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326" r:id="rId5"/>
    <p:sldId id="365" r:id="rId6"/>
    <p:sldId id="363" r:id="rId7"/>
    <p:sldId id="375" r:id="rId8"/>
    <p:sldId id="376" r:id="rId9"/>
    <p:sldId id="377" r:id="rId10"/>
    <p:sldId id="379" r:id="rId11"/>
    <p:sldId id="380" r:id="rId12"/>
    <p:sldId id="381" r:id="rId13"/>
    <p:sldId id="383" r:id="rId14"/>
    <p:sldId id="382" r:id="rId15"/>
    <p:sldId id="366" r:id="rId16"/>
    <p:sldId id="384" r:id="rId17"/>
    <p:sldId id="385" r:id="rId18"/>
    <p:sldId id="372" r:id="rId19"/>
    <p:sldId id="386" r:id="rId20"/>
    <p:sldId id="387" r:id="rId21"/>
    <p:sldId id="388" r:id="rId22"/>
    <p:sldId id="389" r:id="rId23"/>
    <p:sldId id="390" r:id="rId24"/>
    <p:sldId id="344" r:id="rId25"/>
  </p:sldIdLst>
  <p:sldSz cx="9144000" cy="6858000" type="screen4x3"/>
  <p:notesSz cx="9940925" cy="68087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CC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 autoAdjust="0"/>
    <p:restoredTop sz="93792" autoAdjust="0"/>
  </p:normalViewPr>
  <p:slideViewPr>
    <p:cSldViewPr>
      <p:cViewPr varScale="1">
        <p:scale>
          <a:sx n="67" d="100"/>
          <a:sy n="67" d="100"/>
        </p:scale>
        <p:origin x="1260" y="5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612" y="-90"/>
      </p:cViewPr>
      <p:guideLst>
        <p:guide orient="horz" pos="2145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IRHEAD, Marina (EAST LONDON NHS FOUNDATION TRUST)" userId="f942f412-281f-420f-8ee0-46c7e1670253" providerId="ADAL" clId="{CCF98EA1-420B-4E71-9391-08CC1A073AA2}"/>
    <pc:docChg chg="undo custSel modSld">
      <pc:chgData name="MUIRHEAD, Marina (EAST LONDON NHS FOUNDATION TRUST)" userId="f942f412-281f-420f-8ee0-46c7e1670253" providerId="ADAL" clId="{CCF98EA1-420B-4E71-9391-08CC1A073AA2}" dt="2021-06-08T11:03:12.291" v="235" actId="20577"/>
      <pc:docMkLst>
        <pc:docMk/>
      </pc:docMkLst>
      <pc:sldChg chg="modSp mod">
        <pc:chgData name="MUIRHEAD, Marina (EAST LONDON NHS FOUNDATION TRUST)" userId="f942f412-281f-420f-8ee0-46c7e1670253" providerId="ADAL" clId="{CCF98EA1-420B-4E71-9391-08CC1A073AA2}" dt="2021-06-08T11:00:11.639" v="24" actId="20577"/>
        <pc:sldMkLst>
          <pc:docMk/>
          <pc:sldMk cId="1169047001" sldId="326"/>
        </pc:sldMkLst>
        <pc:spChg chg="mod">
          <ac:chgData name="MUIRHEAD, Marina (EAST LONDON NHS FOUNDATION TRUST)" userId="f942f412-281f-420f-8ee0-46c7e1670253" providerId="ADAL" clId="{CCF98EA1-420B-4E71-9391-08CC1A073AA2}" dt="2021-06-08T11:00:11.639" v="24" actId="20577"/>
          <ac:spMkLst>
            <pc:docMk/>
            <pc:sldMk cId="1169047001" sldId="326"/>
            <ac:spMk id="5" creationId="{AE4D8B7C-2CFE-42CE-8299-E4A3BBCB00E7}"/>
          </ac:spMkLst>
        </pc:spChg>
      </pc:sldChg>
      <pc:sldChg chg="modSp mod">
        <pc:chgData name="MUIRHEAD, Marina (EAST LONDON NHS FOUNDATION TRUST)" userId="f942f412-281f-420f-8ee0-46c7e1670253" providerId="ADAL" clId="{CCF98EA1-420B-4E71-9391-08CC1A073AA2}" dt="2021-06-08T11:02:10.592" v="222" actId="14734"/>
        <pc:sldMkLst>
          <pc:docMk/>
          <pc:sldMk cId="3278642902" sldId="372"/>
        </pc:sldMkLst>
        <pc:graphicFrameChg chg="modGraphic">
          <ac:chgData name="MUIRHEAD, Marina (EAST LONDON NHS FOUNDATION TRUST)" userId="f942f412-281f-420f-8ee0-46c7e1670253" providerId="ADAL" clId="{CCF98EA1-420B-4E71-9391-08CC1A073AA2}" dt="2021-06-08T11:02:10.592" v="222" actId="14734"/>
          <ac:graphicFrameMkLst>
            <pc:docMk/>
            <pc:sldMk cId="3278642902" sldId="372"/>
            <ac:graphicFrameMk id="8" creationId="{A27C8BA0-4A6B-4265-98A9-25946E87019B}"/>
          </ac:graphicFrameMkLst>
        </pc:graphicFrameChg>
      </pc:sldChg>
      <pc:sldChg chg="modSp mod">
        <pc:chgData name="MUIRHEAD, Marina (EAST LONDON NHS FOUNDATION TRUST)" userId="f942f412-281f-420f-8ee0-46c7e1670253" providerId="ADAL" clId="{CCF98EA1-420B-4E71-9391-08CC1A073AA2}" dt="2021-06-08T11:00:30.895" v="52" actId="20577"/>
        <pc:sldMkLst>
          <pc:docMk/>
          <pc:sldMk cId="2382386691" sldId="376"/>
        </pc:sldMkLst>
        <pc:graphicFrameChg chg="modGraphic">
          <ac:chgData name="MUIRHEAD, Marina (EAST LONDON NHS FOUNDATION TRUST)" userId="f942f412-281f-420f-8ee0-46c7e1670253" providerId="ADAL" clId="{CCF98EA1-420B-4E71-9391-08CC1A073AA2}" dt="2021-06-08T11:00:30.895" v="52" actId="20577"/>
          <ac:graphicFrameMkLst>
            <pc:docMk/>
            <pc:sldMk cId="2382386691" sldId="376"/>
            <ac:graphicFrameMk id="8" creationId="{A27C8BA0-4A6B-4265-98A9-25946E87019B}"/>
          </ac:graphicFrameMkLst>
        </pc:graphicFrameChg>
      </pc:sldChg>
      <pc:sldChg chg="modSp mod">
        <pc:chgData name="MUIRHEAD, Marina (EAST LONDON NHS FOUNDATION TRUST)" userId="f942f412-281f-420f-8ee0-46c7e1670253" providerId="ADAL" clId="{CCF98EA1-420B-4E71-9391-08CC1A073AA2}" dt="2021-06-08T11:00:56.738" v="57" actId="20577"/>
        <pc:sldMkLst>
          <pc:docMk/>
          <pc:sldMk cId="1897510129" sldId="381"/>
        </pc:sldMkLst>
        <pc:graphicFrameChg chg="modGraphic">
          <ac:chgData name="MUIRHEAD, Marina (EAST LONDON NHS FOUNDATION TRUST)" userId="f942f412-281f-420f-8ee0-46c7e1670253" providerId="ADAL" clId="{CCF98EA1-420B-4E71-9391-08CC1A073AA2}" dt="2021-06-08T11:00:56.738" v="57" actId="20577"/>
          <ac:graphicFrameMkLst>
            <pc:docMk/>
            <pc:sldMk cId="1897510129" sldId="381"/>
            <ac:graphicFrameMk id="8" creationId="{A27C8BA0-4A6B-4265-98A9-25946E87019B}"/>
          </ac:graphicFrameMkLst>
        </pc:graphicFrameChg>
      </pc:sldChg>
      <pc:sldChg chg="modSp mod">
        <pc:chgData name="MUIRHEAD, Marina (EAST LONDON NHS FOUNDATION TRUST)" userId="f942f412-281f-420f-8ee0-46c7e1670253" providerId="ADAL" clId="{CCF98EA1-420B-4E71-9391-08CC1A073AA2}" dt="2021-06-08T11:02:26.060" v="224" actId="207"/>
        <pc:sldMkLst>
          <pc:docMk/>
          <pc:sldMk cId="3703856116" sldId="386"/>
        </pc:sldMkLst>
        <pc:graphicFrameChg chg="modGraphic">
          <ac:chgData name="MUIRHEAD, Marina (EAST LONDON NHS FOUNDATION TRUST)" userId="f942f412-281f-420f-8ee0-46c7e1670253" providerId="ADAL" clId="{CCF98EA1-420B-4E71-9391-08CC1A073AA2}" dt="2021-06-08T11:02:26.060" v="224" actId="207"/>
          <ac:graphicFrameMkLst>
            <pc:docMk/>
            <pc:sldMk cId="3703856116" sldId="386"/>
            <ac:graphicFrameMk id="8" creationId="{A27C8BA0-4A6B-4265-98A9-25946E87019B}"/>
          </ac:graphicFrameMkLst>
        </pc:graphicFrameChg>
      </pc:sldChg>
      <pc:sldChg chg="modSp mod">
        <pc:chgData name="MUIRHEAD, Marina (EAST LONDON NHS FOUNDATION TRUST)" userId="f942f412-281f-420f-8ee0-46c7e1670253" providerId="ADAL" clId="{CCF98EA1-420B-4E71-9391-08CC1A073AA2}" dt="2021-06-08T11:02:45.630" v="227" actId="13926"/>
        <pc:sldMkLst>
          <pc:docMk/>
          <pc:sldMk cId="1942585046" sldId="387"/>
        </pc:sldMkLst>
        <pc:graphicFrameChg chg="modGraphic">
          <ac:chgData name="MUIRHEAD, Marina (EAST LONDON NHS FOUNDATION TRUST)" userId="f942f412-281f-420f-8ee0-46c7e1670253" providerId="ADAL" clId="{CCF98EA1-420B-4E71-9391-08CC1A073AA2}" dt="2021-06-08T11:02:45.630" v="227" actId="13926"/>
          <ac:graphicFrameMkLst>
            <pc:docMk/>
            <pc:sldMk cId="1942585046" sldId="387"/>
            <ac:graphicFrameMk id="8" creationId="{A27C8BA0-4A6B-4265-98A9-25946E87019B}"/>
          </ac:graphicFrameMkLst>
        </pc:graphicFrameChg>
      </pc:sldChg>
      <pc:sldChg chg="modSp mod">
        <pc:chgData name="MUIRHEAD, Marina (EAST LONDON NHS FOUNDATION TRUST)" userId="f942f412-281f-420f-8ee0-46c7e1670253" providerId="ADAL" clId="{CCF98EA1-420B-4E71-9391-08CC1A073AA2}" dt="2021-06-08T11:03:07.556" v="231" actId="207"/>
        <pc:sldMkLst>
          <pc:docMk/>
          <pc:sldMk cId="3209092784" sldId="388"/>
        </pc:sldMkLst>
        <pc:graphicFrameChg chg="modGraphic">
          <ac:chgData name="MUIRHEAD, Marina (EAST LONDON NHS FOUNDATION TRUST)" userId="f942f412-281f-420f-8ee0-46c7e1670253" providerId="ADAL" clId="{CCF98EA1-420B-4E71-9391-08CC1A073AA2}" dt="2021-06-08T11:03:07.556" v="231" actId="207"/>
          <ac:graphicFrameMkLst>
            <pc:docMk/>
            <pc:sldMk cId="3209092784" sldId="388"/>
            <ac:graphicFrameMk id="8" creationId="{A27C8BA0-4A6B-4265-98A9-25946E87019B}"/>
          </ac:graphicFrameMkLst>
        </pc:graphicFrameChg>
      </pc:sldChg>
      <pc:sldChg chg="modSp mod">
        <pc:chgData name="MUIRHEAD, Marina (EAST LONDON NHS FOUNDATION TRUST)" userId="f942f412-281f-420f-8ee0-46c7e1670253" providerId="ADAL" clId="{CCF98EA1-420B-4E71-9391-08CC1A073AA2}" dt="2021-06-08T11:03:12.291" v="235" actId="20577"/>
        <pc:sldMkLst>
          <pc:docMk/>
          <pc:sldMk cId="3939265865" sldId="389"/>
        </pc:sldMkLst>
        <pc:graphicFrameChg chg="modGraphic">
          <ac:chgData name="MUIRHEAD, Marina (EAST LONDON NHS FOUNDATION TRUST)" userId="f942f412-281f-420f-8ee0-46c7e1670253" providerId="ADAL" clId="{CCF98EA1-420B-4E71-9391-08CC1A073AA2}" dt="2021-06-08T11:03:12.291" v="235" actId="20577"/>
          <ac:graphicFrameMkLst>
            <pc:docMk/>
            <pc:sldMk cId="3939265865" sldId="389"/>
            <ac:graphicFrameMk id="8" creationId="{A27C8BA0-4A6B-4265-98A9-25946E87019B}"/>
          </ac:graphicFrameMkLst>
        </pc:graphicFrameChg>
      </pc:sldChg>
    </pc:docChg>
  </pc:docChgLst>
  <pc:docChgLst>
    <pc:chgData name="MUIRHEAD, Marina (EAST LONDON NHS FOUNDATION TRUST)" userId="f942f412-281f-420f-8ee0-46c7e1670253" providerId="ADAL" clId="{D885E6FC-E35B-495B-97D9-9FB627EED9FE}"/>
    <pc:docChg chg="custSel modSld">
      <pc:chgData name="MUIRHEAD, Marina (EAST LONDON NHS FOUNDATION TRUST)" userId="f942f412-281f-420f-8ee0-46c7e1670253" providerId="ADAL" clId="{D885E6FC-E35B-495B-97D9-9FB627EED9FE}" dt="2021-07-12T14:47:41.542" v="231" actId="207"/>
      <pc:docMkLst>
        <pc:docMk/>
      </pc:docMkLst>
      <pc:sldChg chg="modSp mod">
        <pc:chgData name="MUIRHEAD, Marina (EAST LONDON NHS FOUNDATION TRUST)" userId="f942f412-281f-420f-8ee0-46c7e1670253" providerId="ADAL" clId="{D885E6FC-E35B-495B-97D9-9FB627EED9FE}" dt="2021-07-12T14:39:56.491" v="20" actId="20577"/>
        <pc:sldMkLst>
          <pc:docMk/>
          <pc:sldMk cId="1169047001" sldId="326"/>
        </pc:sldMkLst>
        <pc:spChg chg="mod">
          <ac:chgData name="MUIRHEAD, Marina (EAST LONDON NHS FOUNDATION TRUST)" userId="f942f412-281f-420f-8ee0-46c7e1670253" providerId="ADAL" clId="{D885E6FC-E35B-495B-97D9-9FB627EED9FE}" dt="2021-07-12T14:39:45.263" v="8" actId="20577"/>
          <ac:spMkLst>
            <pc:docMk/>
            <pc:sldMk cId="1169047001" sldId="326"/>
            <ac:spMk id="2" creationId="{6F89432D-CCD3-47E1-8528-D707B9D581DD}"/>
          </ac:spMkLst>
        </pc:spChg>
        <pc:spChg chg="mod">
          <ac:chgData name="MUIRHEAD, Marina (EAST LONDON NHS FOUNDATION TRUST)" userId="f942f412-281f-420f-8ee0-46c7e1670253" providerId="ADAL" clId="{D885E6FC-E35B-495B-97D9-9FB627EED9FE}" dt="2021-07-12T14:39:56.491" v="20" actId="20577"/>
          <ac:spMkLst>
            <pc:docMk/>
            <pc:sldMk cId="1169047001" sldId="326"/>
            <ac:spMk id="5" creationId="{AE4D8B7C-2CFE-42CE-8299-E4A3BBCB00E7}"/>
          </ac:spMkLst>
        </pc:spChg>
      </pc:sldChg>
      <pc:sldChg chg="modSp mod">
        <pc:chgData name="MUIRHEAD, Marina (EAST LONDON NHS FOUNDATION TRUST)" userId="f942f412-281f-420f-8ee0-46c7e1670253" providerId="ADAL" clId="{D885E6FC-E35B-495B-97D9-9FB627EED9FE}" dt="2021-07-12T14:47:12.939" v="111" actId="20577"/>
        <pc:sldMkLst>
          <pc:docMk/>
          <pc:sldMk cId="4050748471" sldId="366"/>
        </pc:sldMkLst>
        <pc:graphicFrameChg chg="modGraphic">
          <ac:chgData name="MUIRHEAD, Marina (EAST LONDON NHS FOUNDATION TRUST)" userId="f942f412-281f-420f-8ee0-46c7e1670253" providerId="ADAL" clId="{D885E6FC-E35B-495B-97D9-9FB627EED9FE}" dt="2021-07-12T14:47:12.939" v="111" actId="20577"/>
          <ac:graphicFrameMkLst>
            <pc:docMk/>
            <pc:sldMk cId="4050748471" sldId="366"/>
            <ac:graphicFrameMk id="8" creationId="{A27C8BA0-4A6B-4265-98A9-25946E87019B}"/>
          </ac:graphicFrameMkLst>
        </pc:graphicFrameChg>
      </pc:sldChg>
      <pc:sldChg chg="modSp mod">
        <pc:chgData name="MUIRHEAD, Marina (EAST LONDON NHS FOUNDATION TRUST)" userId="f942f412-281f-420f-8ee0-46c7e1670253" providerId="ADAL" clId="{D885E6FC-E35B-495B-97D9-9FB627EED9FE}" dt="2021-07-12T14:47:41.542" v="231" actId="207"/>
        <pc:sldMkLst>
          <pc:docMk/>
          <pc:sldMk cId="973449640" sldId="384"/>
        </pc:sldMkLst>
        <pc:graphicFrameChg chg="modGraphic">
          <ac:chgData name="MUIRHEAD, Marina (EAST LONDON NHS FOUNDATION TRUST)" userId="f942f412-281f-420f-8ee0-46c7e1670253" providerId="ADAL" clId="{D885E6FC-E35B-495B-97D9-9FB627EED9FE}" dt="2021-07-12T14:47:41.542" v="231" actId="207"/>
          <ac:graphicFrameMkLst>
            <pc:docMk/>
            <pc:sldMk cId="973449640" sldId="384"/>
            <ac:graphicFrameMk id="8" creationId="{A27C8BA0-4A6B-4265-98A9-25946E87019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7734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3191" y="0"/>
            <a:ext cx="4307734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8348"/>
            <a:ext cx="4307734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3191" y="6468348"/>
            <a:ext cx="4307734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BC51D13-FEF6-466B-9CC6-E7EE2DFFD2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34" cy="340440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0440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C6A0C65-D13F-4520-8374-4468924DD8B6}" type="datetimeFigureOut">
              <a:rPr lang="en-GB" smtClean="0"/>
              <a:t>12/07/2021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093" y="3234175"/>
            <a:ext cx="7952740" cy="3063955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67167"/>
            <a:ext cx="4307734" cy="340440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0440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1233F1E4-6CA6-471F-910A-37F53D659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42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165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862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80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90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5770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479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582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236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6757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7271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550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454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8572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03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595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79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050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454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120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39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720D2-DE93-4128-A50C-4728B491A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7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26A3A-0826-4806-9E3C-7950C87664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0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2107-D512-4EDD-B3CE-0E417AE4A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0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CE25A-B9DD-406E-993C-6F9DEF8C5C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726E8-F06A-43CD-8C21-036FE2B846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9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2ACDC-D6E2-4E22-ADF2-4D82E87A8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59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4E393-BEA3-4FA6-847C-A591760BC8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3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05169-9639-4E19-987A-6BDF44252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E1B99-032F-439B-98D7-CD554A0FC2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D1305-79C6-44C2-83DD-43D2C1DBEC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7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81758-D159-4292-B481-21358BCE6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3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91BB6FC-6BE2-4471-BF41-11BBCB4B6C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ngtermplan.nhs.uk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england.nhs.uk/wp-content/uploads/2019/01/gp-contract-2019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gital.nhs.uk/data-and-information/publications/statistical/nhs-payments-to-general-practice/england-2019-20" TargetMode="External"/><Relationship Id="rId11" Type="http://schemas.openxmlformats.org/officeDocument/2006/relationships/hyperlink" Target="https://www.england.nhs.uk/gp/gpfv/redesign/gpdp/capability/" TargetMode="External"/><Relationship Id="rId5" Type="http://schemas.openxmlformats.org/officeDocument/2006/relationships/hyperlink" Target="https://digital.nhs.uk/data-and-information/data-tools-and-services/data-services/general-practice-data-hub" TargetMode="External"/><Relationship Id="rId10" Type="http://schemas.openxmlformats.org/officeDocument/2006/relationships/hyperlink" Target="https://www.england.nhs.uk/gp/gpfv/redesign/gpdp/releasing-time/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s://www.england.nhs.uk/gp/gpfv/redesign/gpdp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9432D-CCD3-47E1-8528-D707B9D581DD}"/>
              </a:ext>
            </a:extLst>
          </p:cNvPr>
          <p:cNvSpPr txBox="1"/>
          <p:nvPr/>
        </p:nvSpPr>
        <p:spPr>
          <a:xfrm>
            <a:off x="539552" y="2492896"/>
            <a:ext cx="822992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Primary Care Directorate 2021/22 Annual Plan Implementation 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Outstanding General Practice at ELFT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JUNE UPDATE 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4D8B7C-2CFE-42CE-8299-E4A3BBCB00E7}"/>
              </a:ext>
            </a:extLst>
          </p:cNvPr>
          <p:cNvSpPr/>
          <p:nvPr/>
        </p:nvSpPr>
        <p:spPr>
          <a:xfrm>
            <a:off x="6084168" y="5877272"/>
            <a:ext cx="2613299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r"/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Last updated on 12 July 2021 by Marina Muirhead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30D58A-C5C1-4C0C-99AA-75E2578868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4129" y="3356972"/>
            <a:ext cx="3168352" cy="243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47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048830"/>
              </p:ext>
            </p:extLst>
          </p:nvPr>
        </p:nvGraphicFramePr>
        <p:xfrm>
          <a:off x="481955" y="332656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42874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Improved population health outcomes 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Integrated Care, Partnerships &amp; Coproduction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Director &amp;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Leads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688399"/>
              </p:ext>
            </p:extLst>
          </p:nvPr>
        </p:nvGraphicFramePr>
        <p:xfrm>
          <a:off x="467544" y="1790153"/>
          <a:ext cx="8136905" cy="3037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139">
                  <a:extLst>
                    <a:ext uri="{9D8B030D-6E8A-4147-A177-3AD203B41FA5}">
                      <a16:colId xmlns:a16="http://schemas.microsoft.com/office/drawing/2014/main" val="2768614723"/>
                    </a:ext>
                  </a:extLst>
                </a:gridCol>
                <a:gridCol w="2594048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620688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2109059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528971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471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21/22 Priority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Service Developments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Improving Access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Demand and capacity QI project at CMC should help deliver learning we can spread across the other services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LRS to start the work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Publishing case studies and comms materials on the different roles in general practice and who will see you for what – posters have developed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Medical director and Comms Manager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Comms materials developed and need to be discussed, agreed and advertised at a practice level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Demand and capacity project at CMC progresses well.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1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91252"/>
              </p:ext>
            </p:extLst>
          </p:nvPr>
        </p:nvGraphicFramePr>
        <p:xfrm>
          <a:off x="481955" y="332656"/>
          <a:ext cx="6096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42874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Improved population health outcomes 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Integrated Care, Partnerships &amp; Coproduction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Director, Medical Director &amp;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of Nursing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279844"/>
              </p:ext>
            </p:extLst>
          </p:nvPr>
        </p:nvGraphicFramePr>
        <p:xfrm>
          <a:off x="479549" y="2181480"/>
          <a:ext cx="8136905" cy="205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131">
                  <a:extLst>
                    <a:ext uri="{9D8B030D-6E8A-4147-A177-3AD203B41FA5}">
                      <a16:colId xmlns:a16="http://schemas.microsoft.com/office/drawing/2014/main" val="2768614723"/>
                    </a:ext>
                  </a:extLst>
                </a:gridCol>
                <a:gridCol w="2666056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620688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2109059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528971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471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21/22 Priority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Service Developments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 Leadership Development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ELFT Lead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 GP programme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 Nurse Programme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Practice Manager Programme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ELFT lead underway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development other leadership programmes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Skilling up line managers in transactional HR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238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832002"/>
              </p:ext>
            </p:extLst>
          </p:nvPr>
        </p:nvGraphicFramePr>
        <p:xfrm>
          <a:off x="481955" y="332656"/>
          <a:ext cx="6096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experience of care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User engagement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Director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161095"/>
              </p:ext>
            </p:extLst>
          </p:nvPr>
        </p:nvGraphicFramePr>
        <p:xfrm>
          <a:off x="489198" y="1778595"/>
          <a:ext cx="8136904" cy="4013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596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890769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3110453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671086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534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Development of PPGs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Via PM for patient and community engagement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Good stuff form coverage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director with oversight via QAG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yet commenced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PREM Survey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Up and running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 service to design and implement a survey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Roll out of you said, we did boards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Outreach PREM -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director with oversight via QAG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99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GP survey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survey results published in July 2021 an action plan will be needed and you said we did process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director with oversight via QAG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Results published and practice teams working up action plans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875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748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650624"/>
              </p:ext>
            </p:extLst>
          </p:nvPr>
        </p:nvGraphicFramePr>
        <p:xfrm>
          <a:off x="481955" y="332656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experience of care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User engagement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Comms Manager / DDM and Practice Leads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187379"/>
              </p:ext>
            </p:extLst>
          </p:nvPr>
        </p:nvGraphicFramePr>
        <p:xfrm>
          <a:off x="467544" y="1826103"/>
          <a:ext cx="8115251" cy="3959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482">
                  <a:extLst>
                    <a:ext uri="{9D8B030D-6E8A-4147-A177-3AD203B41FA5}">
                      <a16:colId xmlns:a16="http://schemas.microsoft.com/office/drawing/2014/main" val="200927121"/>
                    </a:ext>
                  </a:extLst>
                </a:gridCol>
                <a:gridCol w="2043619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623050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2670035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576065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20/21 priority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695295">
                <a:tc rowSpan="3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Comms and engagement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practice leaflets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Include the offer for different populations. Getting info from sites and building a template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Printing and online versions / accurux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Available in various languages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director / Service Leads with oversight via QAG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draft for LRS seen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Further work required on the elements that are missing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comms on the new roles in general practice 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Campaign on our people and their roles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Medical director / Service Leads with oversight via QAG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Materials produced and need to be discussed with service areas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991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 and Partner Newsletters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Medical director / Service Leads with oversight via QAG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yet started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875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449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943909"/>
              </p:ext>
            </p:extLst>
          </p:nvPr>
        </p:nvGraphicFramePr>
        <p:xfrm>
          <a:off x="481955" y="332656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experience of care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Improving access and going digital first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DDM and Practice Leads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454492"/>
              </p:ext>
            </p:extLst>
          </p:nvPr>
        </p:nvGraphicFramePr>
        <p:xfrm>
          <a:off x="448093" y="1810036"/>
          <a:ext cx="8156355" cy="1995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260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915032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3150366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679697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69529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Roll out of the new GPA contractual requirement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Access programme at CMC and LRS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 team steering 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Practices have commenced apt mapping work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digital methods in general practice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Practice Leads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09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430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710015"/>
              </p:ext>
            </p:extLst>
          </p:nvPr>
        </p:nvGraphicFramePr>
        <p:xfrm>
          <a:off x="481955" y="332656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staff experience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Managing staff morale and well-being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 team, service, and medical director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&amp; 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797602"/>
              </p:ext>
            </p:extLst>
          </p:nvPr>
        </p:nvGraphicFramePr>
        <p:xfrm>
          <a:off x="478369" y="1920514"/>
          <a:ext cx="8136903" cy="422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487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2802970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664238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survey working group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summer party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survey to undertake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MV visiting each team re wellbeing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Wellbeing team sessions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 team, service, and medical director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of a PC People Plan and Talent Management Strategy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P&amp;C BP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commencing until December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099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Implementation of the primary care directorate Staff and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mandatory training mapping KSF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of a brochure of KSF events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Souring of a training provider or development of inhouse training schemes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 Officer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Awaiting the interviews for the LD lead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835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AFC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consultations in BMLK and Greenhouse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Delivering the staffs request a move to agenda for change and aligning the model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 BP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train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62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642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20582"/>
              </p:ext>
            </p:extLst>
          </p:nvPr>
        </p:nvGraphicFramePr>
        <p:xfrm>
          <a:off x="481955" y="332656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staff experience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Managing staff morale and well-being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 team, service, and medical director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&amp; 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389678"/>
              </p:ext>
            </p:extLst>
          </p:nvPr>
        </p:nvGraphicFramePr>
        <p:xfrm>
          <a:off x="478370" y="1920514"/>
          <a:ext cx="8136904" cy="357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476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871476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3078714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664238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44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Appraisals delivery recruitment and retention,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Links to the people plan and career development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Whole team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Staff Survey Improvements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Steering group with action plan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See previous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099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Workforce, Equality &amp; Diversity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Race and privilege sessions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Whole team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Sessions currently cancelled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35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Policy and procedure alignment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primary care webspace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 aligned policies and procedures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Structured clinical and non-clinical induction packs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Embedded within the services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Clinical and non-clinical policy review group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website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Clinical ongoing 70%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clinical finished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62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856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421285"/>
              </p:ext>
            </p:extLst>
          </p:nvPr>
        </p:nvGraphicFramePr>
        <p:xfrm>
          <a:off x="481955" y="332656"/>
          <a:ext cx="6096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staff experience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staff experience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DDM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30329"/>
              </p:ext>
            </p:extLst>
          </p:nvPr>
        </p:nvGraphicFramePr>
        <p:xfrm>
          <a:off x="478370" y="1920514"/>
          <a:ext cx="8136904" cy="367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432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724520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3078714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664238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44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Standardised induction programmes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Practice / Service Managers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Bands 3 and 4 E/ London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GPSU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HCA and Nursing teams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Locum Doctors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Outreach Service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Service Leads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Various ones issued. Ones outstanding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Nursing packs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GPSU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Locum doctors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highlight>
                            <a:srgbClr val="FF00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Outreach teams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GPSU implementation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Implementing the model and all logistics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Meetings with leads on each area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Whole team meeting on 12/5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Clinicians to help scope the interface between the GPSU and practices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Steering Group / Project Implementation Steering Group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 group progresses however there are some key risks around capital.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9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585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869949"/>
              </p:ext>
            </p:extLst>
          </p:nvPr>
        </p:nvGraphicFramePr>
        <p:xfrm>
          <a:off x="481955" y="332656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Improved value </a:t>
                      </a:r>
                      <a:endParaRPr lang="en-GB" sz="1200" b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 </a:t>
                      </a:r>
                      <a:endParaRPr lang="en-GB" sz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Director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401866"/>
              </p:ext>
            </p:extLst>
          </p:nvPr>
        </p:nvGraphicFramePr>
        <p:xfrm>
          <a:off x="467544" y="1605417"/>
          <a:ext cx="8126078" cy="4789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526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2721022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663354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44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 on reducing clinical variation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Policies work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Implementation of QAG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Developing directorate meds safety audits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Developing equity across the clinical team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Looking at clinical rotas to standardise where necessary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Medical Director overseen by QAG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Rotas and forward planning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Roll out health roster across the primary care directorate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 leads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888997"/>
                  </a:ext>
                </a:extLst>
              </a:tr>
              <a:tr h="401039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reducing agency costs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Ongoing recruitment for clinical staff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Piece around developing the </a:t>
                      </a: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 bank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Practice Leads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59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Reduction in non-pay costs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Efficiency programme to be designed and developed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Practice Managers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Finance BP and Data and Income Manager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121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Increasing practice use of ARRS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Ensuring the right roles are recruited to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Ensuring there is correct knowledge / systems and processes in place to ensure ARRS roles are fully utilised and booked into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Practice Leads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DDM and D&amp;ICM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199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092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410907"/>
              </p:ext>
            </p:extLst>
          </p:nvPr>
        </p:nvGraphicFramePr>
        <p:xfrm>
          <a:off x="481955" y="332656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Improved value </a:t>
                      </a:r>
                      <a:endParaRPr lang="en-GB" sz="1200" b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 </a:t>
                      </a:r>
                      <a:endParaRPr lang="en-GB" sz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 Leads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959255"/>
              </p:ext>
            </p:extLst>
          </p:nvPr>
        </p:nvGraphicFramePr>
        <p:xfrm>
          <a:off x="467544" y="1643056"/>
          <a:ext cx="812607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526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2721022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663354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44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Increasing practice resilience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By building the foundations of the right systems and processes, getting staffing models right with understanding of demand and capacity and with good leadership.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Daily work done by MM and LD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GPSU is key in that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Service director and medical director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Bids &amp; Contracts, Commissioning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Reviewing contract (KPIs) negotiations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 leads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466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26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C14056-5FDA-4B49-8981-56345C4B740C}"/>
              </a:ext>
            </a:extLst>
          </p:cNvPr>
          <p:cNvSpPr/>
          <p:nvPr/>
        </p:nvSpPr>
        <p:spPr>
          <a:xfrm>
            <a:off x="539552" y="476672"/>
            <a:ext cx="6264696" cy="853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mission - Improve the quality of life for all that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9E7C12-3234-47F7-B071-253FF193FB7E}"/>
              </a:ext>
            </a:extLst>
          </p:cNvPr>
          <p:cNvSpPr/>
          <p:nvPr/>
        </p:nvSpPr>
        <p:spPr>
          <a:xfrm>
            <a:off x="542070" y="1850409"/>
            <a:ext cx="8028892" cy="2166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 1 – Improved Population </a:t>
            </a:r>
            <a:r>
              <a:rPr lang="en-GB" sz="1600" dirty="0"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Health, pages 4 to 11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 2 – Improve experience of </a:t>
            </a:r>
            <a:r>
              <a:rPr lang="en-GB" sz="1600" dirty="0"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care, pages 12 to 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 3 – Improve staff </a:t>
            </a:r>
            <a:r>
              <a:rPr lang="en-GB" sz="1600" dirty="0"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experience, pages 15 to 17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 4 – Improve Value </a:t>
            </a:r>
            <a:r>
              <a:rPr lang="en-GB" sz="1600" dirty="0"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pages, 18 to 20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implementation plan will be owned and monitored via the DMT.</a:t>
            </a:r>
          </a:p>
        </p:txBody>
      </p:sp>
    </p:spTree>
    <p:extLst>
      <p:ext uri="{BB962C8B-B14F-4D97-AF65-F5344CB8AC3E}">
        <p14:creationId xmlns:p14="http://schemas.microsoft.com/office/powerpoint/2010/main" val="4277784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21044"/>
              </p:ext>
            </p:extLst>
          </p:nvPr>
        </p:nvGraphicFramePr>
        <p:xfrm>
          <a:off x="481955" y="332656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Improved value </a:t>
                      </a:r>
                      <a:endParaRPr lang="en-GB" sz="1200" b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Estate improvement</a:t>
                      </a:r>
                      <a:endParaRPr lang="en-GB" sz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Director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452752"/>
              </p:ext>
            </p:extLst>
          </p:nvPr>
        </p:nvGraphicFramePr>
        <p:xfrm>
          <a:off x="467544" y="1605417"/>
          <a:ext cx="812607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526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2721022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663354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447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GPSU and capital bid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Deliver the transformation of the LRS site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Trust capital, digital and estates teams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development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279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9432D-CCD3-47E1-8528-D707B9D581DD}"/>
              </a:ext>
            </a:extLst>
          </p:cNvPr>
          <p:cNvSpPr txBox="1"/>
          <p:nvPr/>
        </p:nvSpPr>
        <p:spPr>
          <a:xfrm>
            <a:off x="338455" y="350227"/>
            <a:ext cx="6753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F60A67-15A6-4DED-83B5-0E08A1A2C80E}"/>
              </a:ext>
            </a:extLst>
          </p:cNvPr>
          <p:cNvSpPr/>
          <p:nvPr/>
        </p:nvSpPr>
        <p:spPr>
          <a:xfrm>
            <a:off x="338455" y="1484784"/>
            <a:ext cx="84310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NHS Digital: General practice data hub a collection of interactive dashboards relating to general practice in England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https://digital.nhs.uk/data-and-information/data-tools-and-services/data-services/general-practice-data-hub</a:t>
            </a: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NHS Digital: Payments to General Practice - England, 2019/20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https://digital.nhs.uk/data-and-information/publications/statistical/nhs-payments-to-general-practice/england-2019-20</a:t>
            </a: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NHS England and the BMA: Investment and evolution: A five-year framework for GP contract reform to implement The NHS Long Term Plan 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https://www.england.nhs.uk/wp-content/uploads/2019/01/gp-contract-2019.pdf</a:t>
            </a: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Long Term Plan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https://www.longtermplan.nhs.uk/</a:t>
            </a: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NHS England, 10 high impact actions to release time to care in General Practice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https://www.england.nhs.uk/gp/gpfv/redesign/gpdp/</a:t>
            </a: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NHS England, Releasing time to care in General Practice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https://www.england.nhs.uk/gp/gpfv/redesign/gpdp/releasing-time/</a:t>
            </a: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NHS England, Building capability for improvement in General Practice, the national offer to General Practice 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https://www.england.nhs.uk/gp/gpfv/redesign/gpdp/capability/</a:t>
            </a: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76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9432D-CCD3-47E1-8528-D707B9D581DD}"/>
              </a:ext>
            </a:extLst>
          </p:cNvPr>
          <p:cNvSpPr txBox="1"/>
          <p:nvPr/>
        </p:nvSpPr>
        <p:spPr>
          <a:xfrm>
            <a:off x="338455" y="350227"/>
            <a:ext cx="725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PC Directorate: Our 21/22 Annual Plan </a:t>
            </a:r>
          </a:p>
          <a:p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Building and transforming 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EAA013-A415-4850-8B34-AAA7E8FA52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795" y="1230153"/>
            <a:ext cx="8236410" cy="506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74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841545"/>
              </p:ext>
            </p:extLst>
          </p:nvPr>
        </p:nvGraphicFramePr>
        <p:xfrm>
          <a:off x="481955" y="332656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42874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Improved population health outcomes 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Integrated Care, Partnerships &amp; Coproduction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 Leads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Summer 2021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938474"/>
              </p:ext>
            </p:extLst>
          </p:nvPr>
        </p:nvGraphicFramePr>
        <p:xfrm>
          <a:off x="477789" y="2013872"/>
          <a:ext cx="813690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859">
                  <a:extLst>
                    <a:ext uri="{9D8B030D-6E8A-4147-A177-3AD203B41FA5}">
                      <a16:colId xmlns:a16="http://schemas.microsoft.com/office/drawing/2014/main" val="2768614723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620688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2109059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528971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21/22 Priority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CQC 6 population health groups – defining the offer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each service to develop engagement plans with the 6 population groups following the audit in April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CQC handbook issued to all services to help them develop their offer for each of the pop groups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of 2 population level specific focus groups a BLMK and E/L to develop the offerings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991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The Dialog+ project LD is running at LRS has started to work initially with young families and children attending the childhood imms clinic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LRS PPG Project 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490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11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417703"/>
              </p:ext>
            </p:extLst>
          </p:nvPr>
        </p:nvGraphicFramePr>
        <p:xfrm>
          <a:off x="481955" y="332656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42874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Improved population health outcomes 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Integrated Care, Partnerships &amp; Coproduction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Director 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2021 1</a:t>
                      </a:r>
                      <a:r>
                        <a:rPr lang="en-GB" sz="1200" b="0" baseline="30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Version and 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 2</a:t>
                      </a:r>
                      <a:r>
                        <a:rPr lang="en-GB" sz="1200" b="0" baseline="30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version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81053"/>
              </p:ext>
            </p:extLst>
          </p:nvPr>
        </p:nvGraphicFramePr>
        <p:xfrm>
          <a:off x="477789" y="2013872"/>
          <a:ext cx="8136905" cy="2164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75">
                  <a:extLst>
                    <a:ext uri="{9D8B030D-6E8A-4147-A177-3AD203B41FA5}">
                      <a16:colId xmlns:a16="http://schemas.microsoft.com/office/drawing/2014/main" val="2768614723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620688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2109059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528971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21/22 Priority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ARRS roles and links with the PCNs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PCN prospectus and integration offer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Feedback from practices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Further refining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BDU and all services across the trust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Second PCN prospectus of offers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pipeline projects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BDU and all services across the trust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starting until late 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9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38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202591"/>
              </p:ext>
            </p:extLst>
          </p:nvPr>
        </p:nvGraphicFramePr>
        <p:xfrm>
          <a:off x="481955" y="332656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42874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Improved population health outcomes 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Integrated Care, Partnerships &amp; Coproduction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 leads, OD Lead and Service Director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53922"/>
              </p:ext>
            </p:extLst>
          </p:nvPr>
        </p:nvGraphicFramePr>
        <p:xfrm>
          <a:off x="477789" y="2013872"/>
          <a:ext cx="8136905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891">
                  <a:extLst>
                    <a:ext uri="{9D8B030D-6E8A-4147-A177-3AD203B41FA5}">
                      <a16:colId xmlns:a16="http://schemas.microsoft.com/office/drawing/2014/main" val="2768614723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620688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2109059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528971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21/22 Priority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Greenhouse population health integrated health, care and housing provider partnership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project group has been established and lead by Greenhouse which includes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ELFT MH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ARRS roles 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PCN leadership 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Housing 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VCSE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Groundswell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Multi Agency Partnership Group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workshop undertaken. 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pulling together the offer to the Greenhouses population ahead of the next workshop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54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998493"/>
              </p:ext>
            </p:extLst>
          </p:nvPr>
        </p:nvGraphicFramePr>
        <p:xfrm>
          <a:off x="481955" y="332656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42874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Improved population health outcomes 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Integrated Care, Partnerships &amp; Coproduction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 Leads, Comms Manager and PPL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 2022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710961"/>
              </p:ext>
            </p:extLst>
          </p:nvPr>
        </p:nvGraphicFramePr>
        <p:xfrm>
          <a:off x="477789" y="1857990"/>
          <a:ext cx="8136905" cy="401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867">
                  <a:extLst>
                    <a:ext uri="{9D8B030D-6E8A-4147-A177-3AD203B41FA5}">
                      <a16:colId xmlns:a16="http://schemas.microsoft.com/office/drawing/2014/main" val="2768614723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620688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2109059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528971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21/22 Priority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Reducing health inequalities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project manager for patient and community engagement will be doing work to help understand the inequalities faced but our patients better.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 Leads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Adverts out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SPR in Public health to be assigned to primary care from May via the ELFT PH team to do some specific work on health inequalities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 and Leads when identified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Kick off meeting with Liz and Marina taken place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689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Health and housing project at the Greenhouse practice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Greenhouse Leads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train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4385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 on increasing update around breast, bowel and cervical screening with some tweaking for different populations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Comms Manager with Practice Leads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1757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Community screening champions – linked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6095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 on increasing imms and vaccinations learning from the covid-19 programme about how to deliver vaccination campaigns in differing settings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Nurses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739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64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217830"/>
              </p:ext>
            </p:extLst>
          </p:nvPr>
        </p:nvGraphicFramePr>
        <p:xfrm>
          <a:off x="481955" y="332656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42874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Improved population health outcomes 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Integrated Care, Partnerships &amp; Coproduction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 Leads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858228"/>
              </p:ext>
            </p:extLst>
          </p:nvPr>
        </p:nvGraphicFramePr>
        <p:xfrm>
          <a:off x="477789" y="2013872"/>
          <a:ext cx="8136905" cy="203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75">
                  <a:extLst>
                    <a:ext uri="{9D8B030D-6E8A-4147-A177-3AD203B41FA5}">
                      <a16:colId xmlns:a16="http://schemas.microsoft.com/office/drawing/2014/main" val="2768614723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620688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2109059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528971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471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21/22 Priority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update / 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PCN Development and delivering national specifications including IIF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 per the contractual guidance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PCN meetings and ELFT PCN programme board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Developing PCN prospectus with local service offer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BDU and Service Areas / Leads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Director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68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74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2DC36-77CA-477C-990A-25BA2F87C26E}"/>
              </a:ext>
            </a:extLst>
          </p:cNvPr>
          <p:cNvSpPr/>
          <p:nvPr/>
        </p:nvSpPr>
        <p:spPr>
          <a:xfrm>
            <a:off x="467544" y="-2195905"/>
            <a:ext cx="813690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335A32E0-ACF3-4B92-9196-EAE505A0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389463"/>
              </p:ext>
            </p:extLst>
          </p:nvPr>
        </p:nvGraphicFramePr>
        <p:xfrm>
          <a:off x="481955" y="332656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51915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990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707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576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5287833"/>
                    </a:ext>
                  </a:extLst>
                </a:gridCol>
              </a:tblGrid>
              <a:tr h="42874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/ SRO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Month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6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Improved population health outcomes 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Integrated Care, Partnerships &amp; Coproduction</a:t>
                      </a:r>
                      <a:endParaRPr lang="en-GB" sz="1200" b="0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 Leads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860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C8BA0-4A6B-4265-98A9-25946E870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438315"/>
              </p:ext>
            </p:extLst>
          </p:nvPr>
        </p:nvGraphicFramePr>
        <p:xfrm>
          <a:off x="481955" y="1747733"/>
          <a:ext cx="8136905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883">
                  <a:extLst>
                    <a:ext uri="{9D8B030D-6E8A-4147-A177-3AD203B41FA5}">
                      <a16:colId xmlns:a16="http://schemas.microsoft.com/office/drawing/2014/main" val="2768614723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347408586"/>
                    </a:ext>
                  </a:extLst>
                </a:gridCol>
                <a:gridCol w="1620688">
                  <a:extLst>
                    <a:ext uri="{9D8B030D-6E8A-4147-A177-3AD203B41FA5}">
                      <a16:colId xmlns:a16="http://schemas.microsoft.com/office/drawing/2014/main" val="3485032816"/>
                    </a:ext>
                  </a:extLst>
                </a:gridCol>
                <a:gridCol w="2109059">
                  <a:extLst>
                    <a:ext uri="{9D8B030D-6E8A-4147-A177-3AD203B41FA5}">
                      <a16:colId xmlns:a16="http://schemas.microsoft.com/office/drawing/2014/main" val="1467507649"/>
                    </a:ext>
                  </a:extLst>
                </a:gridCol>
                <a:gridCol w="528971">
                  <a:extLst>
                    <a:ext uri="{9D8B030D-6E8A-4147-A177-3AD203B41FA5}">
                      <a16:colId xmlns:a16="http://schemas.microsoft.com/office/drawing/2014/main" val="2660698564"/>
                    </a:ext>
                  </a:extLst>
                </a:gridCol>
              </a:tblGrid>
              <a:tr h="4715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21/22 Priority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 / Actions to deliver the priority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 involved and any corporate 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/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309468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Service Developments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Outreach (homeless and vulnerable person service ELFT Homeless and Vulnerably House Integrated Care Model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Director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BDU and Service Areas / Leads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Inclusion health spec progressing plans to issue to the CCG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014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Bus Project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Director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BDU and Service Areas / Leads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 per above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689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Pathway services development, contract extension, firming up the staffing model, extending model across Newham &amp; City Hackney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Director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BDU and Service Areas / Leads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C&amp;H Service approved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Adverts being drawn up by the MD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438584"/>
                  </a:ext>
                </a:extLst>
              </a:tr>
              <a:tr h="77990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Delivering practice quality standards and CQC assurance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CQC readiness workshop we ran with the outputs from this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CQC Handbook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 quiz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Medical Director / Service Director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Service Areas / Leads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Weekly CQC newsletter issued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Handbook issued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Services being trained in peer inspection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4616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People participation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Building our people participation strategy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Building a carers strategy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Back out to advert for two half time people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Medical Director / Service Director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Service Areas / Leads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 yet commenced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640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51012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99FF66"/>
      </a:lt1>
      <a:dk2>
        <a:srgbClr val="003399"/>
      </a:dk2>
      <a:lt2>
        <a:srgbClr val="666633"/>
      </a:lt2>
      <a:accent1>
        <a:srgbClr val="339933"/>
      </a:accent1>
      <a:accent2>
        <a:srgbClr val="800000"/>
      </a:accent2>
      <a:accent3>
        <a:srgbClr val="CAFFB8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A1C434E910648B716F1B8A4452C7C" ma:contentTypeVersion="13" ma:contentTypeDescription="Create a new document." ma:contentTypeScope="" ma:versionID="25f9f66bee85973042cebf68b2980f25">
  <xsd:schema xmlns:xsd="http://www.w3.org/2001/XMLSchema" xmlns:xs="http://www.w3.org/2001/XMLSchema" xmlns:p="http://schemas.microsoft.com/office/2006/metadata/properties" xmlns:ns1="http://schemas.microsoft.com/sharepoint/v3" xmlns:ns3="fc8c83e1-e4af-414a-b3b5-326eb82e57bc" xmlns:ns4="a8e734a9-52cf-49e3-bcde-90df6cef9c0a" targetNamespace="http://schemas.microsoft.com/office/2006/metadata/properties" ma:root="true" ma:fieldsID="25be43898759ec80a92c38e63f4443b4" ns1:_="" ns3:_="" ns4:_="">
    <xsd:import namespace="http://schemas.microsoft.com/sharepoint/v3"/>
    <xsd:import namespace="fc8c83e1-e4af-414a-b3b5-326eb82e57bc"/>
    <xsd:import namespace="a8e734a9-52cf-49e3-bcde-90df6cef9c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c83e1-e4af-414a-b3b5-326eb82e57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e734a9-52cf-49e3-bcde-90df6cef9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74E28C-ED3A-4703-A5F7-C9E8E7419062}">
  <ds:schemaRefs>
    <ds:schemaRef ds:uri="http://purl.org/dc/elements/1.1/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fc8c83e1-e4af-414a-b3b5-326eb82e57bc"/>
    <ds:schemaRef ds:uri="a8e734a9-52cf-49e3-bcde-90df6cef9c0a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C2CFB2A-B8A6-480E-8C3F-5C00ADB8BB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E540C4-AA9A-44C4-BD26-BA8AA2C8CE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c8c83e1-e4af-414a-b3b5-326eb82e57bc"/>
    <ds:schemaRef ds:uri="a8e734a9-52cf-49e3-bcde-90df6cef9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5551</TotalTime>
  <Words>2414</Words>
  <Application>Microsoft Office PowerPoint</Application>
  <PresentationFormat>On-screen Show (4:3)</PresentationFormat>
  <Paragraphs>542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T.H.H.T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in the Trust</dc:title>
  <dc:creator>IT Support</dc:creator>
  <cp:lastModifiedBy>MUIRHEAD, Marina (EAST LONDON NHS FOUNDATION TRUST)</cp:lastModifiedBy>
  <cp:revision>187</cp:revision>
  <cp:lastPrinted>2016-10-21T13:47:41Z</cp:lastPrinted>
  <dcterms:created xsi:type="dcterms:W3CDTF">2002-05-07T16:35:24Z</dcterms:created>
  <dcterms:modified xsi:type="dcterms:W3CDTF">2021-07-12T14:47:47Z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0x010100204A1C434E910648B716F1B8A4452C7C</vt:lpwstr>
  </property>
</Properties>
</file>