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7" r:id="rId4"/>
    <p:sldId id="280" r:id="rId5"/>
    <p:sldId id="282" r:id="rId6"/>
    <p:sldId id="274" r:id="rId7"/>
    <p:sldId id="264" r:id="rId8"/>
    <p:sldId id="267" r:id="rId9"/>
    <p:sldId id="268" r:id="rId10"/>
    <p:sldId id="269" r:id="rId11"/>
    <p:sldId id="281" r:id="rId12"/>
    <p:sldId id="286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B3"/>
    <a:srgbClr val="800080"/>
    <a:srgbClr val="64B400"/>
    <a:srgbClr val="009FFF"/>
    <a:srgbClr val="00DEFF"/>
    <a:srgbClr val="64B7FF"/>
    <a:srgbClr val="64CCFF"/>
    <a:srgbClr val="D70094"/>
    <a:srgbClr val="005CB8"/>
    <a:srgbClr val="005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9" autoAdjust="0"/>
    <p:restoredTop sz="99584" autoAdjust="0"/>
  </p:normalViewPr>
  <p:slideViewPr>
    <p:cSldViewPr snapToGrid="0">
      <p:cViewPr varScale="1">
        <p:scale>
          <a:sx n="66" d="100"/>
          <a:sy n="66" d="100"/>
        </p:scale>
        <p:origin x="8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6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6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55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8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0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1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FT_LOGO_BLU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76" y="432923"/>
            <a:ext cx="1363083" cy="6783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5FFC-6A1A-4C49-A058-0BE2A01A5478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7727-6CA5-4F4A-95B0-EB62DCE37C40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42258" y="1376519"/>
            <a:ext cx="8554065" cy="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4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197B3"/>
          </a:solidFill>
          <a:latin typeface="Verdana Pro Cond SemiBold" panose="020B0604020202020204" pitchFamily="34" charset="0"/>
          <a:ea typeface="+mj-ea"/>
          <a:cs typeface="Verdana Pro Cond SemiBold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12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0" Type="http://schemas.openxmlformats.org/officeDocument/2006/relationships/image" Target="../media/image45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_Photo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1" y="-25923"/>
            <a:ext cx="15203963" cy="776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478" y="326002"/>
            <a:ext cx="9144000" cy="1972485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GB" b="1" spc="-100" dirty="0">
                <a:ln w="12700">
                  <a:solidFill>
                    <a:srgbClr val="1197B3">
                      <a:alpha val="80000"/>
                    </a:srgbClr>
                  </a:solidFill>
                </a:ln>
                <a:solidFill>
                  <a:srgbClr val="FFFFFF"/>
                </a:solidFill>
                <a:latin typeface="Verdana Pro Cond SemiBold" panose="020B0706030504040204" pitchFamily="34" charset="0"/>
                <a:cs typeface="Avenir Heavy"/>
              </a:rPr>
              <a:t>Digital </a:t>
            </a:r>
            <a:r>
              <a:rPr lang="en-GB" b="1" spc="-100" dirty="0" smtClean="0">
                <a:ln w="12700">
                  <a:solidFill>
                    <a:srgbClr val="1197B3">
                      <a:alpha val="80000"/>
                    </a:srgbClr>
                  </a:solidFill>
                </a:ln>
                <a:solidFill>
                  <a:srgbClr val="FFFFFF"/>
                </a:solidFill>
                <a:latin typeface="Verdana Pro Cond SemiBold" panose="020B0706030504040204" pitchFamily="34" charset="0"/>
                <a:cs typeface="Avenir Heavy"/>
              </a:rPr>
              <a:t>Transformation Plan</a:t>
            </a:r>
            <a:endParaRPr lang="en-GB" sz="4800" b="1" spc="-100" dirty="0">
              <a:ln w="12700">
                <a:solidFill>
                  <a:srgbClr val="1197B3">
                    <a:alpha val="80000"/>
                  </a:srgbClr>
                </a:solidFill>
              </a:ln>
              <a:solidFill>
                <a:srgbClr val="FFFFFF"/>
              </a:solidFill>
              <a:latin typeface="Verdana Pro Cond SemiBold" panose="020B0706030504040204" pitchFamily="34" charset="0"/>
              <a:cs typeface="Avenir Heavy"/>
            </a:endParaRPr>
          </a:p>
        </p:txBody>
      </p:sp>
      <p:pic>
        <p:nvPicPr>
          <p:cNvPr id="5" name="Picture 4" descr="East London NHS Foundation Trust CMYK 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00" y="154966"/>
            <a:ext cx="1656030" cy="821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22400" y="750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Hexagon 56"/>
          <p:cNvSpPr/>
          <p:nvPr/>
        </p:nvSpPr>
        <p:spPr>
          <a:xfrm>
            <a:off x="5836272" y="5112555"/>
            <a:ext cx="4698683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0538937" y="5139746"/>
            <a:ext cx="1145066" cy="1145064"/>
            <a:chOff x="4863084" y="1652499"/>
            <a:chExt cx="1145066" cy="1145064"/>
          </a:xfrm>
        </p:grpSpPr>
        <p:sp>
          <p:nvSpPr>
            <p:cNvPr id="59" name="Diamond 58"/>
            <p:cNvSpPr/>
            <p:nvPr/>
          </p:nvSpPr>
          <p:spPr>
            <a:xfrm>
              <a:off x="486308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9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52" name="Hexagon 51"/>
          <p:cNvSpPr/>
          <p:nvPr/>
        </p:nvSpPr>
        <p:spPr>
          <a:xfrm>
            <a:off x="5836272" y="3636937"/>
            <a:ext cx="4698683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0538937" y="3664128"/>
            <a:ext cx="1145066" cy="1145064"/>
            <a:chOff x="4863084" y="1652499"/>
            <a:chExt cx="1145066" cy="1145064"/>
          </a:xfrm>
        </p:grpSpPr>
        <p:sp>
          <p:nvSpPr>
            <p:cNvPr id="54" name="Diamond 53"/>
            <p:cNvSpPr/>
            <p:nvPr/>
          </p:nvSpPr>
          <p:spPr>
            <a:xfrm>
              <a:off x="486308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9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91" name="Hexagon 90"/>
          <p:cNvSpPr/>
          <p:nvPr/>
        </p:nvSpPr>
        <p:spPr>
          <a:xfrm>
            <a:off x="490173" y="3612746"/>
            <a:ext cx="3920959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4415818" y="3639937"/>
            <a:ext cx="1145066" cy="1145064"/>
            <a:chOff x="4086064" y="1652499"/>
            <a:chExt cx="1145066" cy="1145064"/>
          </a:xfrm>
        </p:grpSpPr>
        <p:sp>
          <p:nvSpPr>
            <p:cNvPr id="93" name="Diamond 92"/>
            <p:cNvSpPr/>
            <p:nvPr/>
          </p:nvSpPr>
          <p:spPr>
            <a:xfrm>
              <a:off x="408606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47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96" name="Hexagon 95"/>
          <p:cNvSpPr/>
          <p:nvPr/>
        </p:nvSpPr>
        <p:spPr>
          <a:xfrm>
            <a:off x="490173" y="5112555"/>
            <a:ext cx="3920959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4415818" y="5139746"/>
            <a:ext cx="1145066" cy="1145064"/>
            <a:chOff x="4086064" y="1652499"/>
            <a:chExt cx="1145066" cy="1145064"/>
          </a:xfrm>
        </p:grpSpPr>
        <p:sp>
          <p:nvSpPr>
            <p:cNvPr id="98" name="Diamond 97"/>
            <p:cNvSpPr/>
            <p:nvPr/>
          </p:nvSpPr>
          <p:spPr>
            <a:xfrm>
              <a:off x="408606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47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101" name="Hexagon 100"/>
          <p:cNvSpPr/>
          <p:nvPr/>
        </p:nvSpPr>
        <p:spPr>
          <a:xfrm>
            <a:off x="5836272" y="2112936"/>
            <a:ext cx="4698683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0538937" y="2140127"/>
            <a:ext cx="1145066" cy="1145064"/>
            <a:chOff x="4863084" y="1652499"/>
            <a:chExt cx="1145066" cy="1145064"/>
          </a:xfrm>
        </p:grpSpPr>
        <p:sp>
          <p:nvSpPr>
            <p:cNvPr id="103" name="Diamond 102"/>
            <p:cNvSpPr/>
            <p:nvPr/>
          </p:nvSpPr>
          <p:spPr>
            <a:xfrm>
              <a:off x="486308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9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71" name="Hexagon 70"/>
          <p:cNvSpPr/>
          <p:nvPr/>
        </p:nvSpPr>
        <p:spPr>
          <a:xfrm>
            <a:off x="490173" y="2112936"/>
            <a:ext cx="3920959" cy="1199444"/>
          </a:xfrm>
          <a:prstGeom prst="hexagon">
            <a:avLst/>
          </a:prstGeom>
          <a:solidFill>
            <a:srgbClr val="1197B3">
              <a:alpha val="10000"/>
            </a:srgbClr>
          </a:solidFill>
          <a:ln w="44450">
            <a:solidFill>
              <a:srgbClr val="1197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/>
          <p:cNvGrpSpPr/>
          <p:nvPr/>
        </p:nvGrpSpPr>
        <p:grpSpPr>
          <a:xfrm>
            <a:off x="4415818" y="2140127"/>
            <a:ext cx="1145066" cy="1145064"/>
            <a:chOff x="4086064" y="1652499"/>
            <a:chExt cx="1145066" cy="1145064"/>
          </a:xfrm>
        </p:grpSpPr>
        <p:sp>
          <p:nvSpPr>
            <p:cNvPr id="73" name="Diamond 72"/>
            <p:cNvSpPr/>
            <p:nvPr/>
          </p:nvSpPr>
          <p:spPr>
            <a:xfrm>
              <a:off x="4086064" y="1652499"/>
              <a:ext cx="1145066" cy="1145064"/>
            </a:xfrm>
            <a:prstGeom prst="diamond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1" name="Picture 1030" descr="Badge-Aw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476" y="1820557"/>
              <a:ext cx="496595" cy="7101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2018-19 Achievements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478" y="2139884"/>
            <a:ext cx="259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300 EMIS mobile iPads </a:t>
            </a:r>
            <a:br>
              <a:rPr lang="en-GB" b="1" dirty="0"/>
            </a:br>
            <a:r>
              <a:rPr lang="en-GB" b="1" dirty="0"/>
              <a:t>deployed in all District Nursing </a:t>
            </a:r>
            <a:r>
              <a:rPr lang="en-GB" b="1" dirty="0" smtClean="0"/>
              <a:t>services, over 80% utilisation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4312" y="2266394"/>
            <a:ext cx="410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70094"/>
              </a:buClr>
              <a:buFont typeface="Wingdings" charset="2"/>
              <a:buChar char="§"/>
            </a:pPr>
            <a:r>
              <a:rPr lang="en-GB" b="1" dirty="0"/>
              <a:t>5</a:t>
            </a:r>
            <a:r>
              <a:rPr lang="en-GB" b="1" baseline="30000" dirty="0"/>
              <a:t>th</a:t>
            </a:r>
            <a:r>
              <a:rPr lang="en-GB" b="1" dirty="0"/>
              <a:t> of 200  Trusts in </a:t>
            </a:r>
            <a:r>
              <a:rPr lang="en-GB" b="1" dirty="0" smtClean="0"/>
              <a:t>deploying win10 </a:t>
            </a:r>
          </a:p>
          <a:p>
            <a:pPr marL="285750" indent="-285750">
              <a:buClr>
                <a:srgbClr val="D70094"/>
              </a:buClr>
              <a:buFont typeface="Wingdings" charset="2"/>
              <a:buChar char="§"/>
            </a:pPr>
            <a:r>
              <a:rPr lang="en-GB" b="1" dirty="0" smtClean="0"/>
              <a:t>70% </a:t>
            </a:r>
            <a:r>
              <a:rPr lang="en-GB" b="1" dirty="0"/>
              <a:t>of desktop estate on windows 10</a:t>
            </a:r>
          </a:p>
          <a:p>
            <a:pPr marL="285750" indent="-285750">
              <a:buClr>
                <a:srgbClr val="D70094"/>
              </a:buClr>
              <a:buFont typeface="Wingdings" charset="2"/>
              <a:buChar char="§"/>
            </a:pPr>
            <a:r>
              <a:rPr lang="en-GB" b="1" dirty="0"/>
              <a:t>700 Office 2016/365 users</a:t>
            </a:r>
          </a:p>
        </p:txBody>
      </p:sp>
      <p:pic>
        <p:nvPicPr>
          <p:cNvPr id="10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72" y="1489058"/>
            <a:ext cx="1470174" cy="14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2758" y="3911231"/>
            <a:ext cx="208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eCorrespondance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deployed </a:t>
            </a:r>
            <a:r>
              <a:rPr lang="en-GB" b="1" dirty="0" err="1"/>
              <a:t>Trustwide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47450" y="3759168"/>
            <a:ext cx="371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70094"/>
              </a:buClr>
              <a:buFont typeface="Wingdings" charset="2"/>
              <a:buChar char="§"/>
            </a:pP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mental health ward to gain national funding for </a:t>
            </a:r>
            <a:r>
              <a:rPr lang="en-GB" b="1" dirty="0" err="1"/>
              <a:t>ePMA</a:t>
            </a:r>
            <a:r>
              <a:rPr lang="en-GB" b="1" dirty="0"/>
              <a:t> rollout</a:t>
            </a:r>
          </a:p>
          <a:p>
            <a:pPr marL="285750" indent="-285750">
              <a:buClr>
                <a:srgbClr val="D70094"/>
              </a:buClr>
              <a:buFont typeface="Wingdings" charset="2"/>
              <a:buChar char="§"/>
            </a:pPr>
            <a:r>
              <a:rPr lang="en-GB" b="1" dirty="0"/>
              <a:t>Patient safety benefits realised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9193" y="5261075"/>
            <a:ext cx="265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Cyber security improvements through NHS cyber accelerators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6196" y="5259046"/>
            <a:ext cx="309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Bedfordshire community services and SPOA live 800 community 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24" y="2479209"/>
            <a:ext cx="574811" cy="790227"/>
          </a:xfrm>
          <a:prstGeom prst="rect">
            <a:avLst/>
          </a:prstGeom>
        </p:spPr>
      </p:pic>
      <p:pic>
        <p:nvPicPr>
          <p:cNvPr id="29" name="Picture 28" descr="Lapt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9" y="4070619"/>
            <a:ext cx="1051512" cy="695412"/>
          </a:xfrm>
          <a:prstGeom prst="rect">
            <a:avLst/>
          </a:prstGeom>
        </p:spPr>
      </p:pic>
      <p:pic>
        <p:nvPicPr>
          <p:cNvPr id="20" name="Picture 19" descr="ema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4" y="3628570"/>
            <a:ext cx="706379" cy="386827"/>
          </a:xfrm>
          <a:prstGeom prst="rect">
            <a:avLst/>
          </a:prstGeom>
        </p:spPr>
      </p:pic>
      <p:pic>
        <p:nvPicPr>
          <p:cNvPr id="27" name="Picture 26" descr="Deskto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99" y="2585542"/>
            <a:ext cx="603137" cy="527505"/>
          </a:xfrm>
          <a:prstGeom prst="rect">
            <a:avLst/>
          </a:prstGeom>
        </p:spPr>
      </p:pic>
      <p:pic>
        <p:nvPicPr>
          <p:cNvPr id="31" name="Picture 30" descr="me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31" y="3766016"/>
            <a:ext cx="631471" cy="968664"/>
          </a:xfrm>
          <a:prstGeom prst="rect">
            <a:avLst/>
          </a:prstGeom>
        </p:spPr>
      </p:pic>
      <p:pic>
        <p:nvPicPr>
          <p:cNvPr id="1025" name="Picture 1024" descr="Cyber_Security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4" y="5242366"/>
            <a:ext cx="862348" cy="975714"/>
          </a:xfrm>
          <a:prstGeom prst="rect">
            <a:avLst/>
          </a:prstGeom>
        </p:spPr>
      </p:pic>
      <p:pic>
        <p:nvPicPr>
          <p:cNvPr id="1027" name="Picture 1026" descr="Emis_we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8" y="1983618"/>
            <a:ext cx="1066308" cy="462797"/>
          </a:xfrm>
          <a:prstGeom prst="rect">
            <a:avLst/>
          </a:prstGeom>
        </p:spPr>
      </p:pic>
      <p:pic>
        <p:nvPicPr>
          <p:cNvPr id="61" name="Picture 60" descr="Laptop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82" y="5292238"/>
            <a:ext cx="867854" cy="573951"/>
          </a:xfrm>
          <a:prstGeom prst="rect">
            <a:avLst/>
          </a:prstGeom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423">
            <a:off x="6651013" y="5518919"/>
            <a:ext cx="370098" cy="7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0" animBg="1"/>
      <p:bldP spid="91" grpId="0" animBg="1"/>
      <p:bldP spid="96" grpId="0" animBg="1"/>
      <p:bldP spid="101" grpId="0" animBg="1"/>
      <p:bldP spid="71" grpId="0" animBg="1"/>
      <p:bldP spid="5" grpId="0"/>
      <p:bldP spid="9" grpId="0"/>
      <p:bldP spid="12" grpId="0"/>
      <p:bldP spid="16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9788091" cy="1325563"/>
          </a:xfrm>
        </p:spPr>
        <p:txBody>
          <a:bodyPr/>
          <a:lstStyle/>
          <a:p>
            <a:r>
              <a:rPr lang="en-GB" dirty="0" smtClean="0"/>
              <a:t>Patient admitted with manic relapse after stopping lithium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47211" y="1600201"/>
            <a:ext cx="2317275" cy="4980215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7356" y="1652943"/>
            <a:ext cx="40240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BEFORE DIGITAL TRANSFORMATION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123" y="1458938"/>
            <a:ext cx="31008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AFTER DIGITAL TRANSFORMATION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1351" y="1730830"/>
            <a:ext cx="20325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GP for meds and allergies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51351" y="2585334"/>
            <a:ext cx="20325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Radiology dept for kidney scan result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51351" y="3399018"/>
            <a:ext cx="20379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A&amp;E for details of recent attendance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51351" y="4204538"/>
            <a:ext cx="20325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Renal dept for last outpatient letter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51351" y="5875442"/>
            <a:ext cx="2032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Restart lithium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51351" y="5045430"/>
            <a:ext cx="20325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Pathology lab for blood results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3721" y="3399018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Doctor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478" y="3627321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Doctor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079947" y="1870398"/>
            <a:ext cx="673200" cy="540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spAutoFit/>
          </a:bodyPr>
          <a:lstStyle/>
          <a:p>
            <a:r>
              <a:rPr lang="en-GB" dirty="0" smtClean="0"/>
              <a:t>SCR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098994" y="3613024"/>
            <a:ext cx="68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 anchorCtr="0">
            <a:spAutoFit/>
          </a:bodyPr>
          <a:lstStyle/>
          <a:p>
            <a:r>
              <a:rPr lang="en-GB" dirty="0" err="1"/>
              <a:t>e</a:t>
            </a:r>
            <a:r>
              <a:rPr lang="en-GB" dirty="0" err="1" smtClean="0"/>
              <a:t>LPR</a:t>
            </a:r>
            <a:endParaRPr lang="en-GB" dirty="0"/>
          </a:p>
        </p:txBody>
      </p:sp>
      <p:sp>
        <p:nvSpPr>
          <p:cNvPr id="18" name="Left Arrow 17"/>
          <p:cNvSpPr/>
          <p:nvPr/>
        </p:nvSpPr>
        <p:spPr>
          <a:xfrm>
            <a:off x="9824017" y="3738851"/>
            <a:ext cx="919842" cy="147680"/>
          </a:xfrm>
          <a:prstGeom prst="leftArrow">
            <a:avLst>
              <a:gd name="adj1" fmla="val 32249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61443" y="2964293"/>
            <a:ext cx="148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Multiple calls and faxes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1553" y="5787806"/>
            <a:ext cx="150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Write drug chart on ward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5114" y="3476221"/>
            <a:ext cx="81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Single login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39815" y="5780489"/>
            <a:ext cx="684000" cy="54000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 smtClean="0"/>
              <a:t>JAC</a:t>
            </a:r>
            <a:endParaRPr lang="en-GB" dirty="0"/>
          </a:p>
        </p:txBody>
      </p:sp>
      <p:sp>
        <p:nvSpPr>
          <p:cNvPr id="23" name="Left Arrow 22"/>
          <p:cNvSpPr/>
          <p:nvPr/>
        </p:nvSpPr>
        <p:spPr>
          <a:xfrm>
            <a:off x="6817211" y="3676651"/>
            <a:ext cx="1296000" cy="168968"/>
          </a:xfrm>
          <a:prstGeom prst="leftArrow">
            <a:avLst>
              <a:gd name="adj1" fmla="val 41544"/>
              <a:gd name="adj2" fmla="val 66773"/>
            </a:avLst>
          </a:prstGeom>
          <a:solidFill>
            <a:srgbClr val="00B05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Arrow 23"/>
          <p:cNvSpPr/>
          <p:nvPr/>
        </p:nvSpPr>
        <p:spPr>
          <a:xfrm>
            <a:off x="6823580" y="5955506"/>
            <a:ext cx="1368000" cy="139627"/>
          </a:xfrm>
          <a:prstGeom prst="leftArrow">
            <a:avLst>
              <a:gd name="adj1" fmla="val 46591"/>
              <a:gd name="adj2" fmla="val 66240"/>
            </a:avLst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Bent Arrow 24"/>
          <p:cNvSpPr/>
          <p:nvPr/>
        </p:nvSpPr>
        <p:spPr>
          <a:xfrm>
            <a:off x="677636" y="2177470"/>
            <a:ext cx="3888355" cy="1221547"/>
          </a:xfrm>
          <a:prstGeom prst="bentArrow">
            <a:avLst>
              <a:gd name="adj1" fmla="val 3417"/>
              <a:gd name="adj2" fmla="val 4878"/>
              <a:gd name="adj3" fmla="val 7144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812346" y="2824843"/>
            <a:ext cx="3753645" cy="573886"/>
          </a:xfrm>
          <a:prstGeom prst="bentArrow">
            <a:avLst>
              <a:gd name="adj1" fmla="val 8180"/>
              <a:gd name="adj2" fmla="val 14650"/>
              <a:gd name="adj3" fmla="val 15943"/>
              <a:gd name="adj4" fmla="val 4375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ight Arrow 45"/>
          <p:cNvSpPr/>
          <p:nvPr/>
        </p:nvSpPr>
        <p:spPr>
          <a:xfrm>
            <a:off x="1183823" y="3551478"/>
            <a:ext cx="3384000" cy="144223"/>
          </a:xfrm>
          <a:custGeom>
            <a:avLst/>
            <a:gdLst>
              <a:gd name="connsiteX0" fmla="*/ 0 w 3325020"/>
              <a:gd name="connsiteY0" fmla="*/ 21852 h 87408"/>
              <a:gd name="connsiteX1" fmla="*/ 3260156 w 3325020"/>
              <a:gd name="connsiteY1" fmla="*/ 21852 h 87408"/>
              <a:gd name="connsiteX2" fmla="*/ 3260156 w 3325020"/>
              <a:gd name="connsiteY2" fmla="*/ 0 h 87408"/>
              <a:gd name="connsiteX3" fmla="*/ 3325020 w 3325020"/>
              <a:gd name="connsiteY3" fmla="*/ 43704 h 87408"/>
              <a:gd name="connsiteX4" fmla="*/ 3260156 w 3325020"/>
              <a:gd name="connsiteY4" fmla="*/ 87408 h 87408"/>
              <a:gd name="connsiteX5" fmla="*/ 3260156 w 3325020"/>
              <a:gd name="connsiteY5" fmla="*/ 65556 h 87408"/>
              <a:gd name="connsiteX6" fmla="*/ 0 w 3325020"/>
              <a:gd name="connsiteY6" fmla="*/ 65556 h 87408"/>
              <a:gd name="connsiteX7" fmla="*/ 0 w 3325020"/>
              <a:gd name="connsiteY7" fmla="*/ 21852 h 87408"/>
              <a:gd name="connsiteX0" fmla="*/ 0 w 3325020"/>
              <a:gd name="connsiteY0" fmla="*/ 43284 h 108840"/>
              <a:gd name="connsiteX1" fmla="*/ 3260156 w 3325020"/>
              <a:gd name="connsiteY1" fmla="*/ 43284 h 108840"/>
              <a:gd name="connsiteX2" fmla="*/ 3262537 w 3325020"/>
              <a:gd name="connsiteY2" fmla="*/ 0 h 108840"/>
              <a:gd name="connsiteX3" fmla="*/ 3325020 w 3325020"/>
              <a:gd name="connsiteY3" fmla="*/ 65136 h 108840"/>
              <a:gd name="connsiteX4" fmla="*/ 3260156 w 3325020"/>
              <a:gd name="connsiteY4" fmla="*/ 108840 h 108840"/>
              <a:gd name="connsiteX5" fmla="*/ 3260156 w 3325020"/>
              <a:gd name="connsiteY5" fmla="*/ 86988 h 108840"/>
              <a:gd name="connsiteX6" fmla="*/ 0 w 3325020"/>
              <a:gd name="connsiteY6" fmla="*/ 86988 h 108840"/>
              <a:gd name="connsiteX7" fmla="*/ 0 w 3325020"/>
              <a:gd name="connsiteY7" fmla="*/ 43284 h 108840"/>
              <a:gd name="connsiteX0" fmla="*/ 0 w 3325020"/>
              <a:gd name="connsiteY0" fmla="*/ 43284 h 132653"/>
              <a:gd name="connsiteX1" fmla="*/ 3260156 w 3325020"/>
              <a:gd name="connsiteY1" fmla="*/ 43284 h 132653"/>
              <a:gd name="connsiteX2" fmla="*/ 3262537 w 3325020"/>
              <a:gd name="connsiteY2" fmla="*/ 0 h 132653"/>
              <a:gd name="connsiteX3" fmla="*/ 3325020 w 3325020"/>
              <a:gd name="connsiteY3" fmla="*/ 65136 h 132653"/>
              <a:gd name="connsiteX4" fmla="*/ 3260156 w 3325020"/>
              <a:gd name="connsiteY4" fmla="*/ 132653 h 132653"/>
              <a:gd name="connsiteX5" fmla="*/ 3260156 w 3325020"/>
              <a:gd name="connsiteY5" fmla="*/ 86988 h 132653"/>
              <a:gd name="connsiteX6" fmla="*/ 0 w 3325020"/>
              <a:gd name="connsiteY6" fmla="*/ 86988 h 132653"/>
              <a:gd name="connsiteX7" fmla="*/ 0 w 3325020"/>
              <a:gd name="connsiteY7" fmla="*/ 43284 h 132653"/>
              <a:gd name="connsiteX0" fmla="*/ 0 w 3325020"/>
              <a:gd name="connsiteY0" fmla="*/ 43284 h 132653"/>
              <a:gd name="connsiteX1" fmla="*/ 3245868 w 3325020"/>
              <a:gd name="connsiteY1" fmla="*/ 43284 h 132653"/>
              <a:gd name="connsiteX2" fmla="*/ 3262537 w 3325020"/>
              <a:gd name="connsiteY2" fmla="*/ 0 h 132653"/>
              <a:gd name="connsiteX3" fmla="*/ 3325020 w 3325020"/>
              <a:gd name="connsiteY3" fmla="*/ 65136 h 132653"/>
              <a:gd name="connsiteX4" fmla="*/ 3260156 w 3325020"/>
              <a:gd name="connsiteY4" fmla="*/ 132653 h 132653"/>
              <a:gd name="connsiteX5" fmla="*/ 3260156 w 3325020"/>
              <a:gd name="connsiteY5" fmla="*/ 86988 h 132653"/>
              <a:gd name="connsiteX6" fmla="*/ 0 w 3325020"/>
              <a:gd name="connsiteY6" fmla="*/ 86988 h 132653"/>
              <a:gd name="connsiteX7" fmla="*/ 0 w 3325020"/>
              <a:gd name="connsiteY7" fmla="*/ 43284 h 132653"/>
              <a:gd name="connsiteX0" fmla="*/ 0 w 3325020"/>
              <a:gd name="connsiteY0" fmla="*/ 43284 h 132653"/>
              <a:gd name="connsiteX1" fmla="*/ 3245868 w 3325020"/>
              <a:gd name="connsiteY1" fmla="*/ 43284 h 132653"/>
              <a:gd name="connsiteX2" fmla="*/ 3262537 w 3325020"/>
              <a:gd name="connsiteY2" fmla="*/ 0 h 132653"/>
              <a:gd name="connsiteX3" fmla="*/ 3325020 w 3325020"/>
              <a:gd name="connsiteY3" fmla="*/ 65136 h 132653"/>
              <a:gd name="connsiteX4" fmla="*/ 3260156 w 3325020"/>
              <a:gd name="connsiteY4" fmla="*/ 132653 h 132653"/>
              <a:gd name="connsiteX5" fmla="*/ 3248250 w 3325020"/>
              <a:gd name="connsiteY5" fmla="*/ 89369 h 132653"/>
              <a:gd name="connsiteX6" fmla="*/ 0 w 3325020"/>
              <a:gd name="connsiteY6" fmla="*/ 86988 h 132653"/>
              <a:gd name="connsiteX7" fmla="*/ 0 w 3325020"/>
              <a:gd name="connsiteY7" fmla="*/ 43284 h 132653"/>
              <a:gd name="connsiteX0" fmla="*/ 0 w 3325020"/>
              <a:gd name="connsiteY0" fmla="*/ 43284 h 132653"/>
              <a:gd name="connsiteX1" fmla="*/ 3245868 w 3325020"/>
              <a:gd name="connsiteY1" fmla="*/ 43284 h 132653"/>
              <a:gd name="connsiteX2" fmla="*/ 3262537 w 3325020"/>
              <a:gd name="connsiteY2" fmla="*/ 0 h 132653"/>
              <a:gd name="connsiteX3" fmla="*/ 3325020 w 3325020"/>
              <a:gd name="connsiteY3" fmla="*/ 65136 h 132653"/>
              <a:gd name="connsiteX4" fmla="*/ 3250631 w 3325020"/>
              <a:gd name="connsiteY4" fmla="*/ 132653 h 132653"/>
              <a:gd name="connsiteX5" fmla="*/ 3248250 w 3325020"/>
              <a:gd name="connsiteY5" fmla="*/ 89369 h 132653"/>
              <a:gd name="connsiteX6" fmla="*/ 0 w 3325020"/>
              <a:gd name="connsiteY6" fmla="*/ 86988 h 132653"/>
              <a:gd name="connsiteX7" fmla="*/ 0 w 3325020"/>
              <a:gd name="connsiteY7" fmla="*/ 43284 h 132653"/>
              <a:gd name="connsiteX0" fmla="*/ 0 w 3325020"/>
              <a:gd name="connsiteY0" fmla="*/ 43284 h 132653"/>
              <a:gd name="connsiteX1" fmla="*/ 3245868 w 3325020"/>
              <a:gd name="connsiteY1" fmla="*/ 43284 h 132653"/>
              <a:gd name="connsiteX2" fmla="*/ 3245868 w 3325020"/>
              <a:gd name="connsiteY2" fmla="*/ 0 h 132653"/>
              <a:gd name="connsiteX3" fmla="*/ 3325020 w 3325020"/>
              <a:gd name="connsiteY3" fmla="*/ 65136 h 132653"/>
              <a:gd name="connsiteX4" fmla="*/ 3250631 w 3325020"/>
              <a:gd name="connsiteY4" fmla="*/ 132653 h 132653"/>
              <a:gd name="connsiteX5" fmla="*/ 3248250 w 3325020"/>
              <a:gd name="connsiteY5" fmla="*/ 89369 h 132653"/>
              <a:gd name="connsiteX6" fmla="*/ 0 w 3325020"/>
              <a:gd name="connsiteY6" fmla="*/ 86988 h 132653"/>
              <a:gd name="connsiteX7" fmla="*/ 0 w 3325020"/>
              <a:gd name="connsiteY7" fmla="*/ 43284 h 13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5020" h="132653">
                <a:moveTo>
                  <a:pt x="0" y="43284"/>
                </a:moveTo>
                <a:lnTo>
                  <a:pt x="3245868" y="43284"/>
                </a:lnTo>
                <a:lnTo>
                  <a:pt x="3245868" y="0"/>
                </a:lnTo>
                <a:lnTo>
                  <a:pt x="3325020" y="65136"/>
                </a:lnTo>
                <a:lnTo>
                  <a:pt x="3250631" y="132653"/>
                </a:lnTo>
                <a:lnTo>
                  <a:pt x="3248250" y="89369"/>
                </a:lnTo>
                <a:lnTo>
                  <a:pt x="0" y="86988"/>
                </a:lnTo>
                <a:lnTo>
                  <a:pt x="0" y="43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Bent Arrow 27"/>
          <p:cNvSpPr/>
          <p:nvPr/>
        </p:nvSpPr>
        <p:spPr>
          <a:xfrm flipV="1">
            <a:off x="971550" y="3775394"/>
            <a:ext cx="3594440" cy="832922"/>
          </a:xfrm>
          <a:prstGeom prst="bentArrow">
            <a:avLst>
              <a:gd name="adj1" fmla="val 5655"/>
              <a:gd name="adj2" fmla="val 11648"/>
              <a:gd name="adj3" fmla="val 12038"/>
              <a:gd name="adj4" fmla="val 378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V="1">
            <a:off x="801465" y="3768061"/>
            <a:ext cx="3753645" cy="1751907"/>
          </a:xfrm>
          <a:prstGeom prst="bentArrow">
            <a:avLst>
              <a:gd name="adj1" fmla="val 2859"/>
              <a:gd name="adj2" fmla="val 5590"/>
              <a:gd name="adj3" fmla="val 6446"/>
              <a:gd name="adj4" fmla="val 3786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flipV="1">
            <a:off x="659961" y="3775393"/>
            <a:ext cx="3895149" cy="2452374"/>
          </a:xfrm>
          <a:prstGeom prst="bentArrow">
            <a:avLst>
              <a:gd name="adj1" fmla="val 1808"/>
              <a:gd name="adj2" fmla="val 4426"/>
              <a:gd name="adj3" fmla="val 3784"/>
              <a:gd name="adj4" fmla="val 3786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6817211" y="2012157"/>
            <a:ext cx="1260000" cy="155420"/>
          </a:xfrm>
          <a:prstGeom prst="leftArrow">
            <a:avLst>
              <a:gd name="adj1" fmla="val 37743"/>
              <a:gd name="adj2" fmla="val 57661"/>
            </a:avLst>
          </a:prstGeom>
          <a:solidFill>
            <a:srgbClr val="00B0F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Bent Arrow 31"/>
          <p:cNvSpPr/>
          <p:nvPr/>
        </p:nvSpPr>
        <p:spPr>
          <a:xfrm flipH="1">
            <a:off x="6817206" y="2824843"/>
            <a:ext cx="1698374" cy="704809"/>
          </a:xfrm>
          <a:prstGeom prst="bentArrow">
            <a:avLst>
              <a:gd name="adj1" fmla="val 10773"/>
              <a:gd name="adj2" fmla="val 13339"/>
              <a:gd name="adj3" fmla="val 13339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flipH="1" flipV="1">
            <a:off x="6830818" y="4045349"/>
            <a:ext cx="1698374" cy="598665"/>
          </a:xfrm>
          <a:prstGeom prst="bentArrow">
            <a:avLst>
              <a:gd name="adj1" fmla="val 10773"/>
              <a:gd name="adj2" fmla="val 13339"/>
              <a:gd name="adj3" fmla="val 13339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80714" y="3551478"/>
            <a:ext cx="69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RiO</a:t>
            </a:r>
            <a:endParaRPr lang="en-GB" sz="2800" dirty="0"/>
          </a:p>
        </p:txBody>
      </p:sp>
      <p:sp>
        <p:nvSpPr>
          <p:cNvPr id="35" name="Left Arrow 34"/>
          <p:cNvSpPr/>
          <p:nvPr/>
        </p:nvSpPr>
        <p:spPr>
          <a:xfrm>
            <a:off x="6830818" y="5233988"/>
            <a:ext cx="616393" cy="134608"/>
          </a:xfrm>
          <a:prstGeom prst="leftArrow">
            <a:avLst>
              <a:gd name="adj1" fmla="val 37872"/>
              <a:gd name="adj2" fmla="val 618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841687" y="2238088"/>
            <a:ext cx="1930010" cy="1106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Clinician accesses SCR from </a:t>
            </a:r>
            <a:r>
              <a:rPr lang="en-GB" dirty="0" err="1" smtClean="0"/>
              <a:t>RiO</a:t>
            </a:r>
            <a:r>
              <a:rPr lang="en-GB" dirty="0" smtClean="0"/>
              <a:t> in context hyperlink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9836219" y="4138225"/>
            <a:ext cx="1935478" cy="1138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Clinician accesses integrated East London Patient Record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9853387" y="5386615"/>
            <a:ext cx="1918310" cy="137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Clinician prescribes and records drug </a:t>
            </a:r>
            <a:r>
              <a:rPr lang="en-GB" dirty="0" smtClean="0"/>
              <a:t>administration </a:t>
            </a:r>
            <a:r>
              <a:rPr lang="en-GB" dirty="0"/>
              <a:t>electronically </a:t>
            </a:r>
          </a:p>
        </p:txBody>
      </p:sp>
    </p:spTree>
    <p:extLst>
      <p:ext uri="{BB962C8B-B14F-4D97-AF65-F5344CB8AC3E}">
        <p14:creationId xmlns:p14="http://schemas.microsoft.com/office/powerpoint/2010/main" val="10000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our Digital Programme</a:t>
            </a:r>
            <a:endParaRPr lang="en-GB" dirty="0"/>
          </a:p>
        </p:txBody>
      </p:sp>
      <p:pic>
        <p:nvPicPr>
          <p:cNvPr id="4" name="Picture 2" descr="C:\Users\fitzgeraldm\Pictures\IMG_16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27" y="1689262"/>
            <a:ext cx="2344691" cy="50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49" y="1690688"/>
            <a:ext cx="2344691" cy="50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22" y="1690688"/>
            <a:ext cx="2344691" cy="50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1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Improved staff experience - environment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8" y="160406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63" y="3676048"/>
            <a:ext cx="40640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03" y="1604060"/>
            <a:ext cx="4064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22" y="367604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yram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9" y="1522333"/>
            <a:ext cx="9299222" cy="5095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4171" y="5055879"/>
            <a:ext cx="7686792" cy="1579422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Computer and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9341" y="3531875"/>
            <a:ext cx="6221186" cy="1524003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FFFFFF"/>
                </a:solidFill>
                <a:latin typeface="Calibri"/>
                <a:cs typeface="Calibri"/>
              </a:rPr>
              <a:t>RiO</a:t>
            </a:r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, EMIS, </a:t>
            </a:r>
            <a:r>
              <a:rPr lang="en-GB" sz="3200" b="1" dirty="0" err="1">
                <a:solidFill>
                  <a:srgbClr val="FFFFFF"/>
                </a:solidFill>
                <a:latin typeface="Calibri"/>
                <a:cs typeface="Calibri"/>
              </a:rPr>
              <a:t>SystmOne</a:t>
            </a:r>
            <a:r>
              <a:rPr lang="en-GB"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0336" y="2146427"/>
            <a:ext cx="3908279" cy="1385448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rgbClr val="FFFFFF"/>
                </a:solidFill>
                <a:latin typeface="Calibri"/>
                <a:cs typeface="Calibri"/>
              </a:rPr>
              <a:t>Data and </a:t>
            </a:r>
            <a:br>
              <a:rPr lang="en-GB" sz="2700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GB" sz="2700" b="1" dirty="0">
                <a:solidFill>
                  <a:srgbClr val="FFFFFF"/>
                </a:solidFill>
                <a:latin typeface="Calibri"/>
                <a:cs typeface="Calibri"/>
              </a:rPr>
              <a:t>Reporting services</a:t>
            </a:r>
          </a:p>
        </p:txBody>
      </p:sp>
    </p:spTree>
    <p:extLst>
      <p:ext uri="{BB962C8B-B14F-4D97-AF65-F5344CB8AC3E}">
        <p14:creationId xmlns:p14="http://schemas.microsoft.com/office/powerpoint/2010/main" val="39192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99" y="1460862"/>
            <a:ext cx="11503190" cy="5275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384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3442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197B3"/>
                </a:solidFill>
                <a:latin typeface="Verdana Pro Cond SemiBold" panose="020B0604020202020204" pitchFamily="34" charset="0"/>
                <a:ea typeface="+mj-ea"/>
                <a:cs typeface="Verdana Pro Cond SemiBold" panose="020B0604020202020204" pitchFamily="34" charset="0"/>
              </a:defRPr>
            </a:lvl1pPr>
          </a:lstStyle>
          <a:p>
            <a:r>
              <a:rPr lang="en-GB" sz="3600" dirty="0" smtClean="0"/>
              <a:t>Digital Planning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42258" y="1376519"/>
            <a:ext cx="8554065" cy="0"/>
          </a:xfrm>
          <a:prstGeom prst="line">
            <a:avLst/>
          </a:prstGeom>
          <a:ln w="19050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06974" y="4526498"/>
            <a:ext cx="10748421" cy="1742718"/>
            <a:chOff x="872074" y="2223557"/>
            <a:chExt cx="10748421" cy="1742718"/>
          </a:xfrm>
        </p:grpSpPr>
        <p:sp>
          <p:nvSpPr>
            <p:cNvPr id="26" name="Pentagon 25"/>
            <p:cNvSpPr/>
            <p:nvPr/>
          </p:nvSpPr>
          <p:spPr>
            <a:xfrm>
              <a:off x="4457700" y="2223558"/>
              <a:ext cx="2578100" cy="1742717"/>
            </a:xfrm>
            <a:prstGeom prst="homePlate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872074" y="2495194"/>
              <a:ext cx="3584222" cy="1199444"/>
            </a:xfrm>
            <a:prstGeom prst="hexagon">
              <a:avLst/>
            </a:prstGeom>
            <a:solidFill>
              <a:srgbClr val="64B4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0800000">
              <a:off x="7034384" y="2223557"/>
              <a:ext cx="4586111" cy="1742717"/>
            </a:xfrm>
            <a:prstGeom prst="homePlate">
              <a:avLst/>
            </a:prstGeom>
            <a:solidFill>
              <a:srgbClr val="009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6974" y="2223557"/>
            <a:ext cx="10748421" cy="1742718"/>
            <a:chOff x="872074" y="2223557"/>
            <a:chExt cx="10748421" cy="1742718"/>
          </a:xfrm>
        </p:grpSpPr>
        <p:sp>
          <p:nvSpPr>
            <p:cNvPr id="19" name="Pentagon 18"/>
            <p:cNvSpPr/>
            <p:nvPr/>
          </p:nvSpPr>
          <p:spPr>
            <a:xfrm>
              <a:off x="4457700" y="2223558"/>
              <a:ext cx="2578100" cy="1742717"/>
            </a:xfrm>
            <a:prstGeom prst="homePlate">
              <a:avLst/>
            </a:prstGeom>
            <a:solidFill>
              <a:srgbClr val="8000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872074" y="2495194"/>
              <a:ext cx="3584222" cy="1199444"/>
            </a:xfrm>
            <a:prstGeom prst="hexagon">
              <a:avLst/>
            </a:prstGeom>
            <a:solidFill>
              <a:srgbClr val="64B4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entagon 24"/>
            <p:cNvSpPr/>
            <p:nvPr/>
          </p:nvSpPr>
          <p:spPr>
            <a:xfrm rot="10800000">
              <a:off x="7034384" y="2223557"/>
              <a:ext cx="4586111" cy="1742717"/>
            </a:xfrm>
            <a:prstGeom prst="homePlate">
              <a:avLst/>
            </a:prstGeom>
            <a:solidFill>
              <a:srgbClr val="009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we’ll do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6255" y="2106969"/>
            <a:ext cx="4430026" cy="1934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Video consultations</a:t>
            </a:r>
          </a:p>
          <a:p>
            <a:pPr algn="ctr"/>
            <a:r>
              <a:rPr lang="en-GB" b="1" dirty="0"/>
              <a:t>Patient portal</a:t>
            </a:r>
          </a:p>
          <a:p>
            <a:pPr algn="ctr"/>
            <a:r>
              <a:rPr lang="en-GB" b="1" dirty="0"/>
              <a:t>Shared record </a:t>
            </a:r>
          </a:p>
          <a:p>
            <a:pPr algn="ctr"/>
            <a:r>
              <a:rPr lang="en-GB" b="1" dirty="0"/>
              <a:t>Population health </a:t>
            </a:r>
            <a:r>
              <a:rPr lang="en-GB" b="1" dirty="0" smtClean="0"/>
              <a:t>data</a:t>
            </a:r>
          </a:p>
          <a:p>
            <a:pPr algn="ctr"/>
            <a:r>
              <a:rPr lang="en-GB" b="1" dirty="0" smtClean="0"/>
              <a:t>Efficient workflows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994833" y="4792132"/>
            <a:ext cx="3005667" cy="1210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Digital experience - staff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6832" y="4335189"/>
            <a:ext cx="2175935" cy="2204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Transform the experience of work though adoption of digital tools and processes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9755" y="4292857"/>
            <a:ext cx="4430026" cy="2204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Mobile working</a:t>
            </a:r>
          </a:p>
          <a:p>
            <a:pPr algn="ctr"/>
            <a:r>
              <a:rPr lang="en-GB" b="1" dirty="0"/>
              <a:t>Digital dictation</a:t>
            </a:r>
          </a:p>
          <a:p>
            <a:pPr algn="ctr"/>
            <a:r>
              <a:rPr lang="en-GB" b="1" dirty="0" err="1"/>
              <a:t>eObservations</a:t>
            </a:r>
            <a:endParaRPr lang="en-GB" b="1" dirty="0"/>
          </a:p>
          <a:p>
            <a:pPr algn="ctr"/>
            <a:r>
              <a:rPr lang="en-GB" b="1" dirty="0" err="1"/>
              <a:t>ePrescribing</a:t>
            </a:r>
            <a:endParaRPr lang="en-GB" b="1" dirty="0"/>
          </a:p>
          <a:p>
            <a:pPr algn="ctr"/>
            <a:r>
              <a:rPr lang="en-GB" b="1" dirty="0"/>
              <a:t>Model digital ward</a:t>
            </a:r>
          </a:p>
          <a:p>
            <a:pPr algn="ctr"/>
            <a:r>
              <a:rPr lang="en-GB" b="1" dirty="0"/>
              <a:t>Data visualisation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833" y="1655411"/>
            <a:ext cx="301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Digital agenda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8367" y="1655411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Objective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9700" y="1655411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Activities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0240" y="2497667"/>
            <a:ext cx="2980266" cy="1210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Digital experience – Service users and carers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8000" y="2222499"/>
            <a:ext cx="2159000" cy="1752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Transform the experience of care through the utilisation of digital tools</a:t>
            </a:r>
          </a:p>
        </p:txBody>
      </p:sp>
    </p:spTree>
    <p:extLst>
      <p:ext uri="{BB962C8B-B14F-4D97-AF65-F5344CB8AC3E}">
        <p14:creationId xmlns:p14="http://schemas.microsoft.com/office/powerpoint/2010/main" val="2770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5620"/>
            <a:ext cx="8806314" cy="1325563"/>
          </a:xfrm>
        </p:spPr>
        <p:txBody>
          <a:bodyPr/>
          <a:lstStyle/>
          <a:p>
            <a:r>
              <a:rPr lang="en-GB" dirty="0" smtClean="0"/>
              <a:t>Digital ambition– three domains of Digital First</a:t>
            </a:r>
            <a:endParaRPr lang="en-GB" dirty="0"/>
          </a:p>
        </p:txBody>
      </p:sp>
      <p:pic>
        <p:nvPicPr>
          <p:cNvPr id="4" name="Picture 10" descr="Image result for cloud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5" y="1443787"/>
            <a:ext cx="10022038" cy="538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37022" y="2951688"/>
            <a:ext cx="7218145" cy="2977381"/>
          </a:xfrm>
        </p:spPr>
        <p:txBody>
          <a:bodyPr/>
          <a:lstStyle/>
          <a:p>
            <a:r>
              <a:rPr lang="en-US" b="1" dirty="0">
                <a:cs typeface="Arial" panose="020B0604020202020204" pitchFamily="34" charset="0"/>
              </a:rPr>
              <a:t>Fast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Digital First solutions available at point of </a:t>
            </a:r>
            <a:r>
              <a:rPr lang="en-US" dirty="0" smtClean="0">
                <a:cs typeface="Arial" panose="020B0604020202020204" pitchFamily="34" charset="0"/>
              </a:rPr>
              <a:t>need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Frictionless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Systems and processes digitally </a:t>
            </a:r>
            <a:r>
              <a:rPr lang="en-US" dirty="0" err="1">
                <a:cs typeface="Arial" panose="020B0604020202020204" pitchFamily="34" charset="0"/>
              </a:rPr>
              <a:t>optimised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cs typeface="Arial" panose="020B0604020202020204" pitchFamily="34" charset="0"/>
              </a:rPr>
              <a:t>Fun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Staff confident in using the solutions effectively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2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olu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27" y="3214968"/>
            <a:ext cx="7858216" cy="3929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65125"/>
            <a:ext cx="8763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Digital Evolution – </a:t>
            </a:r>
            <a:r>
              <a:rPr lang="en-GB" sz="3600" dirty="0">
                <a:solidFill>
                  <a:srgbClr val="767171"/>
                </a:solidFill>
              </a:rPr>
              <a:t>Journey to Digital First</a:t>
            </a:r>
            <a:r>
              <a:rPr lang="en-GB" sz="3200" dirty="0">
                <a:solidFill>
                  <a:srgbClr val="76717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50" y="1825625"/>
            <a:ext cx="5557982" cy="2030557"/>
          </a:xfrm>
        </p:spPr>
        <p:txBody>
          <a:bodyPr>
            <a:noAutofit/>
          </a:bodyPr>
          <a:lstStyle/>
          <a:p>
            <a:pPr>
              <a:buClr>
                <a:srgbClr val="D70094"/>
              </a:buClr>
              <a:buFont typeface="Wingdings" charset="2"/>
              <a:buChar char="§"/>
            </a:pPr>
            <a:r>
              <a:rPr lang="en-GB" sz="2400" dirty="0"/>
              <a:t>We provide a modern Toolkit that supports:</a:t>
            </a:r>
          </a:p>
          <a:p>
            <a:pPr lvl="1">
              <a:buClr>
                <a:srgbClr val="D70094"/>
              </a:buClr>
              <a:buFont typeface="Wingdings" charset="2"/>
              <a:buChar char="§"/>
            </a:pPr>
            <a:r>
              <a:rPr lang="en-GB" dirty="0"/>
              <a:t> delivery of high quality patient care</a:t>
            </a:r>
          </a:p>
          <a:p>
            <a:pPr lvl="1">
              <a:buClr>
                <a:srgbClr val="D70094"/>
              </a:buClr>
              <a:buFont typeface="Wingdings" charset="2"/>
              <a:buChar char="§"/>
            </a:pPr>
            <a:r>
              <a:rPr lang="en-GB" dirty="0"/>
              <a:t>staff wellbeing</a:t>
            </a:r>
          </a:p>
          <a:p>
            <a:pPr>
              <a:buClr>
                <a:srgbClr val="D70094"/>
              </a:buClr>
              <a:buFont typeface="Wingdings" charset="2"/>
              <a:buChar char="§"/>
            </a:pPr>
            <a:r>
              <a:rPr lang="en-GB" sz="2400" dirty="0"/>
              <a:t>Information at your fingertips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57086" y="1825624"/>
            <a:ext cx="4830631" cy="203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70094"/>
              </a:buClr>
              <a:buFont typeface="Wingdings" charset="2"/>
              <a:buChar char="§"/>
            </a:pPr>
            <a:r>
              <a:rPr lang="en-GB" sz="2400" dirty="0"/>
              <a:t>Access from anywhere/anytime</a:t>
            </a:r>
          </a:p>
          <a:p>
            <a:pPr>
              <a:buClr>
                <a:srgbClr val="D70094"/>
              </a:buClr>
              <a:buFont typeface="Wingdings" charset="2"/>
              <a:buChar char="§"/>
            </a:pPr>
            <a:r>
              <a:rPr lang="en-GB" sz="2400" dirty="0"/>
              <a:t>Simple to use</a:t>
            </a:r>
          </a:p>
          <a:p>
            <a:pPr>
              <a:buClr>
                <a:srgbClr val="D70094"/>
              </a:buClr>
              <a:buFont typeface="Wingdings" charset="2"/>
              <a:buChar char="§"/>
            </a:pPr>
            <a:r>
              <a:rPr lang="en-GB" sz="2400" dirty="0"/>
              <a:t>Interoperability – can share </a:t>
            </a:r>
            <a:br>
              <a:rPr lang="en-GB" sz="2400" dirty="0"/>
            </a:br>
            <a:r>
              <a:rPr lang="en-GB" sz="2400" dirty="0"/>
              <a:t>information with any clinician anywhere</a:t>
            </a:r>
          </a:p>
        </p:txBody>
      </p:sp>
      <p:pic>
        <p:nvPicPr>
          <p:cNvPr id="7" name="Picture 10" descr="Image result for clou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4081112"/>
            <a:ext cx="3601788" cy="1934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93297" y="4586483"/>
            <a:ext cx="2077544" cy="1070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Fast</a:t>
            </a:r>
          </a:p>
          <a:p>
            <a:pPr marL="182563" lvl="1" indent="-95250"/>
            <a:r>
              <a:rPr lang="en-US" dirty="0" smtClean="0">
                <a:cs typeface="Arial" panose="020B0604020202020204" pitchFamily="34" charset="0"/>
              </a:rPr>
              <a:t>Digital First solutions available at point of need</a:t>
            </a:r>
          </a:p>
          <a:p>
            <a:pPr marL="539750" indent="-539750">
              <a:buNone/>
            </a:pPr>
            <a:r>
              <a:rPr lang="en-US" b="1" dirty="0" smtClean="0">
                <a:cs typeface="Arial" panose="020B0604020202020204" pitchFamily="34" charset="0"/>
              </a:rPr>
              <a:t>Frictionless</a:t>
            </a:r>
          </a:p>
          <a:p>
            <a:pPr marL="182563" lvl="1" indent="-95250"/>
            <a:r>
              <a:rPr lang="en-US" dirty="0" smtClean="0">
                <a:cs typeface="Arial" panose="020B0604020202020204" pitchFamily="34" charset="0"/>
              </a:rPr>
              <a:t>Systems and processes digitally </a:t>
            </a:r>
            <a:r>
              <a:rPr lang="en-US" dirty="0" err="1" smtClean="0">
                <a:cs typeface="Arial" panose="020B0604020202020204" pitchFamily="34" charset="0"/>
              </a:rPr>
              <a:t>optimised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539750" indent="-539750">
              <a:buNone/>
            </a:pPr>
            <a:r>
              <a:rPr lang="en-US" b="1" dirty="0" smtClean="0">
                <a:cs typeface="Arial" panose="020B0604020202020204" pitchFamily="34" charset="0"/>
              </a:rPr>
              <a:t>Fun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</a:p>
          <a:p>
            <a:pPr marL="182563" lvl="1" indent="-95250"/>
            <a:r>
              <a:rPr lang="en-US" dirty="0" smtClean="0">
                <a:cs typeface="Arial" panose="020B0604020202020204" pitchFamily="34" charset="0"/>
              </a:rPr>
              <a:t>Staff confident in using the solutions effectively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458855" y="4710545"/>
            <a:ext cx="4029363" cy="1999673"/>
          </a:xfrm>
          <a:prstGeom prst="roundRect">
            <a:avLst/>
          </a:prstGeom>
          <a:noFill/>
          <a:ln w="12700">
            <a:solidFill>
              <a:srgbClr val="1197B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1" y="1415740"/>
            <a:ext cx="4521198" cy="23193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staff experience - </a:t>
            </a:r>
            <a:r>
              <a:rPr lang="en-GB" dirty="0">
                <a:solidFill>
                  <a:srgbClr val="767171"/>
                </a:solidFill>
              </a:rPr>
              <a:t>Mobile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5789" y="1805920"/>
            <a:ext cx="1977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r>
              <a:rPr lang="en-GB" sz="1600" b="1" dirty="0" err="1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NHSMail</a:t>
            </a:r>
            <a:endParaRPr lang="en-GB" sz="1600" b="1" dirty="0">
              <a:solidFill>
                <a:srgbClr val="1197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 Mobile</a:t>
            </a:r>
          </a:p>
          <a:p>
            <a:r>
              <a:rPr lang="en-GB" sz="1600" b="1" dirty="0" err="1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</a:t>
            </a:r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</a:t>
            </a:r>
          </a:p>
          <a:p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apps</a:t>
            </a:r>
          </a:p>
          <a:p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access</a:t>
            </a:r>
          </a:p>
          <a:p>
            <a:r>
              <a:rPr lang="en-GB" sz="1600" b="1" dirty="0">
                <a:solidFill>
                  <a:srgbClr val="1197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cloud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4375727" y="2501487"/>
            <a:ext cx="2724727" cy="603303"/>
          </a:xfrm>
          <a:prstGeom prst="leftRightArrow">
            <a:avLst>
              <a:gd name="adj1" fmla="val 62248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4G/</a:t>
            </a:r>
            <a:r>
              <a:rPr lang="en-GB" sz="2000" b="1" dirty="0" err="1"/>
              <a:t>WiFi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1727" y="3508734"/>
            <a:ext cx="39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FFF"/>
                </a:solidFill>
              </a:rPr>
              <a:t>Mobile workforce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3891" y="6314884"/>
            <a:ext cx="225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9FFF"/>
                </a:solidFill>
              </a:rPr>
              <a:t>Hotdesk</a:t>
            </a:r>
            <a:r>
              <a:rPr lang="en-GB" b="1" dirty="0">
                <a:solidFill>
                  <a:srgbClr val="009FFF"/>
                </a:solidFill>
              </a:rPr>
              <a:t> facilities</a:t>
            </a:r>
          </a:p>
        </p:txBody>
      </p:sp>
      <p:sp>
        <p:nvSpPr>
          <p:cNvPr id="17" name="Left-Right Arrow 16"/>
          <p:cNvSpPr/>
          <p:nvPr/>
        </p:nvSpPr>
        <p:spPr>
          <a:xfrm rot="18446110">
            <a:off x="6531540" y="4231339"/>
            <a:ext cx="1874012" cy="677671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Internet</a:t>
            </a:r>
          </a:p>
        </p:txBody>
      </p:sp>
      <p:sp>
        <p:nvSpPr>
          <p:cNvPr id="26" name="Left-Right Arrow 25"/>
          <p:cNvSpPr/>
          <p:nvPr/>
        </p:nvSpPr>
        <p:spPr>
          <a:xfrm rot="20342938">
            <a:off x="3443000" y="3743700"/>
            <a:ext cx="3895148" cy="707561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Internet</a:t>
            </a:r>
          </a:p>
        </p:txBody>
      </p:sp>
      <p:pic>
        <p:nvPicPr>
          <p:cNvPr id="28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093" y="2560568"/>
            <a:ext cx="1468823" cy="14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ebex 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12" y="4926369"/>
            <a:ext cx="2569152" cy="14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eft-Right Arrow 22"/>
          <p:cNvSpPr/>
          <p:nvPr/>
        </p:nvSpPr>
        <p:spPr>
          <a:xfrm rot="16200000">
            <a:off x="9951212" y="4093124"/>
            <a:ext cx="1130302" cy="603303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12" descr="Image result for servelec ri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3" y="1799087"/>
            <a:ext cx="1368312" cy="13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8" y="1907993"/>
            <a:ext cx="1447014" cy="6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isco hosted UC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35" y="6165818"/>
            <a:ext cx="936264" cy="5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03" y="5234908"/>
            <a:ext cx="549564" cy="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vodafone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92" y="2190656"/>
            <a:ext cx="667997" cy="4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virgin wifi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13" y="5753790"/>
            <a:ext cx="820882" cy="68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Emis_web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83" y="2256790"/>
            <a:ext cx="826640" cy="35877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05" y="2777231"/>
            <a:ext cx="370098" cy="715077"/>
          </a:xfrm>
          <a:prstGeom prst="rect">
            <a:avLst/>
          </a:prstGeom>
        </p:spPr>
      </p:pic>
      <p:pic>
        <p:nvPicPr>
          <p:cNvPr id="50" name="Picture 49" descr="Lapto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52" y="2933699"/>
            <a:ext cx="842969" cy="55749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41" y="2791871"/>
            <a:ext cx="509637" cy="700629"/>
          </a:xfrm>
          <a:prstGeom prst="rect">
            <a:avLst/>
          </a:prstGeom>
        </p:spPr>
      </p:pic>
      <p:pic>
        <p:nvPicPr>
          <p:cNvPr id="18" name="Picture 17" descr="ca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4" y="2622550"/>
            <a:ext cx="990600" cy="990600"/>
          </a:xfrm>
          <a:prstGeom prst="rect">
            <a:avLst/>
          </a:prstGeom>
        </p:spPr>
      </p:pic>
      <p:pic>
        <p:nvPicPr>
          <p:cNvPr id="19" name="Picture 18" descr="nurs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4" y="2776220"/>
            <a:ext cx="716280" cy="716280"/>
          </a:xfrm>
          <a:prstGeom prst="rect">
            <a:avLst/>
          </a:prstGeom>
        </p:spPr>
      </p:pic>
      <p:pic>
        <p:nvPicPr>
          <p:cNvPr id="57" name="Picture 56" descr="nurs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3" y="5673659"/>
            <a:ext cx="716280" cy="716280"/>
          </a:xfrm>
          <a:prstGeom prst="rect">
            <a:avLst/>
          </a:prstGeom>
        </p:spPr>
      </p:pic>
      <p:pic>
        <p:nvPicPr>
          <p:cNvPr id="58" name="Picture 57" descr="Lapto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85" y="5811545"/>
            <a:ext cx="842969" cy="557493"/>
          </a:xfrm>
          <a:prstGeom prst="rect">
            <a:avLst/>
          </a:prstGeom>
        </p:spPr>
      </p:pic>
      <p:grpSp>
        <p:nvGrpSpPr>
          <p:cNvPr id="2048" name="Group 2047"/>
          <p:cNvGrpSpPr/>
          <p:nvPr/>
        </p:nvGrpSpPr>
        <p:grpSpPr>
          <a:xfrm>
            <a:off x="5273041" y="4728995"/>
            <a:ext cx="1259839" cy="1660580"/>
            <a:chOff x="101601" y="4325982"/>
            <a:chExt cx="1412239" cy="1861457"/>
          </a:xfrm>
        </p:grpSpPr>
        <p:pic>
          <p:nvPicPr>
            <p:cNvPr id="31" name="Picture 30" descr="building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1" y="4775200"/>
              <a:ext cx="1412239" cy="1412239"/>
            </a:xfrm>
            <a:prstGeom prst="rect">
              <a:avLst/>
            </a:prstGeom>
          </p:spPr>
        </p:pic>
        <p:pic>
          <p:nvPicPr>
            <p:cNvPr id="60" name="Picture 59" descr="wifi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07" y="4325982"/>
              <a:ext cx="419810" cy="419810"/>
            </a:xfrm>
            <a:prstGeom prst="rect">
              <a:avLst/>
            </a:prstGeom>
          </p:spPr>
        </p:pic>
      </p:grpSp>
      <p:pic>
        <p:nvPicPr>
          <p:cNvPr id="2051" name="Picture 2050" descr="UKCloud_Health_Logo_CMYK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0" y="1971040"/>
            <a:ext cx="1153158" cy="427095"/>
          </a:xfrm>
          <a:prstGeom prst="rect">
            <a:avLst/>
          </a:prstGeom>
        </p:spPr>
      </p:pic>
      <p:pic>
        <p:nvPicPr>
          <p:cNvPr id="2053" name="Picture 2052" descr="Palo_Alto_Networks_logo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60" y="2383789"/>
            <a:ext cx="1036320" cy="582930"/>
          </a:xfrm>
          <a:prstGeom prst="rect">
            <a:avLst/>
          </a:prstGeom>
        </p:spPr>
      </p:pic>
      <p:pic>
        <p:nvPicPr>
          <p:cNvPr id="2055" name="Picture 2054" descr="HSCN_logo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21" y="4007143"/>
            <a:ext cx="1824622" cy="55148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273" y="2055091"/>
            <a:ext cx="3971636" cy="1870364"/>
          </a:xfrm>
          <a:prstGeom prst="roundRect">
            <a:avLst/>
          </a:prstGeom>
          <a:noFill/>
          <a:ln w="12700">
            <a:solidFill>
              <a:srgbClr val="1197B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70142" y="4533900"/>
            <a:ext cx="2253672" cy="2162463"/>
            <a:chOff x="1270142" y="4279900"/>
            <a:chExt cx="2253672" cy="2162463"/>
          </a:xfrm>
        </p:grpSpPr>
        <p:sp>
          <p:nvSpPr>
            <p:cNvPr id="27" name="TextBox 26"/>
            <p:cNvSpPr txBox="1"/>
            <p:nvPr/>
          </p:nvSpPr>
          <p:spPr>
            <a:xfrm>
              <a:off x="1270142" y="6017982"/>
              <a:ext cx="2253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9FFF"/>
                  </a:solidFill>
                </a:rPr>
                <a:t>Home workers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744066" y="4404360"/>
              <a:ext cx="1280141" cy="1659345"/>
              <a:chOff x="2258787" y="4082142"/>
              <a:chExt cx="1430746" cy="1854563"/>
            </a:xfrm>
          </p:grpSpPr>
          <p:pic>
            <p:nvPicPr>
              <p:cNvPr id="67" name="Picture 66" descr="wifi.png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787" y="4082142"/>
                <a:ext cx="419810" cy="419810"/>
              </a:xfrm>
              <a:prstGeom prst="rect">
                <a:avLst/>
              </a:prstGeom>
            </p:spPr>
          </p:pic>
          <p:pic>
            <p:nvPicPr>
              <p:cNvPr id="68" name="Picture 67" descr="house.png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787" y="4505959"/>
                <a:ext cx="1430746" cy="1430746"/>
              </a:xfrm>
              <a:prstGeom prst="rect">
                <a:avLst/>
              </a:prstGeom>
            </p:spPr>
          </p:pic>
        </p:grpSp>
        <p:sp>
          <p:nvSpPr>
            <p:cNvPr id="38" name="Rounded Rectangle 37"/>
            <p:cNvSpPr/>
            <p:nvPr/>
          </p:nvSpPr>
          <p:spPr>
            <a:xfrm>
              <a:off x="1304636" y="4279900"/>
              <a:ext cx="2159000" cy="2162463"/>
            </a:xfrm>
            <a:prstGeom prst="roundRect">
              <a:avLst/>
            </a:prstGeom>
            <a:noFill/>
            <a:ln w="12700">
              <a:solidFill>
                <a:srgbClr val="1197B3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9411854" y="5045364"/>
            <a:ext cx="2159000" cy="1664854"/>
          </a:xfrm>
          <a:prstGeom prst="roundRect">
            <a:avLst/>
          </a:prstGeom>
          <a:noFill/>
          <a:ln w="12700">
            <a:solidFill>
              <a:srgbClr val="1197B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staff experience - </a:t>
            </a:r>
            <a:r>
              <a:rPr lang="en-GB" dirty="0">
                <a:solidFill>
                  <a:srgbClr val="767171"/>
                </a:solidFill>
              </a:rPr>
              <a:t>Ward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218132" y="4927456"/>
            <a:ext cx="2781298" cy="1672831"/>
            <a:chOff x="4972628" y="4854059"/>
            <a:chExt cx="2781298" cy="167283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628" y="4854059"/>
              <a:ext cx="2781298" cy="1426770"/>
            </a:xfrm>
            <a:prstGeom prst="rect">
              <a:avLst/>
            </a:prstGeom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698682" y="5203451"/>
              <a:ext cx="13383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1197B3"/>
                  </a:solidFill>
                </a:rPr>
                <a:t>CMC</a:t>
              </a:r>
            </a:p>
            <a:p>
              <a:pPr algn="ctr"/>
              <a:r>
                <a:rPr lang="en-GB" sz="2000" b="1" dirty="0">
                  <a:solidFill>
                    <a:srgbClr val="1197B3"/>
                  </a:solidFill>
                </a:rPr>
                <a:t>SCR</a:t>
              </a:r>
            </a:p>
            <a:p>
              <a:pPr algn="ctr"/>
              <a:r>
                <a:rPr lang="en-GB" sz="2000" b="1" dirty="0">
                  <a:solidFill>
                    <a:srgbClr val="1197B3"/>
                  </a:solidFill>
                </a:rPr>
                <a:t>ICE</a:t>
              </a:r>
            </a:p>
            <a:p>
              <a:endParaRPr lang="en-GB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15269" y="3517900"/>
            <a:ext cx="1892076" cy="1249503"/>
            <a:chOff x="5746555" y="3336471"/>
            <a:chExt cx="1892076" cy="1249503"/>
          </a:xfrm>
        </p:grpSpPr>
        <p:sp>
          <p:nvSpPr>
            <p:cNvPr id="11" name="TextBox 10"/>
            <p:cNvSpPr txBox="1"/>
            <p:nvPr/>
          </p:nvSpPr>
          <p:spPr>
            <a:xfrm>
              <a:off x="5790857" y="3990426"/>
              <a:ext cx="1847774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b="1" dirty="0" err="1">
                  <a:solidFill>
                    <a:srgbClr val="1197B3"/>
                  </a:solidFill>
                </a:rPr>
                <a:t>eCorrespondance</a:t>
              </a:r>
              <a:r>
                <a:rPr lang="en-GB" b="1" dirty="0">
                  <a:solidFill>
                    <a:srgbClr val="1197B3"/>
                  </a:solidFill>
                </a:rPr>
                <a:t> &amp; hybrid mail</a:t>
              </a:r>
            </a:p>
          </p:txBody>
        </p:sp>
        <p:pic>
          <p:nvPicPr>
            <p:cNvPr id="32" name="Picture 31" descr="emai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55" y="3336471"/>
              <a:ext cx="1321903" cy="723900"/>
            </a:xfrm>
            <a:prstGeom prst="rect">
              <a:avLst/>
            </a:prstGeom>
          </p:spPr>
        </p:pic>
      </p:grpSp>
      <p:sp>
        <p:nvSpPr>
          <p:cNvPr id="35" name="Left-Right Arrow 34"/>
          <p:cNvSpPr/>
          <p:nvPr/>
        </p:nvSpPr>
        <p:spPr>
          <a:xfrm>
            <a:off x="5012267" y="2672441"/>
            <a:ext cx="4068234" cy="608391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East London Patient Record</a:t>
            </a:r>
          </a:p>
        </p:txBody>
      </p:sp>
      <p:sp>
        <p:nvSpPr>
          <p:cNvPr id="38" name="Left-Right Arrow 37"/>
          <p:cNvSpPr/>
          <p:nvPr/>
        </p:nvSpPr>
        <p:spPr>
          <a:xfrm rot="1215094">
            <a:off x="4946550" y="5004940"/>
            <a:ext cx="2258596" cy="604926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9391953" y="1816100"/>
            <a:ext cx="2380778" cy="1785527"/>
            <a:chOff x="9256486" y="1816100"/>
            <a:chExt cx="2380778" cy="1785527"/>
          </a:xfrm>
        </p:grpSpPr>
        <p:sp>
          <p:nvSpPr>
            <p:cNvPr id="15" name="TextBox 14"/>
            <p:cNvSpPr txBox="1"/>
            <p:nvPr/>
          </p:nvSpPr>
          <p:spPr>
            <a:xfrm>
              <a:off x="9896272" y="3006079"/>
              <a:ext cx="1254329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rgbClr val="1197B3"/>
                  </a:solidFill>
                </a:rPr>
                <a:t>Acute GP</a:t>
              </a:r>
            </a:p>
            <a:p>
              <a:pPr algn="ctr">
                <a:lnSpc>
                  <a:spcPct val="90000"/>
                </a:lnSpc>
              </a:pPr>
              <a:r>
                <a:rPr lang="en-GB" b="1" dirty="0">
                  <a:solidFill>
                    <a:srgbClr val="1197B3"/>
                  </a:solidFill>
                </a:rPr>
                <a:t>Social Care</a:t>
              </a:r>
            </a:p>
          </p:txBody>
        </p:sp>
        <p:pic>
          <p:nvPicPr>
            <p:cNvPr id="7" name="Picture 6" descr="Server-Record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6486" y="1816100"/>
              <a:ext cx="2380778" cy="124104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81213" y="2255161"/>
            <a:ext cx="4626430" cy="3465286"/>
            <a:chOff x="281213" y="1660072"/>
            <a:chExt cx="4626430" cy="3465286"/>
          </a:xfrm>
        </p:grpSpPr>
        <p:grpSp>
          <p:nvGrpSpPr>
            <p:cNvPr id="10" name="Group 9"/>
            <p:cNvGrpSpPr/>
            <p:nvPr/>
          </p:nvGrpSpPr>
          <p:grpSpPr>
            <a:xfrm>
              <a:off x="3193563" y="2189924"/>
              <a:ext cx="1486875" cy="1171520"/>
              <a:chOff x="695216" y="4339825"/>
              <a:chExt cx="1486875" cy="1171520"/>
            </a:xfrm>
          </p:grpSpPr>
          <p:pic>
            <p:nvPicPr>
              <p:cNvPr id="25" name="Picture 24" descr="Laptop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825" y="4349171"/>
                <a:ext cx="1052692" cy="69619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95216" y="5142013"/>
                <a:ext cx="1486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err="1">
                    <a:solidFill>
                      <a:srgbClr val="1197B3"/>
                    </a:solidFill>
                  </a:rPr>
                  <a:t>ePrescribing</a:t>
                </a:r>
                <a:endParaRPr lang="en-GB" b="1" dirty="0">
                  <a:solidFill>
                    <a:srgbClr val="1197B3"/>
                  </a:solidFill>
                </a:endParaRPr>
              </a:p>
            </p:txBody>
          </p:sp>
          <p:pic>
            <p:nvPicPr>
              <p:cNvPr id="27" name="Picture 26" descr="med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284" y="4339825"/>
                <a:ext cx="585807" cy="898616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1988566" y="4668362"/>
              <a:ext cx="1211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err="1">
                  <a:solidFill>
                    <a:srgbClr val="1197B3"/>
                  </a:solidFill>
                </a:rPr>
                <a:t>eObs</a:t>
              </a:r>
              <a:endParaRPr lang="en-GB" b="1" dirty="0">
                <a:solidFill>
                  <a:srgbClr val="1197B3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288" y="3593827"/>
              <a:ext cx="798284" cy="1097446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281213" y="1660072"/>
              <a:ext cx="4626430" cy="3465286"/>
            </a:xfrm>
            <a:prstGeom prst="roundRect">
              <a:avLst/>
            </a:prstGeom>
            <a:noFill/>
            <a:ln w="12700">
              <a:solidFill>
                <a:srgbClr val="1197B3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89857" y="1948978"/>
              <a:ext cx="2286000" cy="1530849"/>
              <a:chOff x="489857" y="2538593"/>
              <a:chExt cx="2286000" cy="153084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55860" y="3473894"/>
                <a:ext cx="2129282" cy="59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b="1" dirty="0">
                    <a:solidFill>
                      <a:srgbClr val="1197B3"/>
                    </a:solidFill>
                  </a:rPr>
                  <a:t>Single sign on – </a:t>
                </a:r>
                <a:br>
                  <a:rPr lang="en-GB" b="1" dirty="0">
                    <a:solidFill>
                      <a:srgbClr val="1197B3"/>
                    </a:solidFill>
                  </a:rPr>
                </a:br>
                <a:r>
                  <a:rPr lang="en-GB" b="1" dirty="0">
                    <a:solidFill>
                      <a:srgbClr val="1197B3"/>
                    </a:solidFill>
                  </a:rPr>
                  <a:t>smartcard enabled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89857" y="2538593"/>
                <a:ext cx="2286000" cy="919341"/>
                <a:chOff x="489857" y="2710942"/>
                <a:chExt cx="2286000" cy="919341"/>
              </a:xfrm>
            </p:grpSpPr>
            <p:pic>
              <p:nvPicPr>
                <p:cNvPr id="4100" name="Picture 4" descr="Image result for imprivata logo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3863" y="2710942"/>
                  <a:ext cx="1191994" cy="3263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" name="Picture 2" descr="Sign-on-cards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5232" y="3033016"/>
                  <a:ext cx="695697" cy="561017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489857" y="2716733"/>
                  <a:ext cx="1044534" cy="913550"/>
                  <a:chOff x="570215" y="2787014"/>
                  <a:chExt cx="964176" cy="843269"/>
                </a:xfrm>
              </p:grpSpPr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0215" y="2787014"/>
                    <a:ext cx="964176" cy="843269"/>
                  </a:xfrm>
                  <a:prstGeom prst="rect">
                    <a:avLst/>
                  </a:prstGeom>
                </p:spPr>
              </p:pic>
              <p:sp>
                <p:nvSpPr>
                  <p:cNvPr id="31" name="Rectangle 30"/>
                  <p:cNvSpPr/>
                  <p:nvPr/>
                </p:nvSpPr>
                <p:spPr>
                  <a:xfrm>
                    <a:off x="585259" y="2800351"/>
                    <a:ext cx="935566" cy="5757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058" name="Picture 10" descr="Image result for windows 10 logo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6626" y="2828246"/>
                    <a:ext cx="522629" cy="52262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sp>
        <p:nvSpPr>
          <p:cNvPr id="36" name="Left-Right Arrow 35"/>
          <p:cNvSpPr/>
          <p:nvPr/>
        </p:nvSpPr>
        <p:spPr>
          <a:xfrm>
            <a:off x="5034643" y="3762365"/>
            <a:ext cx="2385786" cy="604926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sp>
        <p:nvSpPr>
          <p:cNvPr id="39" name="Left-Right Arrow 38"/>
          <p:cNvSpPr/>
          <p:nvPr/>
        </p:nvSpPr>
        <p:spPr>
          <a:xfrm rot="19288873">
            <a:off x="9021146" y="3382347"/>
            <a:ext cx="1109869" cy="604926"/>
          </a:xfrm>
          <a:prstGeom prst="leftRightArrow">
            <a:avLst>
              <a:gd name="adj1" fmla="val 53949"/>
              <a:gd name="adj2" fmla="val 50000"/>
            </a:avLst>
          </a:prstGeom>
          <a:solidFill>
            <a:srgbClr val="1197B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/>
          </a:p>
        </p:txBody>
      </p:sp>
      <p:pic>
        <p:nvPicPr>
          <p:cNvPr id="2060" name="Picture 12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5" y="4473860"/>
            <a:ext cx="1515532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Power_B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06606"/>
            <a:ext cx="1371600" cy="822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1" y="3114322"/>
            <a:ext cx="2324099" cy="1192233"/>
          </a:xfrm>
          <a:prstGeom prst="rect">
            <a:avLst/>
          </a:prstGeom>
          <a:effectLst/>
        </p:spPr>
      </p:pic>
      <p:grpSp>
        <p:nvGrpSpPr>
          <p:cNvPr id="14" name="Group 13"/>
          <p:cNvGrpSpPr/>
          <p:nvPr/>
        </p:nvGrpSpPr>
        <p:grpSpPr>
          <a:xfrm>
            <a:off x="10132584" y="3772116"/>
            <a:ext cx="1412871" cy="1235700"/>
            <a:chOff x="10132584" y="3772116"/>
            <a:chExt cx="1412871" cy="1235700"/>
          </a:xfrm>
        </p:grpSpPr>
        <p:pic>
          <p:nvPicPr>
            <p:cNvPr id="32" name="Picture 31" descr="Desk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584" y="3772116"/>
              <a:ext cx="1412871" cy="1235700"/>
            </a:xfrm>
            <a:prstGeom prst="rect">
              <a:avLst/>
            </a:prstGeom>
          </p:spPr>
        </p:pic>
        <p:pic>
          <p:nvPicPr>
            <p:cNvPr id="12" name="Picture 11" descr="graph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665" y="3869265"/>
              <a:ext cx="711201" cy="711201"/>
            </a:xfrm>
            <a:prstGeom prst="rect">
              <a:avLst/>
            </a:prstGeom>
          </p:spPr>
        </p:pic>
      </p:grpSp>
      <p:pic>
        <p:nvPicPr>
          <p:cNvPr id="3084" name="Picture 12" descr="Image result for servelec rio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0" y="3083762"/>
            <a:ext cx="1404815" cy="14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value - </a:t>
            </a:r>
            <a:r>
              <a:rPr lang="en-GB" dirty="0">
                <a:solidFill>
                  <a:srgbClr val="767171"/>
                </a:solidFill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9812" y="2183802"/>
            <a:ext cx="18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197B3"/>
                </a:solidFill>
              </a:rPr>
              <a:t>Analytics portal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2077" y="1906803"/>
            <a:ext cx="1847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197B3"/>
                </a:solidFill>
              </a:rPr>
              <a:t>Performance </a:t>
            </a:r>
          </a:p>
          <a:p>
            <a:r>
              <a:rPr lang="en-GB" b="1" dirty="0">
                <a:solidFill>
                  <a:srgbClr val="1197B3"/>
                </a:solidFill>
              </a:rPr>
              <a:t>Executive</a:t>
            </a:r>
          </a:p>
          <a:p>
            <a:r>
              <a:rPr lang="en-GB" b="1" dirty="0">
                <a:solidFill>
                  <a:srgbClr val="1197B3"/>
                </a:solidFill>
              </a:rPr>
              <a:t>Teams </a:t>
            </a:r>
          </a:p>
          <a:p>
            <a:endParaRPr lang="en-GB" b="1" dirty="0">
              <a:solidFill>
                <a:srgbClr val="1197B3"/>
              </a:solidFill>
            </a:endParaRPr>
          </a:p>
        </p:txBody>
      </p:sp>
      <p:pic>
        <p:nvPicPr>
          <p:cNvPr id="3080" name="Picture 8" descr="Image result for cloud server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18" y="2784401"/>
            <a:ext cx="2331263" cy="15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2895" y="4155373"/>
            <a:ext cx="184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197B3"/>
                </a:solidFill>
              </a:rPr>
              <a:t>Cloud based data warehouse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3644" y="2425792"/>
            <a:ext cx="2139556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1197B3"/>
                </a:solidFill>
              </a:rPr>
              <a:t>Financials</a:t>
            </a: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1197B3"/>
                </a:solidFill>
              </a:rPr>
              <a:t>ESR</a:t>
            </a:r>
          </a:p>
        </p:txBody>
      </p:sp>
      <p:sp>
        <p:nvSpPr>
          <p:cNvPr id="3" name="Right Arrow 2"/>
          <p:cNvSpPr/>
          <p:nvPr/>
        </p:nvSpPr>
        <p:spPr>
          <a:xfrm rot="20563732">
            <a:off x="3678320" y="2550260"/>
            <a:ext cx="2054051" cy="495979"/>
          </a:xfrm>
          <a:prstGeom prst="rightArrow">
            <a:avLst/>
          </a:prstGeom>
          <a:solidFill>
            <a:srgbClr val="119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444904">
            <a:off x="3845669" y="4065079"/>
            <a:ext cx="4621581" cy="495979"/>
          </a:xfrm>
          <a:prstGeom prst="rightArrow">
            <a:avLst/>
          </a:prstGeom>
          <a:solidFill>
            <a:srgbClr val="119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699006" y="3642975"/>
            <a:ext cx="1590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197B3"/>
                </a:solidFill>
              </a:rPr>
              <a:t>Discovery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064" y="4267219"/>
            <a:ext cx="540829" cy="7435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73" y="4439731"/>
            <a:ext cx="317374" cy="613207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81213" y="2116667"/>
            <a:ext cx="4019854" cy="3767666"/>
          </a:xfrm>
          <a:prstGeom prst="roundRect">
            <a:avLst/>
          </a:prstGeom>
          <a:noFill/>
          <a:ln w="12700">
            <a:solidFill>
              <a:srgbClr val="1197B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pic>
        <p:nvPicPr>
          <p:cNvPr id="38" name="Picture 37" descr="Emis_we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4" y="4749799"/>
            <a:ext cx="1579077" cy="6853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363364" y="4103567"/>
            <a:ext cx="1443181" cy="954441"/>
            <a:chOff x="9363364" y="4103567"/>
            <a:chExt cx="1443181" cy="954441"/>
          </a:xfrm>
        </p:grpSpPr>
        <p:pic>
          <p:nvPicPr>
            <p:cNvPr id="33" name="Picture 32" descr="Laptop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3364" y="4103567"/>
              <a:ext cx="1443181" cy="954441"/>
            </a:xfrm>
            <a:prstGeom prst="rect">
              <a:avLst/>
            </a:prstGeom>
          </p:spPr>
        </p:pic>
        <p:pic>
          <p:nvPicPr>
            <p:cNvPr id="16" name="Picture 15" descr="graph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7469" y="4131734"/>
              <a:ext cx="609600" cy="609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060256" y="4633270"/>
            <a:ext cx="3242735" cy="1871573"/>
            <a:chOff x="7591189" y="4876801"/>
            <a:chExt cx="3802525" cy="21946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189" y="4876801"/>
              <a:ext cx="3473924" cy="1782076"/>
            </a:xfrm>
            <a:prstGeom prst="rect">
              <a:avLst/>
            </a:prstGeom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7877260" y="5663919"/>
              <a:ext cx="3516454" cy="14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1197B3"/>
                  </a:solidFill>
                </a:rPr>
                <a:t>Commissioner reports</a:t>
              </a:r>
            </a:p>
            <a:p>
              <a:r>
                <a:rPr lang="en-GB" b="1" dirty="0">
                  <a:solidFill>
                    <a:srgbClr val="1197B3"/>
                  </a:solidFill>
                </a:rPr>
                <a:t>National/statutory reports</a:t>
              </a:r>
            </a:p>
            <a:p>
              <a:endParaRPr lang="en-GB" b="1" dirty="0">
                <a:solidFill>
                  <a:srgbClr val="1197B3"/>
                </a:solidFill>
              </a:endParaRPr>
            </a:p>
            <a:p>
              <a:endParaRPr lang="en-GB" b="1" dirty="0">
                <a:solidFill>
                  <a:srgbClr val="1197B3"/>
                </a:solidFill>
              </a:endParaRPr>
            </a:p>
          </p:txBody>
        </p:sp>
      </p:grpSp>
      <p:pic>
        <p:nvPicPr>
          <p:cNvPr id="45" name="Picture 44" descr="ORACL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112437"/>
            <a:ext cx="1405466" cy="1054100"/>
          </a:xfrm>
          <a:prstGeom prst="rect">
            <a:avLst/>
          </a:prstGeom>
        </p:spPr>
      </p:pic>
      <p:pic>
        <p:nvPicPr>
          <p:cNvPr id="35" name="Picture 34" descr="SYSTMONE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03" y="5071534"/>
            <a:ext cx="1830456" cy="322790"/>
          </a:xfrm>
          <a:prstGeom prst="rect">
            <a:avLst/>
          </a:prstGeom>
        </p:spPr>
      </p:pic>
      <p:pic>
        <p:nvPicPr>
          <p:cNvPr id="40" name="Picture 39" descr="tea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4" y="1747521"/>
            <a:ext cx="1168400" cy="1168400"/>
          </a:xfrm>
          <a:prstGeom prst="rect">
            <a:avLst/>
          </a:prstGeom>
        </p:spPr>
      </p:pic>
      <p:pic>
        <p:nvPicPr>
          <p:cNvPr id="50" name="Picture 49" descr="tea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0" y="5142655"/>
            <a:ext cx="11684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397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Heavy</vt:lpstr>
      <vt:lpstr>Calibri</vt:lpstr>
      <vt:lpstr>Verdana Pro Cond SemiBold</vt:lpstr>
      <vt:lpstr>Wingdings</vt:lpstr>
      <vt:lpstr>Office Theme</vt:lpstr>
      <vt:lpstr>Digital Transformation Plan</vt:lpstr>
      <vt:lpstr>What we do</vt:lpstr>
      <vt:lpstr>PowerPoint Presentation</vt:lpstr>
      <vt:lpstr>What we’ll do</vt:lpstr>
      <vt:lpstr>Digital ambition– three domains of Digital First</vt:lpstr>
      <vt:lpstr>Digital Evolution – Journey to Digital First </vt:lpstr>
      <vt:lpstr>Improved staff experience - Mobile</vt:lpstr>
      <vt:lpstr>Improved staff experience - Ward</vt:lpstr>
      <vt:lpstr>Improved value - Data</vt:lpstr>
      <vt:lpstr>2018-19 Achievements </vt:lpstr>
      <vt:lpstr>Patient admitted with manic relapse after stopping lithium</vt:lpstr>
      <vt:lpstr>The impact of our Digital Programme</vt:lpstr>
      <vt:lpstr>Improved staff experience -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Strategy</dc:title>
  <dc:creator>Woodruffe Daniel</dc:creator>
  <cp:lastModifiedBy>WOODRUFFE, Daniel (EAST LONDON NHS FOUNDATION TRUST)</cp:lastModifiedBy>
  <cp:revision>332</cp:revision>
  <dcterms:created xsi:type="dcterms:W3CDTF">2018-11-30T16:56:49Z</dcterms:created>
  <dcterms:modified xsi:type="dcterms:W3CDTF">2019-07-19T12:20:01Z</dcterms:modified>
</cp:coreProperties>
</file>