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26" r:id="rId5"/>
    <p:sldId id="354" r:id="rId6"/>
    <p:sldId id="387" r:id="rId7"/>
    <p:sldId id="377" r:id="rId8"/>
    <p:sldId id="380" r:id="rId9"/>
    <p:sldId id="357" r:id="rId10"/>
    <p:sldId id="384" r:id="rId11"/>
    <p:sldId id="385" r:id="rId12"/>
    <p:sldId id="379" r:id="rId13"/>
    <p:sldId id="381" r:id="rId14"/>
  </p:sldIdLst>
  <p:sldSz cx="9144000" cy="6858000" type="screen4x3"/>
  <p:notesSz cx="9940925" cy="6808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5ED3D5-2709-4366-AEA0-406F6D512946}">
          <p14:sldIdLst>
            <p14:sldId id="326"/>
            <p14:sldId id="354"/>
            <p14:sldId id="387"/>
            <p14:sldId id="377"/>
            <p14:sldId id="380"/>
            <p14:sldId id="357"/>
            <p14:sldId id="384"/>
            <p14:sldId id="385"/>
            <p14:sldId id="379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1F2"/>
    <a:srgbClr val="FFFFFF"/>
    <a:srgbClr val="FFC7CE"/>
    <a:srgbClr val="C6EFCE"/>
    <a:srgbClr val="00C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3792" autoAdjust="0"/>
  </p:normalViewPr>
  <p:slideViewPr>
    <p:cSldViewPr>
      <p:cViewPr varScale="1">
        <p:scale>
          <a:sx n="69" d="100"/>
          <a:sy n="69" d="100"/>
        </p:scale>
        <p:origin x="120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612" y="-90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'Sheet8 (3)'!$B$1</c:f>
              <c:strCache>
                <c:ptCount val="1"/>
                <c:pt idx="0">
                  <c:v>1st Dose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'Sheet8 (3)'!$A$2:$A$15</c:f>
              <c:strCache>
                <c:ptCount val="14"/>
                <c:pt idx="0">
                  <c:v>Residential Care Home</c:v>
                </c:pt>
                <c:pt idx="1">
                  <c:v>80+</c:v>
                </c:pt>
                <c:pt idx="2">
                  <c:v>75-79</c:v>
                </c:pt>
                <c:pt idx="3">
                  <c:v>70-74</c:v>
                </c:pt>
                <c:pt idx="4">
                  <c:v>19 HIGH RISK Patients</c:v>
                </c:pt>
                <c:pt idx="5">
                  <c:v>65-69</c:v>
                </c:pt>
                <c:pt idx="6">
                  <c:v>16-64 WITH Underlying Health</c:v>
                </c:pt>
                <c:pt idx="7">
                  <c:v>60-64</c:v>
                </c:pt>
                <c:pt idx="8">
                  <c:v>55-59</c:v>
                </c:pt>
                <c:pt idx="9">
                  <c:v>50-54</c:v>
                </c:pt>
                <c:pt idx="10">
                  <c:v>40-49</c:v>
                </c:pt>
                <c:pt idx="11">
                  <c:v>30-39</c:v>
                </c:pt>
                <c:pt idx="12">
                  <c:v>18-29</c:v>
                </c:pt>
                <c:pt idx="13">
                  <c:v>12-17</c:v>
                </c:pt>
              </c:strCache>
            </c:strRef>
          </c:cat>
          <c:val>
            <c:numRef>
              <c:f>'Sheet8 (3)'!$B$2:$B$15</c:f>
              <c:numCache>
                <c:formatCode>0.00%</c:formatCode>
                <c:ptCount val="14"/>
                <c:pt idx="0">
                  <c:v>0.99350649350649356</c:v>
                </c:pt>
                <c:pt idx="1">
                  <c:v>0.97091412742382266</c:v>
                </c:pt>
                <c:pt idx="2">
                  <c:v>0.95238095238095233</c:v>
                </c:pt>
                <c:pt idx="3">
                  <c:v>0.94562211981566824</c:v>
                </c:pt>
                <c:pt idx="4">
                  <c:v>0.89485294117647063</c:v>
                </c:pt>
                <c:pt idx="5">
                  <c:v>0.8537414965986394</c:v>
                </c:pt>
                <c:pt idx="6">
                  <c:v>0.8470902612826603</c:v>
                </c:pt>
                <c:pt idx="7">
                  <c:v>0.84075829383886258</c:v>
                </c:pt>
                <c:pt idx="8">
                  <c:v>0.81046676096181047</c:v>
                </c:pt>
                <c:pt idx="9">
                  <c:v>0.78373893805309736</c:v>
                </c:pt>
                <c:pt idx="10">
                  <c:v>0.2039072039072039</c:v>
                </c:pt>
                <c:pt idx="11">
                  <c:v>0.20648967551622419</c:v>
                </c:pt>
                <c:pt idx="12">
                  <c:v>0.12397540983606557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D-4F3E-AAB0-CDEBED38EF70}"/>
            </c:ext>
          </c:extLst>
        </c:ser>
        <c:ser>
          <c:idx val="1"/>
          <c:order val="1"/>
          <c:tx>
            <c:strRef>
              <c:f>'Sheet8 (3)'!$C$1</c:f>
              <c:strCache>
                <c:ptCount val="1"/>
                <c:pt idx="0">
                  <c:v>2nd Dose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'Sheet8 (3)'!$A$2:$A$15</c:f>
              <c:strCache>
                <c:ptCount val="14"/>
                <c:pt idx="0">
                  <c:v>Residential Care Home</c:v>
                </c:pt>
                <c:pt idx="1">
                  <c:v>80+</c:v>
                </c:pt>
                <c:pt idx="2">
                  <c:v>75-79</c:v>
                </c:pt>
                <c:pt idx="3">
                  <c:v>70-74</c:v>
                </c:pt>
                <c:pt idx="4">
                  <c:v>19 HIGH RISK Patients</c:v>
                </c:pt>
                <c:pt idx="5">
                  <c:v>65-69</c:v>
                </c:pt>
                <c:pt idx="6">
                  <c:v>16-64 WITH Underlying Health</c:v>
                </c:pt>
                <c:pt idx="7">
                  <c:v>60-64</c:v>
                </c:pt>
                <c:pt idx="8">
                  <c:v>55-59</c:v>
                </c:pt>
                <c:pt idx="9">
                  <c:v>50-54</c:v>
                </c:pt>
                <c:pt idx="10">
                  <c:v>40-49</c:v>
                </c:pt>
                <c:pt idx="11">
                  <c:v>30-39</c:v>
                </c:pt>
                <c:pt idx="12">
                  <c:v>18-29</c:v>
                </c:pt>
                <c:pt idx="13">
                  <c:v>12-17</c:v>
                </c:pt>
              </c:strCache>
            </c:strRef>
          </c:cat>
          <c:val>
            <c:numRef>
              <c:f>'Sheet8 (3)'!$C$2:$C$15</c:f>
              <c:numCache>
                <c:formatCode>0.00%</c:formatCode>
                <c:ptCount val="14"/>
                <c:pt idx="0">
                  <c:v>0.92207792207792205</c:v>
                </c:pt>
                <c:pt idx="1">
                  <c:v>0.94459833795013848</c:v>
                </c:pt>
                <c:pt idx="2">
                  <c:v>0.92577030812324934</c:v>
                </c:pt>
                <c:pt idx="3">
                  <c:v>0.90046082949308759</c:v>
                </c:pt>
                <c:pt idx="4">
                  <c:v>0.63235294117647056</c:v>
                </c:pt>
                <c:pt idx="5">
                  <c:v>0.88010204081632648</c:v>
                </c:pt>
                <c:pt idx="6">
                  <c:v>0.65587885985748218</c:v>
                </c:pt>
                <c:pt idx="7">
                  <c:v>0.75545023696682467</c:v>
                </c:pt>
                <c:pt idx="8">
                  <c:v>0.71570014144271565</c:v>
                </c:pt>
                <c:pt idx="9">
                  <c:v>0.67146017699115046</c:v>
                </c:pt>
                <c:pt idx="10">
                  <c:v>0.14529914529914531</c:v>
                </c:pt>
                <c:pt idx="11">
                  <c:v>0.13716814159292035</c:v>
                </c:pt>
                <c:pt idx="12">
                  <c:v>6.3524590163934427E-2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D-4F3E-AAB0-CDEBED38EF70}"/>
            </c:ext>
          </c:extLst>
        </c:ser>
        <c:ser>
          <c:idx val="2"/>
          <c:order val="2"/>
          <c:tx>
            <c:strRef>
              <c:f>'Sheet8 (3)'!$D$1</c:f>
              <c:strCache>
                <c:ptCount val="1"/>
                <c:pt idx="0">
                  <c:v>Booster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'Sheet8 (3)'!$A$2:$A$15</c:f>
              <c:strCache>
                <c:ptCount val="14"/>
                <c:pt idx="0">
                  <c:v>Residential Care Home</c:v>
                </c:pt>
                <c:pt idx="1">
                  <c:v>80+</c:v>
                </c:pt>
                <c:pt idx="2">
                  <c:v>75-79</c:v>
                </c:pt>
                <c:pt idx="3">
                  <c:v>70-74</c:v>
                </c:pt>
                <c:pt idx="4">
                  <c:v>19 HIGH RISK Patients</c:v>
                </c:pt>
                <c:pt idx="5">
                  <c:v>65-69</c:v>
                </c:pt>
                <c:pt idx="6">
                  <c:v>16-64 WITH Underlying Health</c:v>
                </c:pt>
                <c:pt idx="7">
                  <c:v>60-64</c:v>
                </c:pt>
                <c:pt idx="8">
                  <c:v>55-59</c:v>
                </c:pt>
                <c:pt idx="9">
                  <c:v>50-54</c:v>
                </c:pt>
                <c:pt idx="10">
                  <c:v>40-49</c:v>
                </c:pt>
                <c:pt idx="11">
                  <c:v>30-39</c:v>
                </c:pt>
                <c:pt idx="12">
                  <c:v>18-29</c:v>
                </c:pt>
                <c:pt idx="13">
                  <c:v>12-17</c:v>
                </c:pt>
              </c:strCache>
            </c:strRef>
          </c:cat>
          <c:val>
            <c:numRef>
              <c:f>'Sheet8 (3)'!$D$2:$D$15</c:f>
              <c:numCache>
                <c:formatCode>0.00%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D-4F3E-AAB0-CDEBED38E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0"/>
        <c:axId val="1003175856"/>
        <c:axId val="1003180776"/>
      </c:barChart>
      <c:catAx>
        <c:axId val="100317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180776"/>
        <c:crosses val="autoZero"/>
        <c:auto val="1"/>
        <c:lblAlgn val="ctr"/>
        <c:lblOffset val="100"/>
        <c:noMultiLvlLbl val="0"/>
      </c:catAx>
      <c:valAx>
        <c:axId val="1003180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3175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191" y="0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191" y="6468348"/>
            <a:ext cx="4307734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BC51D13-FEF6-466B-9CC6-E7EE2DFFD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C6A0C65-D13F-4520-8374-4468924DD8B6}" type="datetimeFigureOut">
              <a:rPr lang="en-GB" smtClean="0"/>
              <a:t>20/09/2021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34175"/>
            <a:ext cx="7952740" cy="306395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0440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233F1E4-6CA6-471F-910A-37F53D659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42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33F1E4-6CA6-471F-910A-37F53D6593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16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20D2-DE93-4128-A50C-4728B491A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6A3A-0826-4806-9E3C-7950C87664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2107-D512-4EDD-B3CE-0E417AE4A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E25A-B9DD-406E-993C-6F9DEF8C5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26E8-F06A-43CD-8C21-036FE2B84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ACDC-D6E2-4E22-ADF2-4D82E87A8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E393-BEA3-4FA6-847C-A591760B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05169-9639-4E19-987A-6BDF44252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E1B99-032F-439B-98D7-CD554A0FC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D1305-79C6-44C2-83DD-43D2C1DBEC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1758-D159-4292-B481-21358BCE6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3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22/04/21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91BB6FC-6BE2-4471-BF41-11BBCB4B6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539552" y="2492896"/>
            <a:ext cx="6211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Weekly Highlight Report – Safety Huddle </a:t>
            </a:r>
          </a:p>
          <a:p>
            <a:r>
              <a:rPr lang="en-GB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date</a:t>
            </a:r>
            <a:endParaRPr lang="en-GB" b="1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47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211" y="115224"/>
            <a:ext cx="1256269" cy="6993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23528" y="361413"/>
            <a:ext cx="3369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Datix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177270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5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4018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Directors Huddle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Appointments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455" y="4797152"/>
            <a:ext cx="828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47294"/>
              </p:ext>
            </p:extLst>
          </p:nvPr>
        </p:nvGraphicFramePr>
        <p:xfrm>
          <a:off x="338460" y="2226079"/>
          <a:ext cx="8283608" cy="1606505"/>
        </p:xfrm>
        <a:graphic>
          <a:graphicData uri="http://schemas.openxmlformats.org/drawingml/2006/table">
            <a:tbl>
              <a:tblPr/>
              <a:tblGrid>
                <a:gridCol w="412864">
                  <a:extLst>
                    <a:ext uri="{9D8B030D-6E8A-4147-A177-3AD203B41FA5}">
                      <a16:colId xmlns:a16="http://schemas.microsoft.com/office/drawing/2014/main" val="84924897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124789998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67232202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279234428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651580056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1968106305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1354321944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13920790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332722658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96638128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410434327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04734417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846773780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153997529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315451323"/>
                    </a:ext>
                  </a:extLst>
                </a:gridCol>
              </a:tblGrid>
              <a:tr h="5254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service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Weighted List Size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 appts available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Minor illness nurse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Clinical Pharmacist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Paramedic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Routine Nurses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HCA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       (GP, MI, AHP and Pharmacy) appts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 GP     (GP, MI, AHP and Pharmacy) appts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Target           (PN and HCA)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Actual Nurse      (PN and HCA)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Appts available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 appts per 1000 patients (Target: 72 per 1000)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Nurse </a:t>
                      </a:r>
                      <a:r>
                        <a:rPr lang="en-GB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apts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 1000 patients (Target: 52 per 1000)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0171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411528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14061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376120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500728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542631"/>
                  </a:ext>
                </a:extLst>
              </a:tr>
              <a:tr h="197813"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42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31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4018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Directors Huddle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ARRS Appointments available V used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455" y="4797152"/>
            <a:ext cx="8283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70834"/>
              </p:ext>
            </p:extLst>
          </p:nvPr>
        </p:nvGraphicFramePr>
        <p:xfrm>
          <a:off x="338460" y="2226079"/>
          <a:ext cx="8283608" cy="1516164"/>
        </p:xfrm>
        <a:graphic>
          <a:graphicData uri="http://schemas.openxmlformats.org/drawingml/2006/table">
            <a:tbl>
              <a:tblPr/>
              <a:tblGrid>
                <a:gridCol w="412864">
                  <a:extLst>
                    <a:ext uri="{9D8B030D-6E8A-4147-A177-3AD203B41FA5}">
                      <a16:colId xmlns:a16="http://schemas.microsoft.com/office/drawing/2014/main" val="84924897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124789998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67232202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279234428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651580056"/>
                    </a:ext>
                  </a:extLst>
                </a:gridCol>
                <a:gridCol w="491772">
                  <a:extLst>
                    <a:ext uri="{9D8B030D-6E8A-4147-A177-3AD203B41FA5}">
                      <a16:colId xmlns:a16="http://schemas.microsoft.com/office/drawing/2014/main" val="19681063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354321944"/>
                    </a:ext>
                  </a:extLst>
                </a:gridCol>
                <a:gridCol w="618752">
                  <a:extLst>
                    <a:ext uri="{9D8B030D-6E8A-4147-A177-3AD203B41FA5}">
                      <a16:colId xmlns:a16="http://schemas.microsoft.com/office/drawing/2014/main" val="213920790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332722658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96638128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410434327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04734417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3846773780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1539975293"/>
                    </a:ext>
                  </a:extLst>
                </a:gridCol>
                <a:gridCol w="562196">
                  <a:extLst>
                    <a:ext uri="{9D8B030D-6E8A-4147-A177-3AD203B41FA5}">
                      <a16:colId xmlns:a16="http://schemas.microsoft.com/office/drawing/2014/main" val="2315451323"/>
                    </a:ext>
                  </a:extLst>
                </a:gridCol>
              </a:tblGrid>
              <a:tr h="5254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service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Care coordinator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prescribers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and Wellbeing coach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FCP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Podiatrist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Paramedic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Pharmacy tech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Clinical pharmacist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Dietician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Trainee nurse associate 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Nurse associate</a:t>
                      </a: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0171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411528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14061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376120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500728"/>
                  </a:ext>
                </a:extLst>
              </a:tr>
              <a:tr h="129815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542631"/>
                  </a:ext>
                </a:extLst>
              </a:tr>
              <a:tr h="197813"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2" marR="6182" marT="6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42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35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4018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Directors Huddle</a:t>
            </a: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1900" y="4665308"/>
            <a:ext cx="8088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8059"/>
              </p:ext>
            </p:extLst>
          </p:nvPr>
        </p:nvGraphicFramePr>
        <p:xfrm>
          <a:off x="549775" y="2204864"/>
          <a:ext cx="8054673" cy="1562416"/>
        </p:xfrm>
        <a:graphic>
          <a:graphicData uri="http://schemas.openxmlformats.org/drawingml/2006/table">
            <a:tbl>
              <a:tblPr/>
              <a:tblGrid>
                <a:gridCol w="853873">
                  <a:extLst>
                    <a:ext uri="{9D8B030D-6E8A-4147-A177-3AD203B41FA5}">
                      <a16:colId xmlns:a16="http://schemas.microsoft.com/office/drawing/2014/main" val="76871368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15376345"/>
                    </a:ext>
                  </a:extLst>
                </a:gridCol>
                <a:gridCol w="1000639">
                  <a:extLst>
                    <a:ext uri="{9D8B030D-6E8A-4147-A177-3AD203B41FA5}">
                      <a16:colId xmlns:a16="http://schemas.microsoft.com/office/drawing/2014/main" val="4286885618"/>
                    </a:ext>
                  </a:extLst>
                </a:gridCol>
                <a:gridCol w="954628">
                  <a:extLst>
                    <a:ext uri="{9D8B030D-6E8A-4147-A177-3AD203B41FA5}">
                      <a16:colId xmlns:a16="http://schemas.microsoft.com/office/drawing/2014/main" val="4108040334"/>
                    </a:ext>
                  </a:extLst>
                </a:gridCol>
                <a:gridCol w="802152">
                  <a:extLst>
                    <a:ext uri="{9D8B030D-6E8A-4147-A177-3AD203B41FA5}">
                      <a16:colId xmlns:a16="http://schemas.microsoft.com/office/drawing/2014/main" val="4198883174"/>
                    </a:ext>
                  </a:extLst>
                </a:gridCol>
                <a:gridCol w="609901">
                  <a:extLst>
                    <a:ext uri="{9D8B030D-6E8A-4147-A177-3AD203B41FA5}">
                      <a16:colId xmlns:a16="http://schemas.microsoft.com/office/drawing/2014/main" val="3558712954"/>
                    </a:ext>
                  </a:extLst>
                </a:gridCol>
                <a:gridCol w="710999">
                  <a:extLst>
                    <a:ext uri="{9D8B030D-6E8A-4147-A177-3AD203B41FA5}">
                      <a16:colId xmlns:a16="http://schemas.microsoft.com/office/drawing/2014/main" val="2996203385"/>
                    </a:ext>
                  </a:extLst>
                </a:gridCol>
                <a:gridCol w="649678">
                  <a:extLst>
                    <a:ext uri="{9D8B030D-6E8A-4147-A177-3AD203B41FA5}">
                      <a16:colId xmlns:a16="http://schemas.microsoft.com/office/drawing/2014/main" val="1563200157"/>
                    </a:ext>
                  </a:extLst>
                </a:gridCol>
                <a:gridCol w="710999">
                  <a:extLst>
                    <a:ext uri="{9D8B030D-6E8A-4147-A177-3AD203B41FA5}">
                      <a16:colId xmlns:a16="http://schemas.microsoft.com/office/drawing/2014/main" val="3969864163"/>
                    </a:ext>
                  </a:extLst>
                </a:gridCol>
                <a:gridCol w="556866">
                  <a:extLst>
                    <a:ext uri="{9D8B030D-6E8A-4147-A177-3AD203B41FA5}">
                      <a16:colId xmlns:a16="http://schemas.microsoft.com/office/drawing/2014/main" val="489302978"/>
                    </a:ext>
                  </a:extLst>
                </a:gridCol>
                <a:gridCol w="556866">
                  <a:extLst>
                    <a:ext uri="{9D8B030D-6E8A-4147-A177-3AD203B41FA5}">
                      <a16:colId xmlns:a16="http://schemas.microsoft.com/office/drawing/2014/main" val="1750136183"/>
                    </a:ext>
                  </a:extLst>
                </a:gridCol>
              </a:tblGrid>
              <a:tr h="960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Practice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 Agency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Nurse (APN, PN) Agency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Paramedic Agency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 Agency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GP Bank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Nurse Bank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AHP Bank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 Bank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Agency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74318"/>
                  </a:ext>
                </a:extLst>
              </a:tr>
              <a:tr h="100836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732596"/>
                  </a:ext>
                </a:extLst>
              </a:tr>
              <a:tr h="96035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33753"/>
                  </a:ext>
                </a:extLst>
              </a:tr>
              <a:tr h="96035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893798"/>
                  </a:ext>
                </a:extLst>
              </a:tr>
              <a:tr h="96035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12475"/>
                  </a:ext>
                </a:extLst>
              </a:tr>
              <a:tr h="96035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109986"/>
                  </a:ext>
                </a:extLst>
              </a:tr>
              <a:tr h="96035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504388"/>
                  </a:ext>
                </a:extLst>
              </a:tr>
              <a:tr h="9603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Directorate Total</a:t>
                      </a: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02" marR="4802" marT="4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41398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12585"/>
              </p:ext>
            </p:extLst>
          </p:nvPr>
        </p:nvGraphicFramePr>
        <p:xfrm>
          <a:off x="2019300" y="3843337"/>
          <a:ext cx="5105400" cy="39052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425200597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918258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36206847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1327012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Agency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0820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61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90525" y="193350"/>
            <a:ext cx="740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Covid-19 (Patients)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561535"/>
              </p:ext>
            </p:extLst>
          </p:nvPr>
        </p:nvGraphicFramePr>
        <p:xfrm>
          <a:off x="414417" y="3640060"/>
          <a:ext cx="8120152" cy="2651010"/>
        </p:xfrm>
        <a:graphic>
          <a:graphicData uri="http://schemas.openxmlformats.org/drawingml/2006/table">
            <a:tbl>
              <a:tblPr/>
              <a:tblGrid>
                <a:gridCol w="2672937">
                  <a:extLst>
                    <a:ext uri="{9D8B030D-6E8A-4147-A177-3AD203B41FA5}">
                      <a16:colId xmlns:a16="http://schemas.microsoft.com/office/drawing/2014/main" val="368469143"/>
                    </a:ext>
                  </a:extLst>
                </a:gridCol>
                <a:gridCol w="1089443">
                  <a:extLst>
                    <a:ext uri="{9D8B030D-6E8A-4147-A177-3AD203B41FA5}">
                      <a16:colId xmlns:a16="http://schemas.microsoft.com/office/drawing/2014/main" val="4064111232"/>
                    </a:ext>
                  </a:extLst>
                </a:gridCol>
                <a:gridCol w="1089443">
                  <a:extLst>
                    <a:ext uri="{9D8B030D-6E8A-4147-A177-3AD203B41FA5}">
                      <a16:colId xmlns:a16="http://schemas.microsoft.com/office/drawing/2014/main" val="936970329"/>
                    </a:ext>
                  </a:extLst>
                </a:gridCol>
                <a:gridCol w="1089443">
                  <a:extLst>
                    <a:ext uri="{9D8B030D-6E8A-4147-A177-3AD203B41FA5}">
                      <a16:colId xmlns:a16="http://schemas.microsoft.com/office/drawing/2014/main" val="4095682707"/>
                    </a:ext>
                  </a:extLst>
                </a:gridCol>
                <a:gridCol w="1089443">
                  <a:extLst>
                    <a:ext uri="{9D8B030D-6E8A-4147-A177-3AD203B41FA5}">
                      <a16:colId xmlns:a16="http://schemas.microsoft.com/office/drawing/2014/main" val="412850565"/>
                    </a:ext>
                  </a:extLst>
                </a:gridCol>
                <a:gridCol w="1089443">
                  <a:extLst>
                    <a:ext uri="{9D8B030D-6E8A-4147-A177-3AD203B41FA5}">
                      <a16:colId xmlns:a16="http://schemas.microsoft.com/office/drawing/2014/main" val="1093080444"/>
                    </a:ext>
                  </a:extLst>
                </a:gridCol>
              </a:tblGrid>
              <a:tr h="16240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094" marR="9094" marT="9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CMC</a:t>
                      </a:r>
                    </a:p>
                  </a:txBody>
                  <a:tcPr marL="9094" marR="9094" marT="9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GH</a:t>
                      </a:r>
                    </a:p>
                  </a:txBody>
                  <a:tcPr marL="9094" marR="9094" marT="9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HE1</a:t>
                      </a:r>
                    </a:p>
                  </a:txBody>
                  <a:tcPr marL="9094" marR="9094" marT="9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LRS</a:t>
                      </a:r>
                    </a:p>
                  </a:txBody>
                  <a:tcPr marL="9094" marR="9094" marT="9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NTP</a:t>
                      </a:r>
                    </a:p>
                  </a:txBody>
                  <a:tcPr marL="9094" marR="9094" marT="90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796406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Residential Care Home Patients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80577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80+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71562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75-79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457599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70-74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629114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High-Risk Patients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34604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65-69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27569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16-64 Underlying Health Conditions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049135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60-64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02453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55-59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53305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50-54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20177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40-49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247983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30-39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688073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18-29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398515"/>
                  </a:ext>
                </a:extLst>
              </a:tr>
              <a:tr h="16240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Aged 12-17</a:t>
                      </a: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94" marR="9094" marT="9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679331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366392"/>
              </p:ext>
            </p:extLst>
          </p:nvPr>
        </p:nvGraphicFramePr>
        <p:xfrm>
          <a:off x="251520" y="684143"/>
          <a:ext cx="8424936" cy="288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603" y="13759"/>
            <a:ext cx="2408397" cy="134076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07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40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Covid-19 Vaccine (Staff)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540675"/>
              </p:ext>
            </p:extLst>
          </p:nvPr>
        </p:nvGraphicFramePr>
        <p:xfrm>
          <a:off x="588293" y="2348880"/>
          <a:ext cx="7772399" cy="1946758"/>
        </p:xfrm>
        <a:graphic>
          <a:graphicData uri="http://schemas.openxmlformats.org/drawingml/2006/table">
            <a:tbl>
              <a:tblPr/>
              <a:tblGrid>
                <a:gridCol w="874607">
                  <a:extLst>
                    <a:ext uri="{9D8B030D-6E8A-4147-A177-3AD203B41FA5}">
                      <a16:colId xmlns:a16="http://schemas.microsoft.com/office/drawing/2014/main" val="1848491506"/>
                    </a:ext>
                  </a:extLst>
                </a:gridCol>
                <a:gridCol w="1109534">
                  <a:extLst>
                    <a:ext uri="{9D8B030D-6E8A-4147-A177-3AD203B41FA5}">
                      <a16:colId xmlns:a16="http://schemas.microsoft.com/office/drawing/2014/main" val="3609723708"/>
                    </a:ext>
                  </a:extLst>
                </a:gridCol>
                <a:gridCol w="1109534">
                  <a:extLst>
                    <a:ext uri="{9D8B030D-6E8A-4147-A177-3AD203B41FA5}">
                      <a16:colId xmlns:a16="http://schemas.microsoft.com/office/drawing/2014/main" val="1704131693"/>
                    </a:ext>
                  </a:extLst>
                </a:gridCol>
                <a:gridCol w="1879415">
                  <a:extLst>
                    <a:ext uri="{9D8B030D-6E8A-4147-A177-3AD203B41FA5}">
                      <a16:colId xmlns:a16="http://schemas.microsoft.com/office/drawing/2014/main" val="3072702581"/>
                    </a:ext>
                  </a:extLst>
                </a:gridCol>
                <a:gridCol w="1109534">
                  <a:extLst>
                    <a:ext uri="{9D8B030D-6E8A-4147-A177-3AD203B41FA5}">
                      <a16:colId xmlns:a16="http://schemas.microsoft.com/office/drawing/2014/main" val="817151895"/>
                    </a:ext>
                  </a:extLst>
                </a:gridCol>
                <a:gridCol w="806676">
                  <a:extLst>
                    <a:ext uri="{9D8B030D-6E8A-4147-A177-3AD203B41FA5}">
                      <a16:colId xmlns:a16="http://schemas.microsoft.com/office/drawing/2014/main" val="4002312104"/>
                    </a:ext>
                  </a:extLst>
                </a:gridCol>
                <a:gridCol w="883099">
                  <a:extLst>
                    <a:ext uri="{9D8B030D-6E8A-4147-A177-3AD203B41FA5}">
                      <a16:colId xmlns:a16="http://schemas.microsoft.com/office/drawing/2014/main" val="3729295716"/>
                    </a:ext>
                  </a:extLst>
                </a:gridCol>
              </a:tblGrid>
              <a:tr h="5353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Practice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staff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immunised </a:t>
                      </a:r>
                      <a:b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(1st dose)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immunised </a:t>
                      </a:r>
                      <a:b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(2nd dose)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Number declined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1st dose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2nd dose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89765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121581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300133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858709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413398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278804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918312"/>
                  </a:ext>
                </a:extLst>
              </a:tr>
              <a:tr h="171650"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9088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2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42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40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Flu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14296"/>
              </p:ext>
            </p:extLst>
          </p:nvPr>
        </p:nvGraphicFramePr>
        <p:xfrm>
          <a:off x="338455" y="1844824"/>
          <a:ext cx="8554028" cy="1643062"/>
        </p:xfrm>
        <a:graphic>
          <a:graphicData uri="http://schemas.openxmlformats.org/drawingml/2006/table">
            <a:tbl>
              <a:tblPr/>
              <a:tblGrid>
                <a:gridCol w="611002">
                  <a:extLst>
                    <a:ext uri="{9D8B030D-6E8A-4147-A177-3AD203B41FA5}">
                      <a16:colId xmlns:a16="http://schemas.microsoft.com/office/drawing/2014/main" val="2686829184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2395004487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274052697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1697780201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1606057863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2457042237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445302717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1490895320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924526294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2299020407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1298535129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3993550211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397732843"/>
                    </a:ext>
                  </a:extLst>
                </a:gridCol>
                <a:gridCol w="611002">
                  <a:extLst>
                    <a:ext uri="{9D8B030D-6E8A-4147-A177-3AD203B41FA5}">
                      <a16:colId xmlns:a16="http://schemas.microsoft.com/office/drawing/2014/main" val="312163694"/>
                    </a:ext>
                  </a:extLst>
                </a:gridCol>
              </a:tblGrid>
              <a:tr h="6939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Practice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Preschool 2&amp;3 eligible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2&amp;3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Patients remaining to be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&lt;65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&lt;65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Patients remaining to be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Eligible &gt;65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&gt;65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Patients remaining to be vaccinated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patients exception reported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88213"/>
                  </a:ext>
                </a:extLst>
              </a:tr>
              <a:tr h="116817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975671"/>
                  </a:ext>
                </a:extLst>
              </a:tr>
              <a:tr h="116817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548237"/>
                  </a:ext>
                </a:extLst>
              </a:tr>
              <a:tr h="116817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218107"/>
                  </a:ext>
                </a:extLst>
              </a:tr>
              <a:tr h="116817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379796"/>
                  </a:ext>
                </a:extLst>
              </a:tr>
              <a:tr h="116817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857602"/>
                  </a:ext>
                </a:extLst>
              </a:tr>
              <a:tr h="116817"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5732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596" y="3841005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Notes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9020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740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Blood bottles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194293"/>
              </p:ext>
            </p:extLst>
          </p:nvPr>
        </p:nvGraphicFramePr>
        <p:xfrm>
          <a:off x="588293" y="2436529"/>
          <a:ext cx="7944147" cy="911048"/>
        </p:xfrm>
        <a:graphic>
          <a:graphicData uri="http://schemas.openxmlformats.org/drawingml/2006/table">
            <a:tbl>
              <a:tblPr/>
              <a:tblGrid>
                <a:gridCol w="644445">
                  <a:extLst>
                    <a:ext uri="{9D8B030D-6E8A-4147-A177-3AD203B41FA5}">
                      <a16:colId xmlns:a16="http://schemas.microsoft.com/office/drawing/2014/main" val="1379482248"/>
                    </a:ext>
                  </a:extLst>
                </a:gridCol>
                <a:gridCol w="1019870">
                  <a:extLst>
                    <a:ext uri="{9D8B030D-6E8A-4147-A177-3AD203B41FA5}">
                      <a16:colId xmlns:a16="http://schemas.microsoft.com/office/drawing/2014/main" val="1650552413"/>
                    </a:ext>
                  </a:extLst>
                </a:gridCol>
                <a:gridCol w="2535416">
                  <a:extLst>
                    <a:ext uri="{9D8B030D-6E8A-4147-A177-3AD203B41FA5}">
                      <a16:colId xmlns:a16="http://schemas.microsoft.com/office/drawing/2014/main" val="213751992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14408565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61082649"/>
                    </a:ext>
                  </a:extLst>
                </a:gridCol>
              </a:tblGrid>
              <a:tr h="2239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Practice</a:t>
                      </a: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blood bottle supply levels (RAG)</a:t>
                      </a: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Narrative on current blood bottle supply level</a:t>
                      </a: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Any clinical concerns</a:t>
                      </a: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Mitigating actions taken</a:t>
                      </a: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777012"/>
                  </a:ext>
                </a:extLst>
              </a:tr>
              <a:tr h="223977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632739"/>
                  </a:ext>
                </a:extLst>
              </a:tr>
              <a:tr h="223977"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94" marR="5894" marT="5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43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0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6632"/>
            <a:ext cx="2408397" cy="134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89432D-CCD3-47E1-8528-D707B9D581DD}"/>
              </a:ext>
            </a:extLst>
          </p:cNvPr>
          <p:cNvSpPr txBox="1"/>
          <p:nvPr/>
        </p:nvSpPr>
        <p:spPr>
          <a:xfrm>
            <a:off x="338455" y="350227"/>
            <a:ext cx="2073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Complaints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99644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A1C434E910648B716F1B8A4452C7C" ma:contentTypeVersion="10" ma:contentTypeDescription="Create a new document." ma:contentTypeScope="" ma:versionID="26cc3a29fe479209db5c424cd349164e">
  <xsd:schema xmlns:xsd="http://www.w3.org/2001/XMLSchema" xmlns:xs="http://www.w3.org/2001/XMLSchema" xmlns:p="http://schemas.microsoft.com/office/2006/metadata/properties" xmlns:ns1="http://schemas.microsoft.com/sharepoint/v3" xmlns:ns3="fc8c83e1-e4af-414a-b3b5-326eb82e57bc" targetNamespace="http://schemas.microsoft.com/office/2006/metadata/properties" ma:root="true" ma:fieldsID="7c4466a158c76da0b0d657caeb211d88" ns1:_="" ns3:_="">
    <xsd:import namespace="http://schemas.microsoft.com/sharepoint/v3"/>
    <xsd:import namespace="fc8c83e1-e4af-414a-b3b5-326eb82e57b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c83e1-e4af-414a-b3b5-326eb82e5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C2CFB2A-B8A6-480E-8C3F-5C00ADB8BB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B6FDA-B9DB-4E14-A509-153F77F7D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8c83e1-e4af-414a-b3b5-326eb82e57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74E28C-ED3A-4703-A5F7-C9E8E741906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fc8c83e1-e4af-414a-b3b5-326eb82e57bc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38956</TotalTime>
  <Words>317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T.H.H.T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in the Trust</dc:title>
  <dc:creator>IT Support</dc:creator>
  <cp:lastModifiedBy>Savariaud Marion</cp:lastModifiedBy>
  <cp:revision>909</cp:revision>
  <cp:lastPrinted>2016-10-21T13:47:41Z</cp:lastPrinted>
  <dcterms:created xsi:type="dcterms:W3CDTF">2002-05-07T16:35:24Z</dcterms:created>
  <dcterms:modified xsi:type="dcterms:W3CDTF">2021-09-20T08:52:40Z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0x010100204A1C434E910648B716F1B8A4452C7C</vt:lpwstr>
  </property>
</Properties>
</file>