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Lst>
  <p:notesMasterIdLst>
    <p:notesMasterId r:id="rId34"/>
  </p:notesMasterIdLst>
  <p:sldIdLst>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Lst>
  <p:sldSz cx="23872825" cy="1342866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9" userDrawn="1">
          <p15:clr>
            <a:srgbClr val="A4A3A4"/>
          </p15:clr>
        </p15:guide>
        <p15:guide id="2" pos="6767" userDrawn="1">
          <p15:clr>
            <a:srgbClr val="A4A3A4"/>
          </p15:clr>
        </p15:guide>
        <p15:guide id="3" pos="67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B2E4E8"/>
    <a:srgbClr val="F9ADDE"/>
    <a:srgbClr val="17F19E"/>
    <a:srgbClr val="FFFFFF"/>
    <a:srgbClr val="F34375"/>
    <a:srgbClr val="99CCFF"/>
    <a:srgbClr val="F8F8F8"/>
    <a:srgbClr val="C5AADA"/>
    <a:srgbClr val="58D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7" autoAdjust="0"/>
    <p:restoredTop sz="94660"/>
  </p:normalViewPr>
  <p:slideViewPr>
    <p:cSldViewPr snapToGrid="0">
      <p:cViewPr varScale="1">
        <p:scale>
          <a:sx n="43" d="100"/>
          <a:sy n="43" d="100"/>
        </p:scale>
        <p:origin x="510" y="48"/>
      </p:cViewPr>
      <p:guideLst>
        <p:guide orient="horz" pos="4229"/>
        <p:guide pos="6767"/>
        <p:guide pos="67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46D13A08-31CD-41B3-A715-A9DD2EC2866B}"/>
    <pc:docChg chg="delSld">
      <pc:chgData name="ALI, Amrus (EAST LONDON NHS FOUNDATION TRUST)" userId="20eabdd2-f36c-4d46-a21b-363cf02c3519" providerId="ADAL" clId="{46D13A08-31CD-41B3-A715-A9DD2EC2866B}" dt="2021-04-29T15:27:08.485" v="0" actId="47"/>
      <pc:docMkLst>
        <pc:docMk/>
      </pc:docMkLst>
      <pc:sldChg chg="del">
        <pc:chgData name="ALI, Amrus (EAST LONDON NHS FOUNDATION TRUST)" userId="20eabdd2-f36c-4d46-a21b-363cf02c3519" providerId="ADAL" clId="{46D13A08-31CD-41B3-A715-A9DD2EC2866B}" dt="2021-04-29T15:27:08.485" v="0" actId="47"/>
        <pc:sldMkLst>
          <pc:docMk/>
          <pc:sldMk cId="109857222" sldId="256"/>
        </pc:sldMkLst>
      </pc:sldChg>
      <pc:sldChg chg="del">
        <pc:chgData name="ALI, Amrus (EAST LONDON NHS FOUNDATION TRUST)" userId="20eabdd2-f36c-4d46-a21b-363cf02c3519" providerId="ADAL" clId="{46D13A08-31CD-41B3-A715-A9DD2EC2866B}" dt="2021-04-29T15:27:08.485" v="0" actId="47"/>
        <pc:sldMkLst>
          <pc:docMk/>
          <pc:sldMk cId="3746319250" sldId="260"/>
        </pc:sldMkLst>
      </pc:sldChg>
      <pc:sldChg chg="del">
        <pc:chgData name="ALI, Amrus (EAST LONDON NHS FOUNDATION TRUST)" userId="20eabdd2-f36c-4d46-a21b-363cf02c3519" providerId="ADAL" clId="{46D13A08-31CD-41B3-A715-A9DD2EC2866B}" dt="2021-04-29T15:27:08.485" v="0" actId="47"/>
        <pc:sldMkLst>
          <pc:docMk/>
          <pc:sldMk cId="2237723243" sldId="307"/>
        </pc:sldMkLst>
      </pc:sldChg>
      <pc:sldChg chg="del">
        <pc:chgData name="ALI, Amrus (EAST LONDON NHS FOUNDATION TRUST)" userId="20eabdd2-f36c-4d46-a21b-363cf02c3519" providerId="ADAL" clId="{46D13A08-31CD-41B3-A715-A9DD2EC2866B}" dt="2021-04-29T15:27:08.485" v="0" actId="47"/>
        <pc:sldMkLst>
          <pc:docMk/>
          <pc:sldMk cId="3485886426" sldId="358"/>
        </pc:sldMkLst>
      </pc:sldChg>
      <pc:sldChg chg="del">
        <pc:chgData name="ALI, Amrus (EAST LONDON NHS FOUNDATION TRUST)" userId="20eabdd2-f36c-4d46-a21b-363cf02c3519" providerId="ADAL" clId="{46D13A08-31CD-41B3-A715-A9DD2EC2866B}" dt="2021-04-29T15:27:08.485" v="0" actId="47"/>
        <pc:sldMkLst>
          <pc:docMk/>
          <pc:sldMk cId="44492423" sldId="359"/>
        </pc:sldMkLst>
      </pc:sldChg>
      <pc:sldChg chg="del">
        <pc:chgData name="ALI, Amrus (EAST LONDON NHS FOUNDATION TRUST)" userId="20eabdd2-f36c-4d46-a21b-363cf02c3519" providerId="ADAL" clId="{46D13A08-31CD-41B3-A715-A9DD2EC2866B}" dt="2021-04-29T15:27:08.485" v="0" actId="47"/>
        <pc:sldMkLst>
          <pc:docMk/>
          <pc:sldMk cId="3007605961" sldId="360"/>
        </pc:sldMkLst>
      </pc:sldChg>
      <pc:sldChg chg="del">
        <pc:chgData name="ALI, Amrus (EAST LONDON NHS FOUNDATION TRUST)" userId="20eabdd2-f36c-4d46-a21b-363cf02c3519" providerId="ADAL" clId="{46D13A08-31CD-41B3-A715-A9DD2EC2866B}" dt="2021-04-29T15:27:08.485" v="0" actId="47"/>
        <pc:sldMkLst>
          <pc:docMk/>
          <pc:sldMk cId="3556818240" sldId="361"/>
        </pc:sldMkLst>
      </pc:sldChg>
      <pc:sldChg chg="del">
        <pc:chgData name="ALI, Amrus (EAST LONDON NHS FOUNDATION TRUST)" userId="20eabdd2-f36c-4d46-a21b-363cf02c3519" providerId="ADAL" clId="{46D13A08-31CD-41B3-A715-A9DD2EC2866B}" dt="2021-04-29T15:27:08.485" v="0" actId="47"/>
        <pc:sldMkLst>
          <pc:docMk/>
          <pc:sldMk cId="3598618863" sldId="362"/>
        </pc:sldMkLst>
      </pc:sldChg>
      <pc:sldChg chg="del">
        <pc:chgData name="ALI, Amrus (EAST LONDON NHS FOUNDATION TRUST)" userId="20eabdd2-f36c-4d46-a21b-363cf02c3519" providerId="ADAL" clId="{46D13A08-31CD-41B3-A715-A9DD2EC2866B}" dt="2021-04-29T15:27:08.485" v="0" actId="47"/>
        <pc:sldMkLst>
          <pc:docMk/>
          <pc:sldMk cId="4154676196" sldId="363"/>
        </pc:sldMkLst>
      </pc:sldChg>
      <pc:sldChg chg="del">
        <pc:chgData name="ALI, Amrus (EAST LONDON NHS FOUNDATION TRUST)" userId="20eabdd2-f36c-4d46-a21b-363cf02c3519" providerId="ADAL" clId="{46D13A08-31CD-41B3-A715-A9DD2EC2866B}" dt="2021-04-29T15:27:08.485" v="0" actId="47"/>
        <pc:sldMkLst>
          <pc:docMk/>
          <pc:sldMk cId="3885849550" sldId="364"/>
        </pc:sldMkLst>
      </pc:sldChg>
      <pc:sldChg chg="del">
        <pc:chgData name="ALI, Amrus (EAST LONDON NHS FOUNDATION TRUST)" userId="20eabdd2-f36c-4d46-a21b-363cf02c3519" providerId="ADAL" clId="{46D13A08-31CD-41B3-A715-A9DD2EC2866B}" dt="2021-04-29T15:27:08.485" v="0" actId="47"/>
        <pc:sldMkLst>
          <pc:docMk/>
          <pc:sldMk cId="877091509" sldId="365"/>
        </pc:sldMkLst>
      </pc:sldChg>
      <pc:sldChg chg="del">
        <pc:chgData name="ALI, Amrus (EAST LONDON NHS FOUNDATION TRUST)" userId="20eabdd2-f36c-4d46-a21b-363cf02c3519" providerId="ADAL" clId="{46D13A08-31CD-41B3-A715-A9DD2EC2866B}" dt="2021-04-29T15:27:08.485" v="0" actId="47"/>
        <pc:sldMkLst>
          <pc:docMk/>
          <pc:sldMk cId="4138178832" sldId="366"/>
        </pc:sldMkLst>
      </pc:sldChg>
      <pc:sldChg chg="del">
        <pc:chgData name="ALI, Amrus (EAST LONDON NHS FOUNDATION TRUST)" userId="20eabdd2-f36c-4d46-a21b-363cf02c3519" providerId="ADAL" clId="{46D13A08-31CD-41B3-A715-A9DD2EC2866B}" dt="2021-04-29T15:27:08.485" v="0" actId="47"/>
        <pc:sldMkLst>
          <pc:docMk/>
          <pc:sldMk cId="3111880647" sldId="367"/>
        </pc:sldMkLst>
      </pc:sldChg>
      <pc:sldChg chg="del">
        <pc:chgData name="ALI, Amrus (EAST LONDON NHS FOUNDATION TRUST)" userId="20eabdd2-f36c-4d46-a21b-363cf02c3519" providerId="ADAL" clId="{46D13A08-31CD-41B3-A715-A9DD2EC2866B}" dt="2021-04-29T15:27:08.485" v="0" actId="47"/>
        <pc:sldMkLst>
          <pc:docMk/>
          <pc:sldMk cId="693903934" sldId="368"/>
        </pc:sldMkLst>
      </pc:sldChg>
      <pc:sldChg chg="del">
        <pc:chgData name="ALI, Amrus (EAST LONDON NHS FOUNDATION TRUST)" userId="20eabdd2-f36c-4d46-a21b-363cf02c3519" providerId="ADAL" clId="{46D13A08-31CD-41B3-A715-A9DD2EC2866B}" dt="2021-04-29T15:27:08.485" v="0" actId="47"/>
        <pc:sldMkLst>
          <pc:docMk/>
          <pc:sldMk cId="1835658501" sldId="369"/>
        </pc:sldMkLst>
      </pc:sldChg>
      <pc:sldChg chg="del">
        <pc:chgData name="ALI, Amrus (EAST LONDON NHS FOUNDATION TRUST)" userId="20eabdd2-f36c-4d46-a21b-363cf02c3519" providerId="ADAL" clId="{46D13A08-31CD-41B3-A715-A9DD2EC2866B}" dt="2021-04-29T15:27:08.485" v="0" actId="47"/>
        <pc:sldMkLst>
          <pc:docMk/>
          <pc:sldMk cId="12742439" sldId="370"/>
        </pc:sldMkLst>
      </pc:sldChg>
      <pc:sldChg chg="del">
        <pc:chgData name="ALI, Amrus (EAST LONDON NHS FOUNDATION TRUST)" userId="20eabdd2-f36c-4d46-a21b-363cf02c3519" providerId="ADAL" clId="{46D13A08-31CD-41B3-A715-A9DD2EC2866B}" dt="2021-04-29T15:27:08.485" v="0" actId="47"/>
        <pc:sldMkLst>
          <pc:docMk/>
          <pc:sldMk cId="1285900631" sldId="371"/>
        </pc:sldMkLst>
      </pc:sldChg>
      <pc:sldChg chg="del">
        <pc:chgData name="ALI, Amrus (EAST LONDON NHS FOUNDATION TRUST)" userId="20eabdd2-f36c-4d46-a21b-363cf02c3519" providerId="ADAL" clId="{46D13A08-31CD-41B3-A715-A9DD2EC2866B}" dt="2021-04-29T15:27:08.485" v="0" actId="47"/>
        <pc:sldMkLst>
          <pc:docMk/>
          <pc:sldMk cId="2727341192" sldId="372"/>
        </pc:sldMkLst>
      </pc:sldChg>
      <pc:sldChg chg="del">
        <pc:chgData name="ALI, Amrus (EAST LONDON NHS FOUNDATION TRUST)" userId="20eabdd2-f36c-4d46-a21b-363cf02c3519" providerId="ADAL" clId="{46D13A08-31CD-41B3-A715-A9DD2EC2866B}" dt="2021-04-29T15:27:08.485" v="0" actId="47"/>
        <pc:sldMkLst>
          <pc:docMk/>
          <pc:sldMk cId="599284303" sldId="373"/>
        </pc:sldMkLst>
      </pc:sldChg>
      <pc:sldChg chg="del">
        <pc:chgData name="ALI, Amrus (EAST LONDON NHS FOUNDATION TRUST)" userId="20eabdd2-f36c-4d46-a21b-363cf02c3519" providerId="ADAL" clId="{46D13A08-31CD-41B3-A715-A9DD2EC2866B}" dt="2021-04-29T15:27:08.485" v="0" actId="47"/>
        <pc:sldMkLst>
          <pc:docMk/>
          <pc:sldMk cId="489004769" sldId="374"/>
        </pc:sldMkLst>
      </pc:sldChg>
      <pc:sldChg chg="del">
        <pc:chgData name="ALI, Amrus (EAST LONDON NHS FOUNDATION TRUST)" userId="20eabdd2-f36c-4d46-a21b-363cf02c3519" providerId="ADAL" clId="{46D13A08-31CD-41B3-A715-A9DD2EC2866B}" dt="2021-04-29T15:27:08.485" v="0" actId="47"/>
        <pc:sldMkLst>
          <pc:docMk/>
          <pc:sldMk cId="2578358689" sldId="375"/>
        </pc:sldMkLst>
      </pc:sldChg>
      <pc:sldChg chg="del">
        <pc:chgData name="ALI, Amrus (EAST LONDON NHS FOUNDATION TRUST)" userId="20eabdd2-f36c-4d46-a21b-363cf02c3519" providerId="ADAL" clId="{46D13A08-31CD-41B3-A715-A9DD2EC2866B}" dt="2021-04-29T15:27:08.485" v="0" actId="47"/>
        <pc:sldMkLst>
          <pc:docMk/>
          <pc:sldMk cId="1090032192" sldId="376"/>
        </pc:sldMkLst>
      </pc:sldChg>
      <pc:sldChg chg="del">
        <pc:chgData name="ALI, Amrus (EAST LONDON NHS FOUNDATION TRUST)" userId="20eabdd2-f36c-4d46-a21b-363cf02c3519" providerId="ADAL" clId="{46D13A08-31CD-41B3-A715-A9DD2EC2866B}" dt="2021-04-29T15:27:08.485" v="0" actId="47"/>
        <pc:sldMkLst>
          <pc:docMk/>
          <pc:sldMk cId="100206216" sldId="377"/>
        </pc:sldMkLst>
      </pc:sldChg>
      <pc:sldChg chg="del">
        <pc:chgData name="ALI, Amrus (EAST LONDON NHS FOUNDATION TRUST)" userId="20eabdd2-f36c-4d46-a21b-363cf02c3519" providerId="ADAL" clId="{46D13A08-31CD-41B3-A715-A9DD2EC2866B}" dt="2021-04-29T15:27:08.485" v="0" actId="47"/>
        <pc:sldMkLst>
          <pc:docMk/>
          <pc:sldMk cId="5375024" sldId="378"/>
        </pc:sldMkLst>
      </pc:sldChg>
      <pc:sldChg chg="del">
        <pc:chgData name="ALI, Amrus (EAST LONDON NHS FOUNDATION TRUST)" userId="20eabdd2-f36c-4d46-a21b-363cf02c3519" providerId="ADAL" clId="{46D13A08-31CD-41B3-A715-A9DD2EC2866B}" dt="2021-04-29T15:27:08.485" v="0" actId="47"/>
        <pc:sldMkLst>
          <pc:docMk/>
          <pc:sldMk cId="1531681276" sldId="379"/>
        </pc:sldMkLst>
      </pc:sldChg>
      <pc:sldChg chg="del">
        <pc:chgData name="ALI, Amrus (EAST LONDON NHS FOUNDATION TRUST)" userId="20eabdd2-f36c-4d46-a21b-363cf02c3519" providerId="ADAL" clId="{46D13A08-31CD-41B3-A715-A9DD2EC2866B}" dt="2021-04-29T15:27:08.485" v="0" actId="47"/>
        <pc:sldMkLst>
          <pc:docMk/>
          <pc:sldMk cId="3389576724" sldId="380"/>
        </pc:sldMkLst>
      </pc:sldChg>
      <pc:sldChg chg="del">
        <pc:chgData name="ALI, Amrus (EAST LONDON NHS FOUNDATION TRUST)" userId="20eabdd2-f36c-4d46-a21b-363cf02c3519" providerId="ADAL" clId="{46D13A08-31CD-41B3-A715-A9DD2EC2866B}" dt="2021-04-29T15:27:08.485" v="0" actId="47"/>
        <pc:sldMkLst>
          <pc:docMk/>
          <pc:sldMk cId="3252264320" sldId="381"/>
        </pc:sldMkLst>
      </pc:sldChg>
      <pc:sldChg chg="del">
        <pc:chgData name="ALI, Amrus (EAST LONDON NHS FOUNDATION TRUST)" userId="20eabdd2-f36c-4d46-a21b-363cf02c3519" providerId="ADAL" clId="{46D13A08-31CD-41B3-A715-A9DD2EC2866B}" dt="2021-04-29T15:27:08.485" v="0" actId="47"/>
        <pc:sldMkLst>
          <pc:docMk/>
          <pc:sldMk cId="935650917" sldId="382"/>
        </pc:sldMkLst>
      </pc:sldChg>
      <pc:sldChg chg="del">
        <pc:chgData name="ALI, Amrus (EAST LONDON NHS FOUNDATION TRUST)" userId="20eabdd2-f36c-4d46-a21b-363cf02c3519" providerId="ADAL" clId="{46D13A08-31CD-41B3-A715-A9DD2EC2866B}" dt="2021-04-29T15:27:08.485" v="0" actId="47"/>
        <pc:sldMkLst>
          <pc:docMk/>
          <pc:sldMk cId="2353066522"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atin typeface="Arial" panose="020B0604020202020204" pitchFamily="34" charset="0"/>
              </a:defRPr>
            </a:lvl1pPr>
          </a:lstStyle>
          <a:p>
            <a:fld id="{42B18911-E461-461E-ABB0-4AA295AF04AA}" type="datetimeFigureOut">
              <a:rPr lang="en-GB" smtClean="0"/>
              <a:pPr/>
              <a:t>29/04/2021</a:t>
            </a:fld>
            <a:endParaRPr lang="en-GB" dirty="0"/>
          </a:p>
        </p:txBody>
      </p:sp>
      <p:sp>
        <p:nvSpPr>
          <p:cNvPr id="4" name="Slide Image Placeholder 3"/>
          <p:cNvSpPr>
            <a:spLocks noGrp="1" noRot="1" noChangeAspect="1"/>
          </p:cNvSpPr>
          <p:nvPr>
            <p:ph type="sldImg" idx="2"/>
          </p:nvPr>
        </p:nvSpPr>
        <p:spPr>
          <a:xfrm>
            <a:off x="439738" y="1235075"/>
            <a:ext cx="5918200" cy="3330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D6A4E6B-4D8B-4070-81BB-0FC5B758879F}" type="slidenum">
              <a:rPr lang="en-GB" smtClean="0"/>
              <a:pPr/>
              <a:t>‹#›</a:t>
            </a:fld>
            <a:endParaRPr lang="en-GB" dirty="0"/>
          </a:p>
        </p:txBody>
      </p:sp>
    </p:spTree>
    <p:extLst>
      <p:ext uri="{BB962C8B-B14F-4D97-AF65-F5344CB8AC3E}">
        <p14:creationId xmlns:p14="http://schemas.microsoft.com/office/powerpoint/2010/main" val="1927884597"/>
      </p:ext>
    </p:extLst>
  </p:cSld>
  <p:clrMap bg1="lt1" tx1="dk1" bg2="lt2" tx2="dk2" accent1="accent1" accent2="accent2" accent3="accent3" accent4="accent4" accent5="accent5" accent6="accent6" hlink="hlink" folHlink="folHlink"/>
  <p:notesStyle>
    <a:lvl1pPr marL="0" algn="l" defTabSz="1220895" rtl="0" eaLnBrk="1" latinLnBrk="0" hangingPunct="1">
      <a:defRPr sz="1603" kern="1200">
        <a:solidFill>
          <a:schemeClr val="tx1"/>
        </a:solidFill>
        <a:latin typeface="Arial" panose="020B0604020202020204" pitchFamily="34" charset="0"/>
        <a:ea typeface="+mn-ea"/>
        <a:cs typeface="+mn-cs"/>
      </a:defRPr>
    </a:lvl1pPr>
    <a:lvl2pPr marL="610446" algn="l" defTabSz="1220895" rtl="0" eaLnBrk="1" latinLnBrk="0" hangingPunct="1">
      <a:defRPr sz="1603" kern="1200">
        <a:solidFill>
          <a:schemeClr val="tx1"/>
        </a:solidFill>
        <a:latin typeface="Arial" panose="020B0604020202020204" pitchFamily="34" charset="0"/>
        <a:ea typeface="+mn-ea"/>
        <a:cs typeface="+mn-cs"/>
      </a:defRPr>
    </a:lvl2pPr>
    <a:lvl3pPr marL="1220895" algn="l" defTabSz="1220895" rtl="0" eaLnBrk="1" latinLnBrk="0" hangingPunct="1">
      <a:defRPr sz="1603" kern="1200">
        <a:solidFill>
          <a:schemeClr val="tx1"/>
        </a:solidFill>
        <a:latin typeface="Arial" panose="020B0604020202020204" pitchFamily="34" charset="0"/>
        <a:ea typeface="+mn-ea"/>
        <a:cs typeface="+mn-cs"/>
      </a:defRPr>
    </a:lvl3pPr>
    <a:lvl4pPr marL="1831339" algn="l" defTabSz="1220895" rtl="0" eaLnBrk="1" latinLnBrk="0" hangingPunct="1">
      <a:defRPr sz="1603" kern="1200">
        <a:solidFill>
          <a:schemeClr val="tx1"/>
        </a:solidFill>
        <a:latin typeface="Arial" panose="020B0604020202020204" pitchFamily="34" charset="0"/>
        <a:ea typeface="+mn-ea"/>
        <a:cs typeface="+mn-cs"/>
      </a:defRPr>
    </a:lvl4pPr>
    <a:lvl5pPr marL="2441786" algn="l" defTabSz="1220895" rtl="0" eaLnBrk="1" latinLnBrk="0" hangingPunct="1">
      <a:defRPr sz="1603" kern="1200">
        <a:solidFill>
          <a:schemeClr val="tx1"/>
        </a:solidFill>
        <a:latin typeface="Arial" panose="020B0604020202020204" pitchFamily="34" charset="0"/>
        <a:ea typeface="+mn-ea"/>
        <a:cs typeface="+mn-cs"/>
      </a:defRPr>
    </a:lvl5pPr>
    <a:lvl6pPr marL="3052232" algn="l" defTabSz="1220895" rtl="0" eaLnBrk="1" latinLnBrk="0" hangingPunct="1">
      <a:defRPr sz="1603" kern="1200">
        <a:solidFill>
          <a:schemeClr val="tx1"/>
        </a:solidFill>
        <a:latin typeface="+mn-lt"/>
        <a:ea typeface="+mn-ea"/>
        <a:cs typeface="+mn-cs"/>
      </a:defRPr>
    </a:lvl6pPr>
    <a:lvl7pPr marL="3662679" algn="l" defTabSz="1220895" rtl="0" eaLnBrk="1" latinLnBrk="0" hangingPunct="1">
      <a:defRPr sz="1603" kern="1200">
        <a:solidFill>
          <a:schemeClr val="tx1"/>
        </a:solidFill>
        <a:latin typeface="+mn-lt"/>
        <a:ea typeface="+mn-ea"/>
        <a:cs typeface="+mn-cs"/>
      </a:defRPr>
    </a:lvl7pPr>
    <a:lvl8pPr marL="4273127" algn="l" defTabSz="1220895" rtl="0" eaLnBrk="1" latinLnBrk="0" hangingPunct="1">
      <a:defRPr sz="1603" kern="1200">
        <a:solidFill>
          <a:schemeClr val="tx1"/>
        </a:solidFill>
        <a:latin typeface="+mn-lt"/>
        <a:ea typeface="+mn-ea"/>
        <a:cs typeface="+mn-cs"/>
      </a:defRPr>
    </a:lvl8pPr>
    <a:lvl9pPr marL="4883573" algn="l" defTabSz="1220895" rtl="0" eaLnBrk="1" latinLnBrk="0" hangingPunct="1">
      <a:defRPr sz="1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2</a:t>
            </a:fld>
            <a:endParaRPr lang="en-GB" dirty="0"/>
          </a:p>
        </p:txBody>
      </p:sp>
    </p:spTree>
    <p:extLst>
      <p:ext uri="{BB962C8B-B14F-4D97-AF65-F5344CB8AC3E}">
        <p14:creationId xmlns:p14="http://schemas.microsoft.com/office/powerpoint/2010/main" val="105918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3</a:t>
            </a:fld>
            <a:endParaRPr lang="en-GB" dirty="0"/>
          </a:p>
        </p:txBody>
      </p:sp>
    </p:spTree>
    <p:extLst>
      <p:ext uri="{BB962C8B-B14F-4D97-AF65-F5344CB8AC3E}">
        <p14:creationId xmlns:p14="http://schemas.microsoft.com/office/powerpoint/2010/main" val="1179239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10</a:t>
            </a:fld>
            <a:endParaRPr lang="en-GB" dirty="0"/>
          </a:p>
        </p:txBody>
      </p:sp>
    </p:spTree>
    <p:extLst>
      <p:ext uri="{BB962C8B-B14F-4D97-AF65-F5344CB8AC3E}">
        <p14:creationId xmlns:p14="http://schemas.microsoft.com/office/powerpoint/2010/main" val="1726328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11</a:t>
            </a:fld>
            <a:endParaRPr lang="en-GB" dirty="0"/>
          </a:p>
        </p:txBody>
      </p:sp>
    </p:spTree>
    <p:extLst>
      <p:ext uri="{BB962C8B-B14F-4D97-AF65-F5344CB8AC3E}">
        <p14:creationId xmlns:p14="http://schemas.microsoft.com/office/powerpoint/2010/main" val="2018115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19</a:t>
            </a:fld>
            <a:endParaRPr lang="en-GB" dirty="0"/>
          </a:p>
        </p:txBody>
      </p:sp>
    </p:spTree>
    <p:extLst>
      <p:ext uri="{BB962C8B-B14F-4D97-AF65-F5344CB8AC3E}">
        <p14:creationId xmlns:p14="http://schemas.microsoft.com/office/powerpoint/2010/main" val="423708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23</a:t>
            </a:fld>
            <a:endParaRPr lang="en-GB" dirty="0"/>
          </a:p>
        </p:txBody>
      </p:sp>
    </p:spTree>
    <p:extLst>
      <p:ext uri="{BB962C8B-B14F-4D97-AF65-F5344CB8AC3E}">
        <p14:creationId xmlns:p14="http://schemas.microsoft.com/office/powerpoint/2010/main" val="1558362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D6A4E6B-4D8B-4070-81BB-0FC5B758879F}" type="slidenum">
              <a:rPr lang="en-GB" smtClean="0"/>
              <a:t>24</a:t>
            </a:fld>
            <a:endParaRPr lang="en-GB" dirty="0"/>
          </a:p>
        </p:txBody>
      </p:sp>
    </p:spTree>
    <p:extLst>
      <p:ext uri="{BB962C8B-B14F-4D97-AF65-F5344CB8AC3E}">
        <p14:creationId xmlns:p14="http://schemas.microsoft.com/office/powerpoint/2010/main" val="127334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84103" y="2197701"/>
            <a:ext cx="17904619" cy="4675164"/>
          </a:xfrm>
        </p:spPr>
        <p:txBody>
          <a:bodyPr anchor="b"/>
          <a:lstStyle>
            <a:lvl1pPr algn="ctr">
              <a:defRPr sz="11749"/>
            </a:lvl1pPr>
          </a:lstStyle>
          <a:p>
            <a:r>
              <a:rPr lang="en-US"/>
              <a:t>Click to edit Master title style</a:t>
            </a:r>
            <a:endParaRPr lang="en-US" dirty="0"/>
          </a:p>
        </p:txBody>
      </p:sp>
      <p:sp>
        <p:nvSpPr>
          <p:cNvPr id="3" name="Subtitle 2"/>
          <p:cNvSpPr>
            <a:spLocks noGrp="1"/>
          </p:cNvSpPr>
          <p:nvPr>
            <p:ph type="subTitle" idx="1"/>
          </p:nvPr>
        </p:nvSpPr>
        <p:spPr>
          <a:xfrm>
            <a:off x="2984103" y="7053157"/>
            <a:ext cx="17904619" cy="3242151"/>
          </a:xfrm>
        </p:spPr>
        <p:txBody>
          <a:bodyPr/>
          <a:lstStyle>
            <a:lvl1pPr marL="0" indent="0" algn="ctr">
              <a:buNone/>
              <a:defRPr sz="4699"/>
            </a:lvl1pPr>
            <a:lvl2pPr marL="895243" indent="0" algn="ctr">
              <a:buNone/>
              <a:defRPr sz="3916"/>
            </a:lvl2pPr>
            <a:lvl3pPr marL="1790487" indent="0" algn="ctr">
              <a:buNone/>
              <a:defRPr sz="3525"/>
            </a:lvl3pPr>
            <a:lvl4pPr marL="2685730" indent="0" algn="ctr">
              <a:buNone/>
              <a:defRPr sz="3133"/>
            </a:lvl4pPr>
            <a:lvl5pPr marL="3580973" indent="0" algn="ctr">
              <a:buNone/>
              <a:defRPr sz="3133"/>
            </a:lvl5pPr>
            <a:lvl6pPr marL="4476217" indent="0" algn="ctr">
              <a:buNone/>
              <a:defRPr sz="3133"/>
            </a:lvl6pPr>
            <a:lvl7pPr marL="5371460" indent="0" algn="ctr">
              <a:buNone/>
              <a:defRPr sz="3133"/>
            </a:lvl7pPr>
            <a:lvl8pPr marL="6266703" indent="0" algn="ctr">
              <a:buNone/>
              <a:defRPr sz="3133"/>
            </a:lvl8pPr>
            <a:lvl9pPr marL="7161947" indent="0" algn="ctr">
              <a:buNone/>
              <a:defRPr sz="3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131829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6634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83990" y="714952"/>
            <a:ext cx="5147578" cy="113801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41257" y="714952"/>
            <a:ext cx="15144323" cy="113801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712779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Agenda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7" name="Text Placeholder 6"/>
          <p:cNvSpPr>
            <a:spLocks noGrp="1"/>
          </p:cNvSpPr>
          <p:nvPr>
            <p:ph type="body" sz="quarter" idx="13"/>
          </p:nvPr>
        </p:nvSpPr>
        <p:spPr>
          <a:xfrm>
            <a:off x="3593367" y="3484616"/>
            <a:ext cx="19085824" cy="7395089"/>
          </a:xfrm>
        </p:spPr>
        <p:txBody>
          <a:bodyPr>
            <a:normAutofit/>
          </a:bodyPr>
          <a:lstStyle>
            <a:lvl1pPr>
              <a:defRPr sz="3968"/>
            </a:lvl1pPr>
          </a:lstStyle>
          <a:p>
            <a:pPr lvl="0"/>
            <a:r>
              <a:rPr lang="en-GB" dirty="0"/>
              <a:t>Click to edit Master text styles</a:t>
            </a:r>
          </a:p>
        </p:txBody>
      </p:sp>
      <p:sp>
        <p:nvSpPr>
          <p:cNvPr id="4" name="Date Placeholder 3">
            <a:extLst>
              <a:ext uri="{FF2B5EF4-FFF2-40B4-BE49-F238E27FC236}">
                <a16:creationId xmlns:a16="http://schemas.microsoft.com/office/drawing/2014/main" id="{00BE4B9A-4BA0-4761-9579-8E14DE485AED}"/>
              </a:ext>
            </a:extLst>
          </p:cNvPr>
          <p:cNvSpPr>
            <a:spLocks noGrp="1"/>
          </p:cNvSpPr>
          <p:nvPr>
            <p:ph type="dt" sz="half" idx="14"/>
          </p:nvPr>
        </p:nvSpPr>
        <p:spPr/>
        <p:txBody>
          <a:bodyPr/>
          <a:lstStyle>
            <a:lvl1pPr defTabSz="1133947">
              <a:defRPr/>
            </a:lvl1pPr>
          </a:lstStyle>
          <a:p>
            <a:pPr>
              <a:defRPr/>
            </a:pPr>
            <a:fld id="{411FD7CA-12C3-4131-8817-D9471D688436}" type="datetimeFigureOut">
              <a:rPr lang="en-US"/>
              <a:pPr>
                <a:defRPr/>
              </a:pPr>
              <a:t>4/29/2021</a:t>
            </a:fld>
            <a:endParaRPr lang="en-GB" dirty="0"/>
          </a:p>
        </p:txBody>
      </p:sp>
      <p:sp>
        <p:nvSpPr>
          <p:cNvPr id="5" name="Footer Placeholder 4">
            <a:extLst>
              <a:ext uri="{FF2B5EF4-FFF2-40B4-BE49-F238E27FC236}">
                <a16:creationId xmlns:a16="http://schemas.microsoft.com/office/drawing/2014/main" id="{90440F6E-2E4F-49C0-B736-8DFFF54C2EF6}"/>
              </a:ext>
            </a:extLst>
          </p:cNvPr>
          <p:cNvSpPr>
            <a:spLocks noGrp="1"/>
          </p:cNvSpPr>
          <p:nvPr>
            <p:ph type="ftr" sz="quarter" idx="15"/>
          </p:nvPr>
        </p:nvSpPr>
        <p:spPr/>
        <p:txBody>
          <a:bodyPr/>
          <a:lstStyle>
            <a:lvl1pPr defTabSz="1133947">
              <a:defRPr/>
            </a:lvl1pPr>
          </a:lstStyle>
          <a:p>
            <a:pPr>
              <a:defRPr/>
            </a:pPr>
            <a:endParaRPr lang="en-GB" dirty="0"/>
          </a:p>
        </p:txBody>
      </p:sp>
      <p:sp>
        <p:nvSpPr>
          <p:cNvPr id="6" name="Slide Number Placeholder 5">
            <a:extLst>
              <a:ext uri="{FF2B5EF4-FFF2-40B4-BE49-F238E27FC236}">
                <a16:creationId xmlns:a16="http://schemas.microsoft.com/office/drawing/2014/main" id="{2A8D543C-778A-4712-8D92-89459E3DC666}"/>
              </a:ext>
            </a:extLst>
          </p:cNvPr>
          <p:cNvSpPr>
            <a:spLocks noGrp="1"/>
          </p:cNvSpPr>
          <p:nvPr>
            <p:ph type="sldNum" sz="quarter" idx="16"/>
          </p:nvPr>
        </p:nvSpPr>
        <p:spPr/>
        <p:txBody>
          <a:bodyPr/>
          <a:lstStyle>
            <a:lvl1pPr defTabSz="1133947">
              <a:defRPr>
                <a:latin typeface="Arial" panose="020B0604020202020204" pitchFamily="34" charset="0"/>
              </a:defRPr>
            </a:lvl1pPr>
          </a:lstStyle>
          <a:p>
            <a:fld id="{068B934C-6023-4F73-A90A-E7994D8C3AE1}" type="slidenum">
              <a:rPr lang="en-GB" altLang="en-US"/>
              <a:pPr/>
              <a:t>‹#›</a:t>
            </a:fld>
            <a:endParaRPr lang="en-GB" altLang="en-US" dirty="0"/>
          </a:p>
        </p:txBody>
      </p:sp>
    </p:spTree>
    <p:extLst>
      <p:ext uri="{BB962C8B-B14F-4D97-AF65-F5344CB8AC3E}">
        <p14:creationId xmlns:p14="http://schemas.microsoft.com/office/powerpoint/2010/main" val="8501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22362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8823" y="3347842"/>
            <a:ext cx="20590312" cy="5585950"/>
          </a:xfrm>
        </p:spPr>
        <p:txBody>
          <a:bodyPr anchor="b"/>
          <a:lstStyle>
            <a:lvl1pPr>
              <a:defRPr sz="11749"/>
            </a:lvl1pPr>
          </a:lstStyle>
          <a:p>
            <a:r>
              <a:rPr lang="en-US"/>
              <a:t>Click to edit Master title style</a:t>
            </a:r>
            <a:endParaRPr lang="en-US" dirty="0"/>
          </a:p>
        </p:txBody>
      </p:sp>
      <p:sp>
        <p:nvSpPr>
          <p:cNvPr id="3" name="Text Placeholder 2"/>
          <p:cNvSpPr>
            <a:spLocks noGrp="1"/>
          </p:cNvSpPr>
          <p:nvPr>
            <p:ph type="body" idx="1"/>
          </p:nvPr>
        </p:nvSpPr>
        <p:spPr>
          <a:xfrm>
            <a:off x="1628823" y="8986637"/>
            <a:ext cx="20590312" cy="2937519"/>
          </a:xfrm>
        </p:spPr>
        <p:txBody>
          <a:bodyPr/>
          <a:lstStyle>
            <a:lvl1pPr marL="0" indent="0">
              <a:buNone/>
              <a:defRPr sz="4699">
                <a:solidFill>
                  <a:schemeClr val="tx1">
                    <a:tint val="75000"/>
                  </a:schemeClr>
                </a:solidFill>
              </a:defRPr>
            </a:lvl1pPr>
            <a:lvl2pPr marL="895243" indent="0">
              <a:buNone/>
              <a:defRPr sz="3916">
                <a:solidFill>
                  <a:schemeClr val="tx1">
                    <a:tint val="75000"/>
                  </a:schemeClr>
                </a:solidFill>
              </a:defRPr>
            </a:lvl2pPr>
            <a:lvl3pPr marL="1790487" indent="0">
              <a:buNone/>
              <a:defRPr sz="3525">
                <a:solidFill>
                  <a:schemeClr val="tx1">
                    <a:tint val="75000"/>
                  </a:schemeClr>
                </a:solidFill>
              </a:defRPr>
            </a:lvl3pPr>
            <a:lvl4pPr marL="2685730" indent="0">
              <a:buNone/>
              <a:defRPr sz="3133">
                <a:solidFill>
                  <a:schemeClr val="tx1">
                    <a:tint val="75000"/>
                  </a:schemeClr>
                </a:solidFill>
              </a:defRPr>
            </a:lvl4pPr>
            <a:lvl5pPr marL="3580973" indent="0">
              <a:buNone/>
              <a:defRPr sz="3133">
                <a:solidFill>
                  <a:schemeClr val="tx1">
                    <a:tint val="75000"/>
                  </a:schemeClr>
                </a:solidFill>
              </a:defRPr>
            </a:lvl5pPr>
            <a:lvl6pPr marL="4476217" indent="0">
              <a:buNone/>
              <a:defRPr sz="3133">
                <a:solidFill>
                  <a:schemeClr val="tx1">
                    <a:tint val="75000"/>
                  </a:schemeClr>
                </a:solidFill>
              </a:defRPr>
            </a:lvl6pPr>
            <a:lvl7pPr marL="5371460" indent="0">
              <a:buNone/>
              <a:defRPr sz="3133">
                <a:solidFill>
                  <a:schemeClr val="tx1">
                    <a:tint val="75000"/>
                  </a:schemeClr>
                </a:solidFill>
              </a:defRPr>
            </a:lvl7pPr>
            <a:lvl8pPr marL="6266703" indent="0">
              <a:buNone/>
              <a:defRPr sz="3133">
                <a:solidFill>
                  <a:schemeClr val="tx1">
                    <a:tint val="75000"/>
                  </a:schemeClr>
                </a:solidFill>
              </a:defRPr>
            </a:lvl8pPr>
            <a:lvl9pPr marL="7161947" indent="0">
              <a:buNone/>
              <a:defRPr sz="3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72547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41257" y="3574760"/>
            <a:ext cx="10145951" cy="8520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085617" y="3574760"/>
            <a:ext cx="10145951" cy="8520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30254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4366" y="714953"/>
            <a:ext cx="20590312" cy="259558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44367" y="3291888"/>
            <a:ext cx="10099323" cy="1613304"/>
          </a:xfrm>
        </p:spPr>
        <p:txBody>
          <a:bodyPr anchor="b"/>
          <a:lstStyle>
            <a:lvl1pPr marL="0" indent="0">
              <a:buNone/>
              <a:defRPr sz="4699" b="1"/>
            </a:lvl1pPr>
            <a:lvl2pPr marL="895243" indent="0">
              <a:buNone/>
              <a:defRPr sz="3916" b="1"/>
            </a:lvl2pPr>
            <a:lvl3pPr marL="1790487" indent="0">
              <a:buNone/>
              <a:defRPr sz="3525" b="1"/>
            </a:lvl3pPr>
            <a:lvl4pPr marL="2685730" indent="0">
              <a:buNone/>
              <a:defRPr sz="3133" b="1"/>
            </a:lvl4pPr>
            <a:lvl5pPr marL="3580973" indent="0">
              <a:buNone/>
              <a:defRPr sz="3133" b="1"/>
            </a:lvl5pPr>
            <a:lvl6pPr marL="4476217" indent="0">
              <a:buNone/>
              <a:defRPr sz="3133" b="1"/>
            </a:lvl6pPr>
            <a:lvl7pPr marL="5371460" indent="0">
              <a:buNone/>
              <a:defRPr sz="3133" b="1"/>
            </a:lvl7pPr>
            <a:lvl8pPr marL="6266703" indent="0">
              <a:buNone/>
              <a:defRPr sz="3133" b="1"/>
            </a:lvl8pPr>
            <a:lvl9pPr marL="7161947" indent="0">
              <a:buNone/>
              <a:defRPr sz="3133" b="1"/>
            </a:lvl9pPr>
          </a:lstStyle>
          <a:p>
            <a:pPr lvl="0"/>
            <a:r>
              <a:rPr lang="en-US"/>
              <a:t>Click to edit Master text styles</a:t>
            </a:r>
          </a:p>
        </p:txBody>
      </p:sp>
      <p:sp>
        <p:nvSpPr>
          <p:cNvPr id="4" name="Content Placeholder 3"/>
          <p:cNvSpPr>
            <a:spLocks noGrp="1"/>
          </p:cNvSpPr>
          <p:nvPr>
            <p:ph sz="half" idx="2"/>
          </p:nvPr>
        </p:nvSpPr>
        <p:spPr>
          <a:xfrm>
            <a:off x="1644367" y="4905192"/>
            <a:ext cx="10099323" cy="72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085618" y="3291888"/>
            <a:ext cx="10149060" cy="1613304"/>
          </a:xfrm>
        </p:spPr>
        <p:txBody>
          <a:bodyPr anchor="b"/>
          <a:lstStyle>
            <a:lvl1pPr marL="0" indent="0">
              <a:buNone/>
              <a:defRPr sz="4699" b="1"/>
            </a:lvl1pPr>
            <a:lvl2pPr marL="895243" indent="0">
              <a:buNone/>
              <a:defRPr sz="3916" b="1"/>
            </a:lvl2pPr>
            <a:lvl3pPr marL="1790487" indent="0">
              <a:buNone/>
              <a:defRPr sz="3525" b="1"/>
            </a:lvl3pPr>
            <a:lvl4pPr marL="2685730" indent="0">
              <a:buNone/>
              <a:defRPr sz="3133" b="1"/>
            </a:lvl4pPr>
            <a:lvl5pPr marL="3580973" indent="0">
              <a:buNone/>
              <a:defRPr sz="3133" b="1"/>
            </a:lvl5pPr>
            <a:lvl6pPr marL="4476217" indent="0">
              <a:buNone/>
              <a:defRPr sz="3133" b="1"/>
            </a:lvl6pPr>
            <a:lvl7pPr marL="5371460" indent="0">
              <a:buNone/>
              <a:defRPr sz="3133" b="1"/>
            </a:lvl7pPr>
            <a:lvl8pPr marL="6266703" indent="0">
              <a:buNone/>
              <a:defRPr sz="3133" b="1"/>
            </a:lvl8pPr>
            <a:lvl9pPr marL="7161947" indent="0">
              <a:buNone/>
              <a:defRPr sz="3133" b="1"/>
            </a:lvl9pPr>
          </a:lstStyle>
          <a:p>
            <a:pPr lvl="0"/>
            <a:r>
              <a:rPr lang="en-US"/>
              <a:t>Click to edit Master text styles</a:t>
            </a:r>
          </a:p>
        </p:txBody>
      </p:sp>
      <p:sp>
        <p:nvSpPr>
          <p:cNvPr id="6" name="Content Placeholder 5"/>
          <p:cNvSpPr>
            <a:spLocks noGrp="1"/>
          </p:cNvSpPr>
          <p:nvPr>
            <p:ph sz="quarter" idx="4"/>
          </p:nvPr>
        </p:nvSpPr>
        <p:spPr>
          <a:xfrm>
            <a:off x="12085618" y="4905192"/>
            <a:ext cx="10149060" cy="72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14486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271178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47649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4367" y="895244"/>
            <a:ext cx="7699607" cy="3133355"/>
          </a:xfrm>
        </p:spPr>
        <p:txBody>
          <a:bodyPr anchor="b"/>
          <a:lstStyle>
            <a:lvl1pPr>
              <a:defRPr sz="6266"/>
            </a:lvl1pPr>
          </a:lstStyle>
          <a:p>
            <a:r>
              <a:rPr lang="en-US"/>
              <a:t>Click to edit Master title style</a:t>
            </a:r>
            <a:endParaRPr lang="en-US" dirty="0"/>
          </a:p>
        </p:txBody>
      </p:sp>
      <p:sp>
        <p:nvSpPr>
          <p:cNvPr id="3" name="Content Placeholder 2"/>
          <p:cNvSpPr>
            <a:spLocks noGrp="1"/>
          </p:cNvSpPr>
          <p:nvPr>
            <p:ph idx="1"/>
          </p:nvPr>
        </p:nvSpPr>
        <p:spPr>
          <a:xfrm>
            <a:off x="10149060" y="1933480"/>
            <a:ext cx="12085618" cy="9543054"/>
          </a:xfrm>
        </p:spPr>
        <p:txBody>
          <a:bodyPr/>
          <a:lstStyle>
            <a:lvl1pPr>
              <a:defRPr sz="6266"/>
            </a:lvl1pPr>
            <a:lvl2pPr>
              <a:defRPr sz="5483"/>
            </a:lvl2pPr>
            <a:lvl3pPr>
              <a:defRPr sz="4699"/>
            </a:lvl3pPr>
            <a:lvl4pPr>
              <a:defRPr sz="3916"/>
            </a:lvl4pPr>
            <a:lvl5pPr>
              <a:defRPr sz="3916"/>
            </a:lvl5pPr>
            <a:lvl6pPr>
              <a:defRPr sz="3916"/>
            </a:lvl6pPr>
            <a:lvl7pPr>
              <a:defRPr sz="3916"/>
            </a:lvl7pPr>
            <a:lvl8pPr>
              <a:defRPr sz="3916"/>
            </a:lvl8pPr>
            <a:lvl9pPr>
              <a:defRPr sz="39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44367" y="4028599"/>
            <a:ext cx="7699607" cy="7463478"/>
          </a:xfrm>
        </p:spPr>
        <p:txBody>
          <a:bodyPr/>
          <a:lstStyle>
            <a:lvl1pPr marL="0" indent="0">
              <a:buNone/>
              <a:defRPr sz="3133"/>
            </a:lvl1pPr>
            <a:lvl2pPr marL="895243" indent="0">
              <a:buNone/>
              <a:defRPr sz="2741"/>
            </a:lvl2pPr>
            <a:lvl3pPr marL="1790487" indent="0">
              <a:buNone/>
              <a:defRPr sz="2350"/>
            </a:lvl3pPr>
            <a:lvl4pPr marL="2685730" indent="0">
              <a:buNone/>
              <a:defRPr sz="1958"/>
            </a:lvl4pPr>
            <a:lvl5pPr marL="3580973" indent="0">
              <a:buNone/>
              <a:defRPr sz="1958"/>
            </a:lvl5pPr>
            <a:lvl6pPr marL="4476217" indent="0">
              <a:buNone/>
              <a:defRPr sz="1958"/>
            </a:lvl6pPr>
            <a:lvl7pPr marL="5371460" indent="0">
              <a:buNone/>
              <a:defRPr sz="1958"/>
            </a:lvl7pPr>
            <a:lvl8pPr marL="6266703" indent="0">
              <a:buNone/>
              <a:defRPr sz="1958"/>
            </a:lvl8pPr>
            <a:lvl9pPr marL="7161947" indent="0">
              <a:buNone/>
              <a:defRPr sz="1958"/>
            </a:lvl9pPr>
          </a:lstStyle>
          <a:p>
            <a:pPr lvl="0"/>
            <a:r>
              <a:rPr lang="en-US"/>
              <a:t>Click to edit Master text styles</a:t>
            </a:r>
          </a:p>
        </p:txBody>
      </p:sp>
      <p:sp>
        <p:nvSpPr>
          <p:cNvPr id="5" name="Date Placeholder 4"/>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195454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4367" y="895244"/>
            <a:ext cx="7699607" cy="3133355"/>
          </a:xfrm>
        </p:spPr>
        <p:txBody>
          <a:bodyPr anchor="b"/>
          <a:lstStyle>
            <a:lvl1pPr>
              <a:defRPr sz="6266"/>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49060" y="1933480"/>
            <a:ext cx="12085618" cy="9543054"/>
          </a:xfrm>
        </p:spPr>
        <p:txBody>
          <a:bodyPr anchor="t"/>
          <a:lstStyle>
            <a:lvl1pPr marL="0" indent="0">
              <a:buNone/>
              <a:defRPr sz="6266"/>
            </a:lvl1pPr>
            <a:lvl2pPr marL="895243" indent="0">
              <a:buNone/>
              <a:defRPr sz="5483"/>
            </a:lvl2pPr>
            <a:lvl3pPr marL="1790487" indent="0">
              <a:buNone/>
              <a:defRPr sz="4699"/>
            </a:lvl3pPr>
            <a:lvl4pPr marL="2685730" indent="0">
              <a:buNone/>
              <a:defRPr sz="3916"/>
            </a:lvl4pPr>
            <a:lvl5pPr marL="3580973" indent="0">
              <a:buNone/>
              <a:defRPr sz="3916"/>
            </a:lvl5pPr>
            <a:lvl6pPr marL="4476217" indent="0">
              <a:buNone/>
              <a:defRPr sz="3916"/>
            </a:lvl6pPr>
            <a:lvl7pPr marL="5371460" indent="0">
              <a:buNone/>
              <a:defRPr sz="3916"/>
            </a:lvl7pPr>
            <a:lvl8pPr marL="6266703" indent="0">
              <a:buNone/>
              <a:defRPr sz="3916"/>
            </a:lvl8pPr>
            <a:lvl9pPr marL="7161947" indent="0">
              <a:buNone/>
              <a:defRPr sz="3916"/>
            </a:lvl9pPr>
          </a:lstStyle>
          <a:p>
            <a:r>
              <a:rPr lang="en-US" dirty="0"/>
              <a:t>Click icon to add picture</a:t>
            </a:r>
          </a:p>
        </p:txBody>
      </p:sp>
      <p:sp>
        <p:nvSpPr>
          <p:cNvPr id="4" name="Text Placeholder 3"/>
          <p:cNvSpPr>
            <a:spLocks noGrp="1"/>
          </p:cNvSpPr>
          <p:nvPr>
            <p:ph type="body" sz="half" idx="2"/>
          </p:nvPr>
        </p:nvSpPr>
        <p:spPr>
          <a:xfrm>
            <a:off x="1644367" y="4028599"/>
            <a:ext cx="7699607" cy="7463478"/>
          </a:xfrm>
        </p:spPr>
        <p:txBody>
          <a:bodyPr/>
          <a:lstStyle>
            <a:lvl1pPr marL="0" indent="0">
              <a:buNone/>
              <a:defRPr sz="3133"/>
            </a:lvl1pPr>
            <a:lvl2pPr marL="895243" indent="0">
              <a:buNone/>
              <a:defRPr sz="2741"/>
            </a:lvl2pPr>
            <a:lvl3pPr marL="1790487" indent="0">
              <a:buNone/>
              <a:defRPr sz="2350"/>
            </a:lvl3pPr>
            <a:lvl4pPr marL="2685730" indent="0">
              <a:buNone/>
              <a:defRPr sz="1958"/>
            </a:lvl4pPr>
            <a:lvl5pPr marL="3580973" indent="0">
              <a:buNone/>
              <a:defRPr sz="1958"/>
            </a:lvl5pPr>
            <a:lvl6pPr marL="4476217" indent="0">
              <a:buNone/>
              <a:defRPr sz="1958"/>
            </a:lvl6pPr>
            <a:lvl7pPr marL="5371460" indent="0">
              <a:buNone/>
              <a:defRPr sz="1958"/>
            </a:lvl7pPr>
            <a:lvl8pPr marL="6266703" indent="0">
              <a:buNone/>
              <a:defRPr sz="1958"/>
            </a:lvl8pPr>
            <a:lvl9pPr marL="7161947" indent="0">
              <a:buNone/>
              <a:defRPr sz="1958"/>
            </a:lvl9pPr>
          </a:lstStyle>
          <a:p>
            <a:pPr lvl="0"/>
            <a:r>
              <a:rPr lang="en-US"/>
              <a:t>Click to edit Master text styles</a:t>
            </a:r>
          </a:p>
        </p:txBody>
      </p:sp>
      <p:sp>
        <p:nvSpPr>
          <p:cNvPr id="5" name="Date Placeholder 4"/>
          <p:cNvSpPr>
            <a:spLocks noGrp="1"/>
          </p:cNvSpPr>
          <p:nvPr>
            <p:ph type="dt" sz="half" idx="10"/>
          </p:nvPr>
        </p:nvSpPr>
        <p:spPr/>
        <p:txBody>
          <a:bodyPr/>
          <a:lstStyle/>
          <a:p>
            <a:fld id="{3FA8CEE5-B3BA-4C69-8E18-44C7CCEA9E03}" type="datetimeFigureOut">
              <a:rPr lang="en-GB" smtClean="0"/>
              <a:t>29/04/2021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dirty="0"/>
          </a:p>
        </p:txBody>
      </p:sp>
    </p:spTree>
    <p:extLst>
      <p:ext uri="{BB962C8B-B14F-4D97-AF65-F5344CB8AC3E}">
        <p14:creationId xmlns:p14="http://schemas.microsoft.com/office/powerpoint/2010/main" val="63467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1257" y="714953"/>
            <a:ext cx="20590312" cy="25955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41257" y="3574760"/>
            <a:ext cx="20590312" cy="8520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1257" y="12446382"/>
            <a:ext cx="5371386" cy="714952"/>
          </a:xfrm>
          <a:prstGeom prst="rect">
            <a:avLst/>
          </a:prstGeom>
        </p:spPr>
        <p:txBody>
          <a:bodyPr vert="horz" lIns="91440" tIns="45720" rIns="91440" bIns="45720" rtlCol="0" anchor="ctr"/>
          <a:lstStyle>
            <a:lvl1pPr algn="l">
              <a:defRPr sz="2350">
                <a:solidFill>
                  <a:schemeClr val="tx1">
                    <a:tint val="75000"/>
                  </a:schemeClr>
                </a:solidFill>
                <a:latin typeface="Arial" panose="020B0604020202020204" pitchFamily="34" charset="0"/>
              </a:defRPr>
            </a:lvl1pPr>
          </a:lstStyle>
          <a:p>
            <a:fld id="{3FA8CEE5-B3BA-4C69-8E18-44C7CCEA9E03}" type="datetimeFigureOut">
              <a:rPr lang="en-GB" smtClean="0"/>
              <a:pPr/>
              <a:t>29/04/2021</a:t>
            </a:fld>
            <a:endParaRPr lang="en-GB" dirty="0"/>
          </a:p>
        </p:txBody>
      </p:sp>
      <p:sp>
        <p:nvSpPr>
          <p:cNvPr id="5" name="Footer Placeholder 4"/>
          <p:cNvSpPr>
            <a:spLocks noGrp="1"/>
          </p:cNvSpPr>
          <p:nvPr>
            <p:ph type="ftr" sz="quarter" idx="3"/>
          </p:nvPr>
        </p:nvSpPr>
        <p:spPr>
          <a:xfrm>
            <a:off x="7907874" y="12446382"/>
            <a:ext cx="8057078" cy="714952"/>
          </a:xfrm>
          <a:prstGeom prst="rect">
            <a:avLst/>
          </a:prstGeom>
        </p:spPr>
        <p:txBody>
          <a:bodyPr vert="horz" lIns="91440" tIns="45720" rIns="91440" bIns="45720" rtlCol="0" anchor="ctr"/>
          <a:lstStyle>
            <a:lvl1pPr algn="ctr">
              <a:defRPr sz="235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16860182" y="12446382"/>
            <a:ext cx="5371386" cy="714952"/>
          </a:xfrm>
          <a:prstGeom prst="rect">
            <a:avLst/>
          </a:prstGeom>
        </p:spPr>
        <p:txBody>
          <a:bodyPr vert="horz" lIns="91440" tIns="45720" rIns="91440" bIns="45720" rtlCol="0" anchor="ctr"/>
          <a:lstStyle>
            <a:lvl1pPr algn="r">
              <a:defRPr sz="2350">
                <a:solidFill>
                  <a:schemeClr val="tx1">
                    <a:tint val="75000"/>
                  </a:schemeClr>
                </a:solidFill>
                <a:latin typeface="Arial" panose="020B0604020202020204" pitchFamily="34" charset="0"/>
              </a:defRPr>
            </a:lvl1pPr>
          </a:lstStyle>
          <a:p>
            <a:fld id="{D1F8851F-8D52-4709-B416-BF73E54BEFD5}" type="slidenum">
              <a:rPr lang="en-GB" smtClean="0"/>
              <a:pPr/>
              <a:t>‹#›</a:t>
            </a:fld>
            <a:endParaRPr lang="en-GB" dirty="0"/>
          </a:p>
        </p:txBody>
      </p:sp>
    </p:spTree>
    <p:extLst>
      <p:ext uri="{BB962C8B-B14F-4D97-AF65-F5344CB8AC3E}">
        <p14:creationId xmlns:p14="http://schemas.microsoft.com/office/powerpoint/2010/main" val="209783326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xStyles>
    <p:titleStyle>
      <a:lvl1pPr algn="l" defTabSz="1790487" rtl="0" eaLnBrk="1" latinLnBrk="0" hangingPunct="1">
        <a:lnSpc>
          <a:spcPct val="90000"/>
        </a:lnSpc>
        <a:spcBef>
          <a:spcPct val="0"/>
        </a:spcBef>
        <a:buNone/>
        <a:defRPr sz="8616" kern="1200">
          <a:solidFill>
            <a:schemeClr val="tx1"/>
          </a:solidFill>
          <a:latin typeface="Arial" panose="020B0604020202020204" pitchFamily="34" charset="0"/>
          <a:ea typeface="+mj-ea"/>
          <a:cs typeface="+mj-cs"/>
        </a:defRPr>
      </a:lvl1pPr>
    </p:titleStyle>
    <p:bodyStyle>
      <a:lvl1pPr marL="447622" indent="-447622" algn="l" defTabSz="1790487" rtl="0" eaLnBrk="1" latinLnBrk="0" hangingPunct="1">
        <a:lnSpc>
          <a:spcPct val="90000"/>
        </a:lnSpc>
        <a:spcBef>
          <a:spcPts val="1958"/>
        </a:spcBef>
        <a:buFont typeface="Arial" panose="020B0604020202020204" pitchFamily="34" charset="0"/>
        <a:buChar char="•"/>
        <a:defRPr sz="5483" kern="1200">
          <a:solidFill>
            <a:schemeClr val="tx1"/>
          </a:solidFill>
          <a:latin typeface="Arial" panose="020B0604020202020204" pitchFamily="34" charset="0"/>
          <a:ea typeface="+mn-ea"/>
          <a:cs typeface="+mn-cs"/>
        </a:defRPr>
      </a:lvl1pPr>
      <a:lvl2pPr marL="1342865" indent="-447622" algn="l" defTabSz="1790487" rtl="0" eaLnBrk="1" latinLnBrk="0" hangingPunct="1">
        <a:lnSpc>
          <a:spcPct val="90000"/>
        </a:lnSpc>
        <a:spcBef>
          <a:spcPts val="979"/>
        </a:spcBef>
        <a:buFont typeface="Arial" panose="020B0604020202020204" pitchFamily="34" charset="0"/>
        <a:buChar char="•"/>
        <a:defRPr sz="4699" kern="1200">
          <a:solidFill>
            <a:schemeClr val="tx1"/>
          </a:solidFill>
          <a:latin typeface="Arial" panose="020B0604020202020204" pitchFamily="34" charset="0"/>
          <a:ea typeface="+mn-ea"/>
          <a:cs typeface="+mn-cs"/>
        </a:defRPr>
      </a:lvl2pPr>
      <a:lvl3pPr marL="2238108" indent="-447622" algn="l" defTabSz="1790487" rtl="0" eaLnBrk="1" latinLnBrk="0" hangingPunct="1">
        <a:lnSpc>
          <a:spcPct val="90000"/>
        </a:lnSpc>
        <a:spcBef>
          <a:spcPts val="979"/>
        </a:spcBef>
        <a:buFont typeface="Arial" panose="020B0604020202020204" pitchFamily="34" charset="0"/>
        <a:buChar char="•"/>
        <a:defRPr sz="3916" kern="1200">
          <a:solidFill>
            <a:schemeClr val="tx1"/>
          </a:solidFill>
          <a:latin typeface="Arial" panose="020B0604020202020204" pitchFamily="34" charset="0"/>
          <a:ea typeface="+mn-ea"/>
          <a:cs typeface="+mn-cs"/>
        </a:defRPr>
      </a:lvl3pPr>
      <a:lvl4pPr marL="3133352"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Arial" panose="020B0604020202020204" pitchFamily="34" charset="0"/>
          <a:ea typeface="+mn-ea"/>
          <a:cs typeface="+mn-cs"/>
        </a:defRPr>
      </a:lvl4pPr>
      <a:lvl5pPr marL="4028595"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Arial" panose="020B0604020202020204" pitchFamily="34" charset="0"/>
          <a:ea typeface="+mn-ea"/>
          <a:cs typeface="+mn-cs"/>
        </a:defRPr>
      </a:lvl5pPr>
      <a:lvl6pPr marL="4923838"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mn-lt"/>
          <a:ea typeface="+mn-ea"/>
          <a:cs typeface="+mn-cs"/>
        </a:defRPr>
      </a:lvl6pPr>
      <a:lvl7pPr marL="5819082"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mn-lt"/>
          <a:ea typeface="+mn-ea"/>
          <a:cs typeface="+mn-cs"/>
        </a:defRPr>
      </a:lvl7pPr>
      <a:lvl8pPr marL="6714325"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mn-lt"/>
          <a:ea typeface="+mn-ea"/>
          <a:cs typeface="+mn-cs"/>
        </a:defRPr>
      </a:lvl8pPr>
      <a:lvl9pPr marL="7609568" indent="-447622" algn="l" defTabSz="1790487" rtl="0" eaLnBrk="1" latinLnBrk="0" hangingPunct="1">
        <a:lnSpc>
          <a:spcPct val="90000"/>
        </a:lnSpc>
        <a:spcBef>
          <a:spcPts val="979"/>
        </a:spcBef>
        <a:buFont typeface="Arial" panose="020B0604020202020204" pitchFamily="34" charset="0"/>
        <a:buChar char="•"/>
        <a:defRPr sz="3525" kern="1200">
          <a:solidFill>
            <a:schemeClr val="tx1"/>
          </a:solidFill>
          <a:latin typeface="+mn-lt"/>
          <a:ea typeface="+mn-ea"/>
          <a:cs typeface="+mn-cs"/>
        </a:defRPr>
      </a:lvl9pPr>
    </p:bodyStyle>
    <p:otherStyle>
      <a:defPPr>
        <a:defRPr lang="en-US"/>
      </a:defPPr>
      <a:lvl1pPr marL="0" algn="l" defTabSz="1790487" rtl="0" eaLnBrk="1" latinLnBrk="0" hangingPunct="1">
        <a:defRPr sz="3525" kern="1200">
          <a:solidFill>
            <a:schemeClr val="tx1"/>
          </a:solidFill>
          <a:latin typeface="+mn-lt"/>
          <a:ea typeface="+mn-ea"/>
          <a:cs typeface="+mn-cs"/>
        </a:defRPr>
      </a:lvl1pPr>
      <a:lvl2pPr marL="895243" algn="l" defTabSz="1790487" rtl="0" eaLnBrk="1" latinLnBrk="0" hangingPunct="1">
        <a:defRPr sz="3525" kern="1200">
          <a:solidFill>
            <a:schemeClr val="tx1"/>
          </a:solidFill>
          <a:latin typeface="+mn-lt"/>
          <a:ea typeface="+mn-ea"/>
          <a:cs typeface="+mn-cs"/>
        </a:defRPr>
      </a:lvl2pPr>
      <a:lvl3pPr marL="1790487" algn="l" defTabSz="1790487" rtl="0" eaLnBrk="1" latinLnBrk="0" hangingPunct="1">
        <a:defRPr sz="3525" kern="1200">
          <a:solidFill>
            <a:schemeClr val="tx1"/>
          </a:solidFill>
          <a:latin typeface="+mn-lt"/>
          <a:ea typeface="+mn-ea"/>
          <a:cs typeface="+mn-cs"/>
        </a:defRPr>
      </a:lvl3pPr>
      <a:lvl4pPr marL="2685730" algn="l" defTabSz="1790487" rtl="0" eaLnBrk="1" latinLnBrk="0" hangingPunct="1">
        <a:defRPr sz="3525" kern="1200">
          <a:solidFill>
            <a:schemeClr val="tx1"/>
          </a:solidFill>
          <a:latin typeface="+mn-lt"/>
          <a:ea typeface="+mn-ea"/>
          <a:cs typeface="+mn-cs"/>
        </a:defRPr>
      </a:lvl4pPr>
      <a:lvl5pPr marL="3580973" algn="l" defTabSz="1790487" rtl="0" eaLnBrk="1" latinLnBrk="0" hangingPunct="1">
        <a:defRPr sz="3525" kern="1200">
          <a:solidFill>
            <a:schemeClr val="tx1"/>
          </a:solidFill>
          <a:latin typeface="+mn-lt"/>
          <a:ea typeface="+mn-ea"/>
          <a:cs typeface="+mn-cs"/>
        </a:defRPr>
      </a:lvl5pPr>
      <a:lvl6pPr marL="4476217" algn="l" defTabSz="1790487" rtl="0" eaLnBrk="1" latinLnBrk="0" hangingPunct="1">
        <a:defRPr sz="3525" kern="1200">
          <a:solidFill>
            <a:schemeClr val="tx1"/>
          </a:solidFill>
          <a:latin typeface="+mn-lt"/>
          <a:ea typeface="+mn-ea"/>
          <a:cs typeface="+mn-cs"/>
        </a:defRPr>
      </a:lvl6pPr>
      <a:lvl7pPr marL="5371460" algn="l" defTabSz="1790487" rtl="0" eaLnBrk="1" latinLnBrk="0" hangingPunct="1">
        <a:defRPr sz="3525" kern="1200">
          <a:solidFill>
            <a:schemeClr val="tx1"/>
          </a:solidFill>
          <a:latin typeface="+mn-lt"/>
          <a:ea typeface="+mn-ea"/>
          <a:cs typeface="+mn-cs"/>
        </a:defRPr>
      </a:lvl7pPr>
      <a:lvl8pPr marL="6266703" algn="l" defTabSz="1790487" rtl="0" eaLnBrk="1" latinLnBrk="0" hangingPunct="1">
        <a:defRPr sz="3525" kern="1200">
          <a:solidFill>
            <a:schemeClr val="tx1"/>
          </a:solidFill>
          <a:latin typeface="+mn-lt"/>
          <a:ea typeface="+mn-ea"/>
          <a:cs typeface="+mn-cs"/>
        </a:defRPr>
      </a:lvl8pPr>
      <a:lvl9pPr marL="7161947" algn="l" defTabSz="1790487" rtl="0" eaLnBrk="1" latinLnBrk="0" hangingPunct="1">
        <a:defRPr sz="3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v.uk/government/publications/nhs-procurement-standard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001" b="1" dirty="0">
                <a:cs typeface="Arial" panose="020B0604020202020204" pitchFamily="34" charset="0"/>
              </a:rPr>
              <a:t>Corporate Plans for 2021-22</a:t>
            </a:r>
            <a:endParaRPr lang="en-US" sz="8001" b="1" dirty="0">
              <a:cs typeface="Arial" panose="020B0604020202020204" pitchFamily="34" charset="0"/>
            </a:endParaRPr>
          </a:p>
        </p:txBody>
      </p:sp>
      <p:pic>
        <p:nvPicPr>
          <p:cNvPr id="4" name="Picture 4">
            <a:extLst>
              <a:ext uri="{FF2B5EF4-FFF2-40B4-BE49-F238E27FC236}">
                <a16:creationId xmlns:a16="http://schemas.microsoft.com/office/drawing/2014/main" id="{C7F959FD-E6F4-4D73-8475-07C25F10761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645516" y="2017478"/>
            <a:ext cx="2243074" cy="1115929"/>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62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EE0DAB-330A-4E95-9239-46F1F465A6B1}"/>
              </a:ext>
            </a:extLst>
          </p:cNvPr>
          <p:cNvSpPr txBox="1"/>
          <p:nvPr/>
        </p:nvSpPr>
        <p:spPr>
          <a:xfrm>
            <a:off x="1398117" y="375993"/>
            <a:ext cx="3852409" cy="461793"/>
          </a:xfrm>
          <a:prstGeom prst="rect">
            <a:avLst/>
          </a:prstGeom>
          <a:noFill/>
        </p:spPr>
        <p:txBody>
          <a:bodyPr wrap="square" rtlCol="0">
            <a:spAutoFit/>
          </a:bodyPr>
          <a:lstStyle/>
          <a:p>
            <a:r>
              <a:rPr lang="en-GB" sz="2401" b="1" dirty="0">
                <a:latin typeface="Arial" panose="020B0604020202020204" pitchFamily="34" charset="0"/>
                <a:cs typeface="Arial" panose="020B0604020202020204" pitchFamily="34" charset="0"/>
              </a:rPr>
              <a:t>Digital – 3+ Year Plan</a:t>
            </a:r>
          </a:p>
        </p:txBody>
      </p:sp>
      <p:graphicFrame>
        <p:nvGraphicFramePr>
          <p:cNvPr id="3" name="Table 2">
            <a:extLst>
              <a:ext uri="{FF2B5EF4-FFF2-40B4-BE49-F238E27FC236}">
                <a16:creationId xmlns:a16="http://schemas.microsoft.com/office/drawing/2014/main" id="{2A369221-88C7-4EC0-934B-625FCEF572B1}"/>
              </a:ext>
            </a:extLst>
          </p:cNvPr>
          <p:cNvGraphicFramePr>
            <a:graphicFrameLocks noGrp="1"/>
          </p:cNvGraphicFramePr>
          <p:nvPr/>
        </p:nvGraphicFramePr>
        <p:xfrm>
          <a:off x="1398119" y="1144457"/>
          <a:ext cx="20760228" cy="11522165"/>
        </p:xfrm>
        <a:graphic>
          <a:graphicData uri="http://schemas.openxmlformats.org/drawingml/2006/table">
            <a:tbl>
              <a:tblPr firstRow="1" firstCol="1" bandRow="1">
                <a:tableStyleId>{5C22544A-7EE6-4342-B048-85BDC9FD1C3A}</a:tableStyleId>
              </a:tblPr>
              <a:tblGrid>
                <a:gridCol w="523072">
                  <a:extLst>
                    <a:ext uri="{9D8B030D-6E8A-4147-A177-3AD203B41FA5}">
                      <a16:colId xmlns:a16="http://schemas.microsoft.com/office/drawing/2014/main" val="2762931452"/>
                    </a:ext>
                  </a:extLst>
                </a:gridCol>
                <a:gridCol w="3614691">
                  <a:extLst>
                    <a:ext uri="{9D8B030D-6E8A-4147-A177-3AD203B41FA5}">
                      <a16:colId xmlns:a16="http://schemas.microsoft.com/office/drawing/2014/main" val="1320070350"/>
                    </a:ext>
                  </a:extLst>
                </a:gridCol>
                <a:gridCol w="3266375">
                  <a:extLst>
                    <a:ext uri="{9D8B030D-6E8A-4147-A177-3AD203B41FA5}">
                      <a16:colId xmlns:a16="http://schemas.microsoft.com/office/drawing/2014/main" val="2554814580"/>
                    </a:ext>
                  </a:extLst>
                </a:gridCol>
                <a:gridCol w="1808492">
                  <a:extLst>
                    <a:ext uri="{9D8B030D-6E8A-4147-A177-3AD203B41FA5}">
                      <a16:colId xmlns:a16="http://schemas.microsoft.com/office/drawing/2014/main" val="1420436114"/>
                    </a:ext>
                  </a:extLst>
                </a:gridCol>
                <a:gridCol w="3217707">
                  <a:extLst>
                    <a:ext uri="{9D8B030D-6E8A-4147-A177-3AD203B41FA5}">
                      <a16:colId xmlns:a16="http://schemas.microsoft.com/office/drawing/2014/main" val="2186677725"/>
                    </a:ext>
                  </a:extLst>
                </a:gridCol>
                <a:gridCol w="2442637">
                  <a:extLst>
                    <a:ext uri="{9D8B030D-6E8A-4147-A177-3AD203B41FA5}">
                      <a16:colId xmlns:a16="http://schemas.microsoft.com/office/drawing/2014/main" val="806225584"/>
                    </a:ext>
                  </a:extLst>
                </a:gridCol>
                <a:gridCol w="1009937">
                  <a:extLst>
                    <a:ext uri="{9D8B030D-6E8A-4147-A177-3AD203B41FA5}">
                      <a16:colId xmlns:a16="http://schemas.microsoft.com/office/drawing/2014/main" val="2180714991"/>
                    </a:ext>
                  </a:extLst>
                </a:gridCol>
                <a:gridCol w="1526649">
                  <a:extLst>
                    <a:ext uri="{9D8B030D-6E8A-4147-A177-3AD203B41FA5}">
                      <a16:colId xmlns:a16="http://schemas.microsoft.com/office/drawing/2014/main" val="4119354470"/>
                    </a:ext>
                  </a:extLst>
                </a:gridCol>
                <a:gridCol w="1297067">
                  <a:extLst>
                    <a:ext uri="{9D8B030D-6E8A-4147-A177-3AD203B41FA5}">
                      <a16:colId xmlns:a16="http://schemas.microsoft.com/office/drawing/2014/main" val="1501409036"/>
                    </a:ext>
                  </a:extLst>
                </a:gridCol>
                <a:gridCol w="2053601">
                  <a:extLst>
                    <a:ext uri="{9D8B030D-6E8A-4147-A177-3AD203B41FA5}">
                      <a16:colId xmlns:a16="http://schemas.microsoft.com/office/drawing/2014/main" val="3634990138"/>
                    </a:ext>
                  </a:extLst>
                </a:gridCol>
              </a:tblGrid>
              <a:tr h="109084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No.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Top Key Priority Areas (Newham)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Milestones  (Definition of Done)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Local Leads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What Cooperate support is required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Expected Delivery Dates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1-2</a:t>
                      </a: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3-5</a:t>
                      </a: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Green Agenda/</a:t>
                      </a:r>
                    </a:p>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Efficiency</a:t>
                      </a: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Funded</a:t>
                      </a:r>
                    </a:p>
                  </a:txBody>
                  <a:tcPr marL="100406" marR="100406" marT="0" marB="0" anchor="ctr"/>
                </a:tc>
                <a:extLst>
                  <a:ext uri="{0D108BD9-81ED-4DB2-BD59-A6C34878D82A}">
                    <a16:rowId xmlns:a16="http://schemas.microsoft.com/office/drawing/2014/main" val="2229555495"/>
                  </a:ext>
                </a:extLst>
              </a:tr>
              <a:tr h="109084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Scalable Architecture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All aspects of ELFT architecture achieve Kite Mark, are resilient, sized correctly and resilient.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CTO/CDO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b="0" i="0" kern="1200" dirty="0">
                          <a:solidFill>
                            <a:schemeClr val="dk1"/>
                          </a:solidFill>
                          <a:effectLst/>
                          <a:latin typeface="Arial" panose="020B0604020202020204" pitchFamily="34" charset="0"/>
                          <a:ea typeface="+mn-ea"/>
                          <a:cs typeface="Arial" panose="020B0604020202020204" pitchFamily="34" charset="0"/>
                        </a:rPr>
                        <a:t>Funding – linked to Strategy &amp; some DA funding – IaaS, DaaS, Networks, Data Links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1-2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2000" b="1" kern="1200" dirty="0">
                          <a:solidFill>
                            <a:schemeClr val="dk1"/>
                          </a:solidFill>
                          <a:effectLst/>
                          <a:latin typeface="Arial" panose="020B0604020202020204" pitchFamily="34" charset="0"/>
                          <a:ea typeface="+mn-ea"/>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2000" b="1" kern="1200" dirty="0">
                          <a:solidFill>
                            <a:schemeClr val="dk1"/>
                          </a:solidFill>
                          <a:effectLst/>
                          <a:latin typeface="Arial" panose="020B0604020202020204" pitchFamily="34" charset="0"/>
                          <a:ea typeface="+mn-ea"/>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2000" b="1" kern="1200" dirty="0">
                          <a:solidFill>
                            <a:schemeClr val="dk1"/>
                          </a:solidFill>
                          <a:effectLst/>
                          <a:latin typeface="Arial" panose="020B0604020202020204" pitchFamily="34" charset="0"/>
                          <a:ea typeface="+mn-ea"/>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Part</a:t>
                      </a:r>
                    </a:p>
                  </a:txBody>
                  <a:tcPr marL="100406" marR="100406" marT="0" marB="0" anchor="ctr"/>
                </a:tc>
                <a:extLst>
                  <a:ext uri="{0D108BD9-81ED-4DB2-BD59-A6C34878D82A}">
                    <a16:rowId xmlns:a16="http://schemas.microsoft.com/office/drawing/2014/main" val="2883198755"/>
                  </a:ext>
                </a:extLst>
              </a:tr>
              <a:tr h="815065">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Trust Integration Engine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All key systems integrated so data entered only once.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CTO/CDO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b="0" i="0" kern="1200" dirty="0">
                          <a:solidFill>
                            <a:schemeClr val="dk1"/>
                          </a:solidFill>
                          <a:effectLst/>
                          <a:latin typeface="Arial" panose="020B0604020202020204" pitchFamily="34" charset="0"/>
                          <a:ea typeface="+mn-ea"/>
                          <a:cs typeface="Arial" panose="020B0604020202020204" pitchFamily="34" charset="0"/>
                        </a:rPr>
                        <a:t>Funding – linked to Strategy – year 1 DA programme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18 months starts in June 21 – Digital Aspirant.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dirty="0">
                          <a:solidFill>
                            <a:schemeClr val="dk1"/>
                          </a:solidFill>
                          <a:effectLst/>
                          <a:latin typeface="Arial" panose="020B0604020202020204" pitchFamily="34" charset="0"/>
                          <a:ea typeface="+mn-ea"/>
                          <a:cs typeface="Arial" panose="020B0604020202020204" pitchFamily="34" charset="0"/>
                        </a:rPr>
                        <a:t>√</a:t>
                      </a:r>
                    </a:p>
                    <a:p>
                      <a:pPr algn="ct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algn="ctr" defTabSz="1511960" rtl="0" eaLnBrk="1" latinLnBrk="0" hangingPunct="1">
                        <a:lnSpc>
                          <a:spcPct val="107000"/>
                        </a:lnSpc>
                        <a:spcAft>
                          <a:spcPts val="800"/>
                        </a:spcAft>
                      </a:pPr>
                      <a:r>
                        <a:rPr lang="en-GB" sz="2000" b="1" kern="1200">
                          <a:solidFill>
                            <a:schemeClr val="dk1"/>
                          </a:solidFill>
                          <a:effectLst/>
                          <a:latin typeface="Arial" panose="020B0604020202020204" pitchFamily="34" charset="0"/>
                          <a:ea typeface="+mn-ea"/>
                          <a:cs typeface="Arial" panose="020B0604020202020204" pitchFamily="34" charset="0"/>
                        </a:rPr>
                        <a:t>BAU</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1 only</a:t>
                      </a:r>
                    </a:p>
                  </a:txBody>
                  <a:tcPr marL="100406" marR="100406" marT="0" marB="0" anchor="ctr"/>
                </a:tc>
                <a:extLst>
                  <a:ext uri="{0D108BD9-81ED-4DB2-BD59-A6C34878D82A}">
                    <a16:rowId xmlns:a16="http://schemas.microsoft.com/office/drawing/2014/main" val="1137227527"/>
                  </a:ext>
                </a:extLst>
              </a:tr>
              <a:tr h="109084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Citrix Cloud deployable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All devices supported by VDI – no delay in spinning up new users.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CTO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b="0" i="0" kern="1200" dirty="0">
                          <a:solidFill>
                            <a:schemeClr val="dk1"/>
                          </a:solidFill>
                          <a:effectLst/>
                          <a:latin typeface="Arial" panose="020B0604020202020204" pitchFamily="34" charset="0"/>
                          <a:ea typeface="+mn-ea"/>
                          <a:cs typeface="Arial" panose="020B0604020202020204" pitchFamily="34" charset="0"/>
                        </a:rPr>
                        <a:t>Funding – linked to business case – Pilot funded by DA</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 – 2 years. Dependent on deployment methodology.</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algn="ctr" defTabSz="1511960" rtl="0" eaLnBrk="1" latinLnBrk="0" hangingPunct="1">
                        <a:lnSpc>
                          <a:spcPct val="107000"/>
                        </a:lnSpc>
                        <a:spcAft>
                          <a:spcPts val="800"/>
                        </a:spcAft>
                      </a:pPr>
                      <a:r>
                        <a:rPr lang="en-GB" sz="1200" b="1" kern="1200" dirty="0">
                          <a:solidFill>
                            <a:schemeClr val="dk1"/>
                          </a:solidFill>
                          <a:effectLst/>
                          <a:latin typeface="Arial" panose="020B0604020202020204" pitchFamily="34" charset="0"/>
                          <a:ea typeface="+mn-ea"/>
                          <a:cs typeface="Arial" panose="020B0604020202020204" pitchFamily="34" charset="0"/>
                        </a:rPr>
                        <a:t>Business Case</a:t>
                      </a: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Only Pilot DA</a:t>
                      </a:r>
                    </a:p>
                  </a:txBody>
                  <a:tcPr marL="100406" marR="100406" marT="0" marB="0" anchor="ctr"/>
                </a:tc>
                <a:extLst>
                  <a:ext uri="{0D108BD9-81ED-4DB2-BD59-A6C34878D82A}">
                    <a16:rowId xmlns:a16="http://schemas.microsoft.com/office/drawing/2014/main" val="3677783508"/>
                  </a:ext>
                </a:extLst>
              </a:tr>
              <a:tr h="109084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Service enabled scalable profiles supporting any device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Key profile &amp; apps defined by business to support new starter process.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CTO/CDO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b="0" i="0" kern="1200" dirty="0">
                          <a:solidFill>
                            <a:schemeClr val="dk1"/>
                          </a:solidFill>
                          <a:effectLst/>
                          <a:latin typeface="Arial" panose="020B0604020202020204" pitchFamily="34" charset="0"/>
                          <a:ea typeface="+mn-ea"/>
                          <a:cs typeface="Arial" panose="020B0604020202020204" pitchFamily="34" charset="0"/>
                        </a:rPr>
                        <a:t>As above. Directorate level and transparent costing</a:t>
                      </a:r>
                      <a:r>
                        <a:rPr lang="en-GB" sz="1600" dirty="0">
                          <a:effectLst/>
                          <a:latin typeface="Arial" panose="020B0604020202020204" pitchFamily="34" charset="0"/>
                          <a:cs typeface="Arial" panose="020B0604020202020204" pitchFamily="34" charset="0"/>
                        </a:rPr>
                        <a: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As above.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dirty="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p>
                    <a:p>
                      <a:pPr marL="0" algn="ctr" defTabSz="1511960" rtl="0" eaLnBrk="1" latinLnBrk="0" hangingPunct="1">
                        <a:lnSpc>
                          <a:spcPct val="107000"/>
                        </a:lnSpc>
                        <a:spcAft>
                          <a:spcPts val="800"/>
                        </a:spcAft>
                      </a:pP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Only Pilot DA</a:t>
                      </a:r>
                    </a:p>
                    <a:p>
                      <a:pPr algn="ct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extLst>
                  <a:ext uri="{0D108BD9-81ED-4DB2-BD59-A6C34878D82A}">
                    <a16:rowId xmlns:a16="http://schemas.microsoft.com/office/drawing/2014/main" val="1205488996"/>
                  </a:ext>
                </a:extLst>
              </a:tr>
              <a:tr h="114552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Cyber Security &amp; Education</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CTO in place</a:t>
                      </a:r>
                    </a:p>
                    <a:p>
                      <a:pPr marL="12065"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CISO in place</a:t>
                      </a:r>
                    </a:p>
                    <a:p>
                      <a:pPr marL="12065"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NHS X compliant</a:t>
                      </a: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CDO/CTO/</a:t>
                      </a:r>
                    </a:p>
                    <a:p>
                      <a:pPr algn="ctr">
                        <a:lnSpc>
                          <a:spcPct val="107000"/>
                        </a:lnSpc>
                        <a:spcAft>
                          <a:spcPts val="800"/>
                        </a:spcAft>
                      </a:pPr>
                      <a:r>
                        <a:rPr lang="en-GB" sz="1600" dirty="0">
                          <a:effectLst/>
                          <a:latin typeface="Arial" panose="020B0604020202020204" pitchFamily="34" charset="0"/>
                          <a:cs typeface="Arial" panose="020B0604020202020204" pitchFamily="34" charset="0"/>
                        </a:rPr>
                        <a:t>CISO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b="0" i="0" kern="1200" dirty="0">
                          <a:solidFill>
                            <a:schemeClr val="dk1"/>
                          </a:solidFill>
                          <a:effectLst/>
                          <a:latin typeface="Arial" panose="020B0604020202020204" pitchFamily="34" charset="0"/>
                          <a:ea typeface="+mn-ea"/>
                          <a:cs typeface="Arial" panose="020B0604020202020204" pitchFamily="34" charset="0"/>
                        </a:rPr>
                        <a:t>Board support &amp; Directorate engagement – outlined in the Strategy</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 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1 Only – in the Strategy</a:t>
                      </a:r>
                    </a:p>
                  </a:txBody>
                  <a:tcPr marL="100406" marR="100406" marT="0" marB="0" anchor="ctr"/>
                </a:tc>
                <a:extLst>
                  <a:ext uri="{0D108BD9-81ED-4DB2-BD59-A6C34878D82A}">
                    <a16:rowId xmlns:a16="http://schemas.microsoft.com/office/drawing/2014/main" val="3491651320"/>
                  </a:ext>
                </a:extLst>
              </a:tr>
              <a:tr h="69119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New Service Desk portal</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Ability to reset passwords on line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SDM/CPM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New tools to support self-service application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 1 – 2  years - DAF</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1600" b="1" kern="1200" dirty="0">
                          <a:solidFill>
                            <a:schemeClr val="dk1"/>
                          </a:solidFill>
                          <a:effectLst/>
                          <a:latin typeface="Arial" panose="020B0604020202020204" pitchFamily="34" charset="0"/>
                          <a:ea typeface="+mn-ea"/>
                          <a:cs typeface="Arial" panose="020B0604020202020204" pitchFamily="34" charset="0"/>
                        </a:rPr>
                        <a:t>√</a:t>
                      </a:r>
                    </a:p>
                    <a:p>
                      <a:pPr algn="ct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extLst>
                  <a:ext uri="{0D108BD9-81ED-4DB2-BD59-A6C34878D82A}">
                    <a16:rowId xmlns:a16="http://schemas.microsoft.com/office/drawing/2014/main" val="1232008909"/>
                  </a:ext>
                </a:extLst>
              </a:tr>
              <a:tr h="958663">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7</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Imprivata – single sign on – follows VDI and supports virtual smartcards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Enabled login to support virtualised applications.</a:t>
                      </a:r>
                    </a:p>
                    <a:p>
                      <a:pPr marL="12065"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NHS X dependent</a:t>
                      </a: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SDM/IDM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New user interface – supports virtual smart card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8 months – 2 years – NHS X dependent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Business case needed</a:t>
                      </a:r>
                    </a:p>
                  </a:txBody>
                  <a:tcPr marL="100406" marR="100406" marT="0" marB="0" anchor="ctr"/>
                </a:tc>
                <a:extLst>
                  <a:ext uri="{0D108BD9-81ED-4DB2-BD59-A6C34878D82A}">
                    <a16:rowId xmlns:a16="http://schemas.microsoft.com/office/drawing/2014/main" val="3901220181"/>
                  </a:ext>
                </a:extLst>
              </a:tr>
              <a:tr h="815065">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ELFT Record – requires 2/3/4/5/7/8</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One pane of glass to access the key record entries for user ease.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IDM/CTO/CCDO/CDO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User input for configuration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3 – 5 years for all services.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Funding needed</a:t>
                      </a:r>
                    </a:p>
                  </a:txBody>
                  <a:tcPr marL="100406" marR="100406" marT="0" marB="0" anchor="ctr"/>
                </a:tc>
                <a:extLst>
                  <a:ext uri="{0D108BD9-81ED-4DB2-BD59-A6C34878D82A}">
                    <a16:rowId xmlns:a16="http://schemas.microsoft.com/office/drawing/2014/main" val="1846030661"/>
                  </a:ext>
                </a:extLst>
              </a:tr>
              <a:tr h="109084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9</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 Dictation</a:t>
                      </a:r>
                    </a:p>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-RIO mobile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Ongoing DMT based projects – review of Definition of Done occurring.</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CPM/CCIO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User input for configuration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DMT specific – funding expires this 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Specific project stood up  for this.</a:t>
                      </a:r>
                    </a:p>
                  </a:txBody>
                  <a:tcPr marL="100406" marR="100406" marT="0" marB="0" anchor="ctr"/>
                </a:tc>
                <a:extLst>
                  <a:ext uri="{0D108BD9-81ED-4DB2-BD59-A6C34878D82A}">
                    <a16:rowId xmlns:a16="http://schemas.microsoft.com/office/drawing/2014/main" val="1407512940"/>
                  </a:ext>
                </a:extLst>
              </a:tr>
              <a:tr h="164241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PP Input – getting the most out of Digital</a:t>
                      </a:r>
                    </a:p>
                    <a:p>
                      <a:pPr algn="ctr">
                        <a:lnSpc>
                          <a:spcPct val="107000"/>
                        </a:lnSpc>
                        <a:spcAft>
                          <a:spcPts val="800"/>
                        </a:spcAft>
                      </a:pPr>
                      <a:r>
                        <a:rPr lang="en-GB" sz="1600" dirty="0">
                          <a:solidFill>
                            <a:schemeClr val="tx1"/>
                          </a:solidFill>
                          <a:effectLst/>
                          <a:latin typeface="Arial" panose="020B0604020202020204" pitchFamily="34" charset="0"/>
                          <a:cs typeface="Arial" panose="020B0604020202020204" pitchFamily="34" charset="0"/>
                        </a:rPr>
                        <a:t>Citizen Record</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gn="ctr">
                        <a:lnSpc>
                          <a:spcPct val="107000"/>
                        </a:lnSpc>
                        <a:spcAft>
                          <a:spcPts val="800"/>
                        </a:spcAft>
                      </a:pPr>
                      <a:r>
                        <a:rPr lang="en-GB" sz="1600" dirty="0">
                          <a:effectLst/>
                          <a:latin typeface="Arial" panose="020B0604020202020204" pitchFamily="34" charset="0"/>
                          <a:cs typeface="Arial" panose="020B0604020202020204" pitchFamily="34" charset="0"/>
                        </a:rPr>
                        <a:t> 3 year programme – end point is citizens in NEL &amp; BLMK  being able to manage their own record.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IDM/SDM/PMO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User &amp; DMT input &amp; Patient Participation - Linked to Patient held record in BLMK &amp; NEL. Must Do. DA starts it only.</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2-3 years – but starting in January.</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2000" b="1" kern="1200">
                          <a:solidFill>
                            <a:schemeClr val="dk1"/>
                          </a:solidFill>
                          <a:effectLst/>
                          <a:latin typeface="Arial" panose="020B0604020202020204" pitchFamily="34" charset="0"/>
                          <a:ea typeface="+mn-ea"/>
                          <a:cs typeface="Arial" panose="020B0604020202020204" pitchFamily="34" charset="0"/>
                        </a:rPr>
                        <a:t>√</a:t>
                      </a:r>
                      <a:endParaRPr lang="en-GB" sz="2000" b="1" kern="1200" dirty="0">
                        <a:solidFill>
                          <a:schemeClr val="dk1"/>
                        </a:solidFill>
                        <a:effectLst/>
                        <a:latin typeface="Arial" panose="020B0604020202020204" pitchFamily="34" charset="0"/>
                        <a:ea typeface="+mn-ea"/>
                        <a:cs typeface="Arial" panose="020B0604020202020204" pitchFamily="34" charset="0"/>
                      </a:endParaRPr>
                    </a:p>
                  </a:txBody>
                  <a:tcPr marL="100406" marR="100406" marT="0" marB="0" anchor="ctr"/>
                </a:tc>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Needs on going funding</a:t>
                      </a:r>
                    </a:p>
                  </a:txBody>
                  <a:tcPr marL="100406" marR="100406" marT="0" marB="0" anchor="ctr"/>
                </a:tc>
                <a:extLst>
                  <a:ext uri="{0D108BD9-81ED-4DB2-BD59-A6C34878D82A}">
                    <a16:rowId xmlns:a16="http://schemas.microsoft.com/office/drawing/2014/main" val="3329083159"/>
                  </a:ext>
                </a:extLst>
              </a:tr>
            </a:tbl>
          </a:graphicData>
        </a:graphic>
      </p:graphicFrame>
      <p:pic>
        <p:nvPicPr>
          <p:cNvPr id="4" name="Picture 4">
            <a:extLst>
              <a:ext uri="{FF2B5EF4-FFF2-40B4-BE49-F238E27FC236}">
                <a16:creationId xmlns:a16="http://schemas.microsoft.com/office/drawing/2014/main" id="{156F1EB7-2C88-4005-BBE8-2656765DD36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16122" y="347949"/>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30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DEEC63-C719-447F-890F-D69D92F5A21D}"/>
              </a:ext>
            </a:extLst>
          </p:cNvPr>
          <p:cNvGraphicFramePr>
            <a:graphicFrameLocks noGrp="1"/>
          </p:cNvGraphicFramePr>
          <p:nvPr/>
        </p:nvGraphicFramePr>
        <p:xfrm>
          <a:off x="1381595" y="1369316"/>
          <a:ext cx="20738004" cy="11869229"/>
        </p:xfrm>
        <a:graphic>
          <a:graphicData uri="http://schemas.openxmlformats.org/drawingml/2006/table">
            <a:tbl>
              <a:tblPr firstRow="1" firstCol="1" bandRow="1">
                <a:tableStyleId>{5C22544A-7EE6-4342-B048-85BDC9FD1C3A}</a:tableStyleId>
              </a:tblPr>
              <a:tblGrid>
                <a:gridCol w="500846">
                  <a:extLst>
                    <a:ext uri="{9D8B030D-6E8A-4147-A177-3AD203B41FA5}">
                      <a16:colId xmlns:a16="http://schemas.microsoft.com/office/drawing/2014/main" val="2093730501"/>
                    </a:ext>
                  </a:extLst>
                </a:gridCol>
                <a:gridCol w="3614691">
                  <a:extLst>
                    <a:ext uri="{9D8B030D-6E8A-4147-A177-3AD203B41FA5}">
                      <a16:colId xmlns:a16="http://schemas.microsoft.com/office/drawing/2014/main" val="3067351658"/>
                    </a:ext>
                  </a:extLst>
                </a:gridCol>
                <a:gridCol w="2211653">
                  <a:extLst>
                    <a:ext uri="{9D8B030D-6E8A-4147-A177-3AD203B41FA5}">
                      <a16:colId xmlns:a16="http://schemas.microsoft.com/office/drawing/2014/main" val="3021251848"/>
                    </a:ext>
                  </a:extLst>
                </a:gridCol>
                <a:gridCol w="1823265">
                  <a:extLst>
                    <a:ext uri="{9D8B030D-6E8A-4147-A177-3AD203B41FA5}">
                      <a16:colId xmlns:a16="http://schemas.microsoft.com/office/drawing/2014/main" val="990088996"/>
                    </a:ext>
                  </a:extLst>
                </a:gridCol>
                <a:gridCol w="2520326">
                  <a:extLst>
                    <a:ext uri="{9D8B030D-6E8A-4147-A177-3AD203B41FA5}">
                      <a16:colId xmlns:a16="http://schemas.microsoft.com/office/drawing/2014/main" val="3449052825"/>
                    </a:ext>
                  </a:extLst>
                </a:gridCol>
                <a:gridCol w="3335141">
                  <a:extLst>
                    <a:ext uri="{9D8B030D-6E8A-4147-A177-3AD203B41FA5}">
                      <a16:colId xmlns:a16="http://schemas.microsoft.com/office/drawing/2014/main" val="1795586703"/>
                    </a:ext>
                  </a:extLst>
                </a:gridCol>
                <a:gridCol w="1738031">
                  <a:extLst>
                    <a:ext uri="{9D8B030D-6E8A-4147-A177-3AD203B41FA5}">
                      <a16:colId xmlns:a16="http://schemas.microsoft.com/office/drawing/2014/main" val="3509938919"/>
                    </a:ext>
                  </a:extLst>
                </a:gridCol>
                <a:gridCol w="1667571">
                  <a:extLst>
                    <a:ext uri="{9D8B030D-6E8A-4147-A177-3AD203B41FA5}">
                      <a16:colId xmlns:a16="http://schemas.microsoft.com/office/drawing/2014/main" val="3493970431"/>
                    </a:ext>
                  </a:extLst>
                </a:gridCol>
                <a:gridCol w="1272879">
                  <a:extLst>
                    <a:ext uri="{9D8B030D-6E8A-4147-A177-3AD203B41FA5}">
                      <a16:colId xmlns:a16="http://schemas.microsoft.com/office/drawing/2014/main" val="2417843237"/>
                    </a:ext>
                  </a:extLst>
                </a:gridCol>
                <a:gridCol w="2053601">
                  <a:extLst>
                    <a:ext uri="{9D8B030D-6E8A-4147-A177-3AD203B41FA5}">
                      <a16:colId xmlns:a16="http://schemas.microsoft.com/office/drawing/2014/main" val="1456564373"/>
                    </a:ext>
                  </a:extLst>
                </a:gridCol>
              </a:tblGrid>
              <a:tr h="852935">
                <a:tc>
                  <a:txBody>
                    <a:bodyPr/>
                    <a:lstStyle/>
                    <a:p>
                      <a:pPr>
                        <a:lnSpc>
                          <a:spcPct val="107000"/>
                        </a:lnSpc>
                        <a:spcAft>
                          <a:spcPts val="800"/>
                        </a:spcAft>
                      </a:pPr>
                      <a:r>
                        <a:rPr lang="en-GB" sz="1600" dirty="0">
                          <a:effectLst/>
                          <a:latin typeface="Arial" panose="020B0604020202020204" pitchFamily="34" charset="0"/>
                        </a:rPr>
                        <a:t>No.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Top Key Priority Areas (Newham)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Milestones  (Definition of Done)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Local Leads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What Cooperate support is required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Expected Delivery Dates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1-2</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Year 3-5</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Green Agenda/Efficiency</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Funded</a:t>
                      </a:r>
                    </a:p>
                  </a:txBody>
                  <a:tcPr marL="100406" marR="100406" marT="0" marB="0" anchor="ctr"/>
                </a:tc>
                <a:extLst>
                  <a:ext uri="{0D108BD9-81ED-4DB2-BD59-A6C34878D82A}">
                    <a16:rowId xmlns:a16="http://schemas.microsoft.com/office/drawing/2014/main" val="2265462122"/>
                  </a:ext>
                </a:extLst>
              </a:tr>
              <a:tr h="1068569">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11</a:t>
                      </a: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Virtual Smart Cards – NHS D approved platform – Priority 3 &amp; 7 must be delivered first.</a:t>
                      </a: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All compatible devices will support virtualised smart cards.</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SDM/IDM/CTO</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Virtualise smart card function – following 3 &amp; 7.</a:t>
                      </a:r>
                    </a:p>
                  </a:txBody>
                  <a:tcPr marL="100406" marR="100406" marT="0" marB="0" anchor="ctr"/>
                </a:tc>
                <a:tc>
                  <a:txBody>
                    <a:bodyPr/>
                    <a:lstStyle/>
                    <a:p>
                      <a:pPr algn="l" fontAlgn="ctr"/>
                      <a:r>
                        <a:rPr lang="en-GB" sz="1600" b="0" i="0" u="none" strike="noStrike" dirty="0">
                          <a:solidFill>
                            <a:srgbClr val="201F1E"/>
                          </a:solidFill>
                          <a:effectLst/>
                          <a:latin typeface="Arial" panose="020B0604020202020204" pitchFamily="34" charset="0"/>
                        </a:rPr>
                        <a:t>Up to 3 years + -  NHS X dependent.</a:t>
                      </a:r>
                    </a:p>
                  </a:txBody>
                  <a:tcPr marL="11155" marR="11155" marT="6297" marB="0" anchor="ctr"/>
                </a:tc>
                <a:tc>
                  <a:txBody>
                    <a:bodyPr/>
                    <a:lstStyle/>
                    <a:p>
                      <a:pPr marL="0" marR="0" lvl="0" indent="0" algn="ctr" defTabSz="1511960" rtl="0" eaLnBrk="1" fontAlgn="ctr"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p>
                      <a:pPr algn="ctr" fontAlgn="ctr"/>
                      <a:r>
                        <a:rPr lang="en-GB" sz="1400" b="1" i="0" u="none" strike="noStrike" dirty="0">
                          <a:solidFill>
                            <a:srgbClr val="201F1E"/>
                          </a:solidFill>
                          <a:effectLst/>
                          <a:latin typeface="Arial" panose="020B0604020202020204" pitchFamily="34" charset="0"/>
                        </a:rPr>
                        <a:t> - Yr. 2</a:t>
                      </a:r>
                    </a:p>
                  </a:txBody>
                  <a:tcPr marL="11155" marR="11155" marT="6297"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Business case needed</a:t>
                      </a:r>
                    </a:p>
                  </a:txBody>
                  <a:tcPr marL="100406" marR="100406" marT="0" marB="0" anchor="ctr"/>
                </a:tc>
                <a:extLst>
                  <a:ext uri="{0D108BD9-81ED-4DB2-BD59-A6C34878D82A}">
                    <a16:rowId xmlns:a16="http://schemas.microsoft.com/office/drawing/2014/main" val="4228489759"/>
                  </a:ext>
                </a:extLst>
              </a:tr>
              <a:tr h="1432867">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12</a:t>
                      </a: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Electronic observations rollout across the Trust</a:t>
                      </a: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All pt obs are collected into the RIO platform for in patient areas.</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TB/CCDO/IDM/SDM/CTO/COO/DoN</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To improve safety and quality across the Trust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18 months for all services – 6 months plan &amp; 12months roll out.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Start roll out Oct 2021</a:t>
                      </a:r>
                    </a:p>
                    <a:p>
                      <a:pPr marL="0" marR="0" lvl="0" indent="0" algn="ctr"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Eobs only funded by DA- finance needs to be profiled.</a:t>
                      </a:r>
                    </a:p>
                  </a:txBody>
                  <a:tcPr marL="100406" marR="100406" marT="0" marB="0" anchor="ctr"/>
                </a:tc>
                <a:extLst>
                  <a:ext uri="{0D108BD9-81ED-4DB2-BD59-A6C34878D82A}">
                    <a16:rowId xmlns:a16="http://schemas.microsoft.com/office/drawing/2014/main" val="508503900"/>
                  </a:ext>
                </a:extLst>
              </a:tr>
              <a:tr h="1715472">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13</a:t>
                      </a: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Establish and support Solutions Board approach to all Digital Projects to ensure fair and equitable decisions, funding, resource, and prioritisation to digital programmes.</a:t>
                      </a: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Proper oversight and inclusive decision making and prioritising the limited digital resources.</a:t>
                      </a:r>
                    </a:p>
                  </a:txBody>
                  <a:tcPr marL="100406" marR="100406" marT="0" marB="0" anchor="ctr"/>
                </a:tc>
                <a:tc>
                  <a:txBody>
                    <a:bodyPr/>
                    <a:lstStyle/>
                    <a:p>
                      <a:pPr algn="l" fontAlgn="ctr"/>
                      <a:r>
                        <a:rPr lang="en-GB" sz="1600" b="0" i="0" u="none" strike="noStrike" dirty="0">
                          <a:solidFill>
                            <a:srgbClr val="201F1E"/>
                          </a:solidFill>
                          <a:effectLst/>
                          <a:latin typeface="Arial" panose="020B0604020202020204" pitchFamily="34" charset="0"/>
                        </a:rPr>
                        <a:t>COO/CDO/CTO/Business Leads &amp; CTO</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Outline plans and paperwork being incepted to ensure robust approach to Digital projects</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1 year to make fully established</a:t>
                      </a:r>
                    </a:p>
                  </a:txBody>
                  <a:tcPr marL="11155" marR="11155" marT="6297"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p>
                      <a:pPr marL="0" marR="0" lvl="0" indent="0" algn="l" defTabSz="1511960" rtl="0" eaLnBrk="1" fontAlgn="auto" latinLnBrk="0" hangingPunct="1">
                        <a:lnSpc>
                          <a:spcPct val="107000"/>
                        </a:lnSpc>
                        <a:spcBef>
                          <a:spcPts val="0"/>
                        </a:spcBef>
                        <a:spcAft>
                          <a:spcPts val="800"/>
                        </a:spcAft>
                        <a:buClrTx/>
                        <a:buSzTx/>
                        <a:buFontTx/>
                        <a:buNone/>
                        <a:tabLst/>
                        <a:defRPr/>
                      </a:pPr>
                      <a:endParaRPr lang="en-GB" sz="1800" b="1" kern="1200" dirty="0">
                        <a:solidFill>
                          <a:schemeClr val="dk1"/>
                        </a:solidFill>
                        <a:effectLst/>
                        <a:latin typeface="Arial" panose="020B0604020202020204" pitchFamily="34" charset="0"/>
                        <a:ea typeface="+mn-ea"/>
                        <a:cs typeface="+mn-cs"/>
                      </a:endParaRP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No funding required</a:t>
                      </a:r>
                    </a:p>
                  </a:txBody>
                  <a:tcPr marL="100406" marR="100406" marT="0" marB="0" anchor="ctr"/>
                </a:tc>
                <a:extLst>
                  <a:ext uri="{0D108BD9-81ED-4DB2-BD59-A6C34878D82A}">
                    <a16:rowId xmlns:a16="http://schemas.microsoft.com/office/drawing/2014/main" val="3069683199"/>
                  </a:ext>
                </a:extLst>
              </a:tr>
              <a:tr h="1284204">
                <a:tc>
                  <a:txBody>
                    <a:bodyPr/>
                    <a:lstStyle/>
                    <a:p>
                      <a:pPr marL="0" algn="l" defTabSz="1511960" rtl="0" eaLnBrk="1" latinLnBrk="0" hangingPunct="1">
                        <a:lnSpc>
                          <a:spcPct val="107000"/>
                        </a:lnSpc>
                        <a:spcAft>
                          <a:spcPts val="800"/>
                        </a:spcAft>
                      </a:pPr>
                      <a:r>
                        <a:rPr lang="en-GB" sz="1600" b="1" kern="1200" dirty="0">
                          <a:solidFill>
                            <a:schemeClr val="lt1"/>
                          </a:solidFill>
                          <a:effectLst/>
                          <a:latin typeface="Arial" panose="020B0604020202020204" pitchFamily="34" charset="0"/>
                          <a:ea typeface="+mn-ea"/>
                          <a:cs typeface="+mn-cs"/>
                        </a:rPr>
                        <a:t>14</a:t>
                      </a: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rPr>
                        <a:t>ICS architecture – linking up record</a:t>
                      </a:r>
                    </a:p>
                    <a:p>
                      <a:pPr>
                        <a:lnSpc>
                          <a:spcPct val="107000"/>
                        </a:lnSpc>
                        <a:spcAft>
                          <a:spcPts val="800"/>
                        </a:spcAft>
                      </a:pPr>
                      <a:r>
                        <a:rPr lang="en-GB" sz="1600" dirty="0">
                          <a:solidFill>
                            <a:schemeClr val="tx1"/>
                          </a:solidFill>
                          <a:effectLst/>
                          <a:latin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rPr>
                        <a:t> ELFT staff can see record from all providers in NEL or BLMK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CDO/CTO/IDM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Time to build required architecture &amp; funds – a must do – not optional.</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Over the next 5 years. NEL &amp; BLMK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Only first part funded – essential for ICS.</a:t>
                      </a:r>
                    </a:p>
                  </a:txBody>
                  <a:tcPr marL="100406" marR="100406" marT="0" marB="0" anchor="ctr"/>
                </a:tc>
                <a:extLst>
                  <a:ext uri="{0D108BD9-81ED-4DB2-BD59-A6C34878D82A}">
                    <a16:rowId xmlns:a16="http://schemas.microsoft.com/office/drawing/2014/main" val="2913787900"/>
                  </a:ext>
                </a:extLst>
              </a:tr>
              <a:tr h="1731373">
                <a:tc>
                  <a:txBody>
                    <a:bodyPr/>
                    <a:lstStyle/>
                    <a:p>
                      <a:pPr>
                        <a:lnSpc>
                          <a:spcPct val="107000"/>
                        </a:lnSpc>
                        <a:spcAft>
                          <a:spcPts val="800"/>
                        </a:spcAft>
                      </a:pPr>
                      <a:r>
                        <a:rPr lang="en-GB" sz="1600" dirty="0">
                          <a:effectLst/>
                          <a:latin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rPr>
                        <a:t>Estates &amp; Digital Collaborative – Fit fir Purpose</a:t>
                      </a: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rPr>
                        <a:t> Every ELFT owned site has a Digital Kite mark for quality and a standard for estates that meets needs.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algn="l" defTabSz="1511960" rtl="0" eaLnBrk="1" fontAlgn="ctr" latinLnBrk="0" hangingPunct="1">
                        <a:lnSpc>
                          <a:spcPct val="107000"/>
                        </a:lnSpc>
                        <a:spcAft>
                          <a:spcPts val="800"/>
                        </a:spcAft>
                      </a:pPr>
                      <a:r>
                        <a:rPr lang="en-GB" sz="1600" kern="1200" dirty="0">
                          <a:solidFill>
                            <a:schemeClr val="dk1"/>
                          </a:solidFill>
                          <a:effectLst/>
                          <a:latin typeface="Arial" panose="020B0604020202020204" pitchFamily="34" charset="0"/>
                          <a:ea typeface="+mn-ea"/>
                          <a:cs typeface="+mn-cs"/>
                        </a:rPr>
                        <a:t>CTO/IDM/AD.Est.</a:t>
                      </a:r>
                    </a:p>
                  </a:txBody>
                  <a:tcPr marL="11155" marR="11155" marT="6297" marB="0" anchor="ctr"/>
                </a:tc>
                <a:tc>
                  <a:txBody>
                    <a:bodyPr/>
                    <a:lstStyle/>
                    <a:p>
                      <a:pPr marL="0" algn="l" defTabSz="1511960" rtl="0" eaLnBrk="1" fontAlgn="ctr" latinLnBrk="0" hangingPunct="1">
                        <a:lnSpc>
                          <a:spcPct val="107000"/>
                        </a:lnSpc>
                        <a:spcAft>
                          <a:spcPts val="800"/>
                        </a:spcAft>
                      </a:pPr>
                      <a:r>
                        <a:rPr lang="en-GB" sz="1600" kern="1200" dirty="0">
                          <a:solidFill>
                            <a:schemeClr val="dk1"/>
                          </a:solidFill>
                          <a:effectLst/>
                          <a:latin typeface="Arial" panose="020B0604020202020204" pitchFamily="34" charset="0"/>
                          <a:ea typeface="+mn-ea"/>
                          <a:cs typeface="+mn-cs"/>
                        </a:rPr>
                        <a:t>Full site survey &amp; assessment. Funding to address shortfalls. New Ways of working described. Must Do.</a:t>
                      </a:r>
                    </a:p>
                  </a:txBody>
                  <a:tcPr marL="11155" marR="11155" marT="6297" marB="0" anchor="ctr"/>
                </a:tc>
                <a:tc>
                  <a:txBody>
                    <a:bodyPr/>
                    <a:lstStyle/>
                    <a:p>
                      <a:pPr marL="0" algn="l" defTabSz="1511960" rtl="0" eaLnBrk="1" fontAlgn="ctr" latinLnBrk="0" hangingPunct="1">
                        <a:lnSpc>
                          <a:spcPct val="107000"/>
                        </a:lnSpc>
                        <a:spcAft>
                          <a:spcPts val="800"/>
                        </a:spcAft>
                      </a:pPr>
                      <a:r>
                        <a:rPr lang="en-GB" sz="1600" kern="1200" dirty="0">
                          <a:solidFill>
                            <a:schemeClr val="dk1"/>
                          </a:solidFill>
                          <a:effectLst/>
                          <a:latin typeface="Arial" panose="020B0604020202020204" pitchFamily="34" charset="0"/>
                          <a:ea typeface="+mn-ea"/>
                          <a:cs typeface="+mn-cs"/>
                        </a:rPr>
                        <a:t>5 years – 127 sites to address.  Priority 1 sites within 12 months from decision.</a:t>
                      </a:r>
                    </a:p>
                  </a:txBody>
                  <a:tcPr marL="11155" marR="11155" marT="6297"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Requires full funding</a:t>
                      </a:r>
                    </a:p>
                  </a:txBody>
                  <a:tcPr marL="100406" marR="100406" marT="0" marB="0" anchor="ctr"/>
                </a:tc>
                <a:extLst>
                  <a:ext uri="{0D108BD9-81ED-4DB2-BD59-A6C34878D82A}">
                    <a16:rowId xmlns:a16="http://schemas.microsoft.com/office/drawing/2014/main" val="3508843940"/>
                  </a:ext>
                </a:extLst>
              </a:tr>
              <a:tr h="1499837">
                <a:tc>
                  <a:txBody>
                    <a:bodyPr/>
                    <a:lstStyle/>
                    <a:p>
                      <a:pPr>
                        <a:lnSpc>
                          <a:spcPct val="107000"/>
                        </a:lnSpc>
                        <a:spcAft>
                          <a:spcPts val="800"/>
                        </a:spcAft>
                      </a:pPr>
                      <a:r>
                        <a:rPr lang="en-GB" sz="1600" dirty="0">
                          <a:effectLst/>
                          <a:latin typeface="Arial" panose="020B0604020202020204" pitchFamily="34" charset="0"/>
                        </a:rPr>
                        <a:t>16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solidFill>
                            <a:schemeClr val="tx1"/>
                          </a:solidFill>
                          <a:effectLst/>
                          <a:latin typeface="Arial" panose="020B0604020202020204" pitchFamily="34" charset="0"/>
                        </a:rPr>
                        <a:t>Digital Champions / Expert User Networks</a:t>
                      </a:r>
                    </a:p>
                    <a:p>
                      <a:pPr marL="342900" lvl="0" indent="-342900">
                        <a:lnSpc>
                          <a:spcPct val="107000"/>
                        </a:lnSpc>
                        <a:spcAft>
                          <a:spcPts val="800"/>
                        </a:spcAft>
                        <a:buFont typeface="Calibri" panose="020F0502020204030204" pitchFamily="34" charset="0"/>
                        <a:buChar char="-"/>
                      </a:pPr>
                      <a:r>
                        <a:rPr lang="en-GB" sz="1600" dirty="0">
                          <a:solidFill>
                            <a:schemeClr val="tx1"/>
                          </a:solidFill>
                          <a:effectLst/>
                          <a:latin typeface="Arial" panose="020B0604020202020204" pitchFamily="34" charset="0"/>
                        </a:rPr>
                        <a:t>Training and support </a:t>
                      </a:r>
                    </a:p>
                    <a:p>
                      <a:pPr marL="342900" lvl="0" indent="-342900">
                        <a:lnSpc>
                          <a:spcPct val="107000"/>
                        </a:lnSpc>
                        <a:spcAft>
                          <a:spcPts val="800"/>
                        </a:spcAft>
                        <a:buFont typeface="Calibri" panose="020F0502020204030204" pitchFamily="34" charset="0"/>
                        <a:buChar char="-"/>
                      </a:pPr>
                      <a:r>
                        <a:rPr lang="en-GB"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PP &amp; Exclusion</a:t>
                      </a:r>
                    </a:p>
                  </a:txBody>
                  <a:tcPr marL="100406" marR="100406" marT="0" marB="0" anchor="ctr"/>
                </a:tc>
                <a:tc>
                  <a:txBody>
                    <a:bodyPr/>
                    <a:lstStyle/>
                    <a:p>
                      <a:pPr marL="12065">
                        <a:lnSpc>
                          <a:spcPct val="107000"/>
                        </a:lnSpc>
                        <a:spcAft>
                          <a:spcPts val="800"/>
                        </a:spcAft>
                      </a:pPr>
                      <a:r>
                        <a:rPr lang="en-GB" sz="1600" dirty="0">
                          <a:effectLst/>
                          <a:latin typeface="Arial" panose="020B0604020202020204" pitchFamily="34" charset="0"/>
                        </a:rPr>
                        <a:t> All DMT’s  have an identified Champion &amp; standardised usage across Trust.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 CCDIO/PP lead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 All DMTs have Digital Champions.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Funding will be needed.</a:t>
                      </a:r>
                    </a:p>
                  </a:txBody>
                  <a:tcPr marL="100406" marR="100406" marT="0" marB="0" anchor="ctr"/>
                </a:tc>
                <a:extLst>
                  <a:ext uri="{0D108BD9-81ED-4DB2-BD59-A6C34878D82A}">
                    <a16:rowId xmlns:a16="http://schemas.microsoft.com/office/drawing/2014/main" val="221005427"/>
                  </a:ext>
                </a:extLst>
              </a:tr>
              <a:tr h="1215403">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17</a:t>
                      </a:r>
                    </a:p>
                  </a:txBody>
                  <a:tcPr marL="100406" marR="100406" marT="0" marB="0" anchor="ctr"/>
                </a:tc>
                <a:tc>
                  <a:txBody>
                    <a:bodyPr/>
                    <a:lstStyle/>
                    <a:p>
                      <a:pPr algn="l">
                        <a:lnSpc>
                          <a:spcPct val="107000"/>
                        </a:lnSpc>
                        <a:spcAft>
                          <a:spcPts val="800"/>
                        </a:spcAft>
                      </a:pPr>
                      <a:r>
                        <a:rPr lang="en-GB"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Community Service Transformation/</a:t>
                      </a:r>
                    </a:p>
                    <a:p>
                      <a:pPr algn="l">
                        <a:lnSpc>
                          <a:spcPct val="107000"/>
                        </a:lnSpc>
                        <a:spcAft>
                          <a:spcPts val="80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Community Mental health Transformation </a:t>
                      </a:r>
                    </a:p>
                  </a:txBody>
                  <a:tcPr marL="9297" marR="9297" marT="5248" marB="37785" anchor="ctr"/>
                </a:tc>
                <a:tc>
                  <a:txBody>
                    <a:bodyPr/>
                    <a:lstStyle/>
                    <a:p>
                      <a:pPr marL="12065">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Project still being defined – will update when known.</a:t>
                      </a:r>
                    </a:p>
                  </a:txBody>
                  <a:tcPr marL="100406" marR="100406" marT="0" marB="0" anchor="ctr"/>
                </a:tc>
                <a:tc>
                  <a:txBody>
                    <a:bodyPr/>
                    <a:lstStyle/>
                    <a:p>
                      <a:pPr algn="l" fontAlgn="ctr"/>
                      <a:r>
                        <a:rPr lang="en-GB" sz="1600" b="0" i="0" u="none" strike="noStrike" dirty="0">
                          <a:solidFill>
                            <a:srgbClr val="201F1E"/>
                          </a:solidFill>
                          <a:effectLst/>
                          <a:latin typeface="Arial" panose="020B0604020202020204" pitchFamily="34" charset="0"/>
                        </a:rPr>
                        <a:t>SDM/PM/IDM/CCDO</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Pilot &amp; rollout of new platforms &amp; forms for Community Transformation</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NEL only funded to £424K – BLMK not funded.</a:t>
                      </a:r>
                    </a:p>
                    <a:p>
                      <a:pPr algn="l" fontAlgn="ctr"/>
                      <a:endParaRPr lang="en-GB" sz="1600" b="0" i="0" u="none" strike="noStrike" dirty="0">
                        <a:solidFill>
                          <a:srgbClr val="201F1E"/>
                        </a:solidFill>
                        <a:effectLst/>
                        <a:latin typeface="Arial" panose="020B0604020202020204" pitchFamily="34" charset="0"/>
                      </a:endParaRPr>
                    </a:p>
                    <a:p>
                      <a:pPr algn="l" fontAlgn="ctr"/>
                      <a:r>
                        <a:rPr lang="en-GB" sz="1600" b="0" i="0" u="none" strike="noStrike" dirty="0">
                          <a:solidFill>
                            <a:srgbClr val="201F1E"/>
                          </a:solidFill>
                          <a:effectLst/>
                          <a:latin typeface="Arial" panose="020B0604020202020204" pitchFamily="34" charset="0"/>
                        </a:rPr>
                        <a:t>Separately funded project.</a:t>
                      </a:r>
                    </a:p>
                  </a:txBody>
                  <a:tcPr marL="11155" marR="11155" marT="6297"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NEL funded – Year one only. BLMK funding needed.</a:t>
                      </a:r>
                    </a:p>
                  </a:txBody>
                  <a:tcPr marL="100406" marR="100406" marT="0" marB="0" anchor="ctr"/>
                </a:tc>
                <a:extLst>
                  <a:ext uri="{0D108BD9-81ED-4DB2-BD59-A6C34878D82A}">
                    <a16:rowId xmlns:a16="http://schemas.microsoft.com/office/drawing/2014/main" val="1603411057"/>
                  </a:ext>
                </a:extLst>
              </a:tr>
              <a:tr h="1068569">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19</a:t>
                      </a:r>
                    </a:p>
                  </a:txBody>
                  <a:tcPr marL="100406" marR="100406" marT="0" marB="0" anchor="ctr"/>
                </a:tc>
                <a:tc>
                  <a:txBody>
                    <a:bodyPr/>
                    <a:lstStyle/>
                    <a:p>
                      <a:pPr algn="l">
                        <a:lnSpc>
                          <a:spcPct val="107000"/>
                        </a:lnSpc>
                        <a:spcAft>
                          <a:spcPts val="800"/>
                        </a:spcAft>
                      </a:pPr>
                      <a:r>
                        <a:rPr lang="en-GB"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Bedfordshire Health Village</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297" marR="9297" marT="5248" marB="37785" anchor="ctr"/>
                </a:tc>
                <a:tc>
                  <a:txBody>
                    <a:bodyPr/>
                    <a:lstStyle/>
                    <a:p>
                      <a:pPr marL="12065">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New SOTA facility stood up fully digitally enabled.</a:t>
                      </a:r>
                    </a:p>
                  </a:txBody>
                  <a:tcPr marL="100406" marR="100406" marT="0" marB="0" anchor="ctr"/>
                </a:tc>
                <a:tc>
                  <a:txBody>
                    <a:bodyPr/>
                    <a:lstStyle/>
                    <a:p>
                      <a:pPr algn="l" fontAlgn="ctr"/>
                      <a:r>
                        <a:rPr lang="en-GB" sz="1600" b="0" i="0" u="none" strike="noStrike" dirty="0">
                          <a:solidFill>
                            <a:srgbClr val="201F1E"/>
                          </a:solidFill>
                          <a:effectLst/>
                          <a:latin typeface="Arial" panose="020B0604020202020204" pitchFamily="34" charset="0"/>
                        </a:rPr>
                        <a:t>CTO/IDM/CCDO</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Planning &amp; Delivery of a Digital First health care facility for ELFT in BLMK</a:t>
                      </a:r>
                    </a:p>
                  </a:txBody>
                  <a:tcPr marL="11155" marR="11155" marT="6297" marB="0" anchor="ctr"/>
                </a:tc>
                <a:tc>
                  <a:txBody>
                    <a:bodyPr/>
                    <a:lstStyle/>
                    <a:p>
                      <a:pPr algn="l" fontAlgn="ctr"/>
                      <a:r>
                        <a:rPr lang="en-GB" sz="1600" b="0" i="0" u="none" strike="noStrike" dirty="0">
                          <a:solidFill>
                            <a:srgbClr val="201F1E"/>
                          </a:solidFill>
                          <a:effectLst/>
                          <a:latin typeface="Arial" panose="020B0604020202020204" pitchFamily="34" charset="0"/>
                        </a:rPr>
                        <a:t>Will need a PM &amp; resources going forward to delivery the plan &amp; implementation</a:t>
                      </a:r>
                    </a:p>
                  </a:txBody>
                  <a:tcPr marL="11155" marR="11155" marT="6297"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b="1" kern="1200" dirty="0">
                          <a:solidFill>
                            <a:schemeClr val="dk1"/>
                          </a:solidFill>
                          <a:effectLst/>
                          <a:latin typeface="Arial" panose="020B0604020202020204" pitchFamily="34" charset="0"/>
                          <a:ea typeface="+mn-ea"/>
                          <a:cs typeface="+mn-cs"/>
                        </a:rPr>
                        <a:t>√</a:t>
                      </a:r>
                    </a:p>
                  </a:txBody>
                  <a:tcPr marL="100406" marR="100406"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Funded by Capital but needs business case.</a:t>
                      </a:r>
                    </a:p>
                  </a:txBody>
                  <a:tcPr marL="100406" marR="100406" marT="0" marB="0" anchor="ctr"/>
                </a:tc>
                <a:extLst>
                  <a:ext uri="{0D108BD9-81ED-4DB2-BD59-A6C34878D82A}">
                    <a16:rowId xmlns:a16="http://schemas.microsoft.com/office/drawing/2014/main" val="1996603172"/>
                  </a:ext>
                </a:extLst>
              </a:tr>
            </a:tbl>
          </a:graphicData>
        </a:graphic>
      </p:graphicFrame>
      <p:sp>
        <p:nvSpPr>
          <p:cNvPr id="3" name="TextBox 2">
            <a:extLst>
              <a:ext uri="{FF2B5EF4-FFF2-40B4-BE49-F238E27FC236}">
                <a16:creationId xmlns:a16="http://schemas.microsoft.com/office/drawing/2014/main" id="{D3918C0A-CA84-4955-BCBB-7A3754C46354}"/>
              </a:ext>
            </a:extLst>
          </p:cNvPr>
          <p:cNvSpPr txBox="1"/>
          <p:nvPr/>
        </p:nvSpPr>
        <p:spPr>
          <a:xfrm>
            <a:off x="1398117" y="547497"/>
            <a:ext cx="3852409" cy="461793"/>
          </a:xfrm>
          <a:prstGeom prst="rect">
            <a:avLst/>
          </a:prstGeom>
          <a:noFill/>
        </p:spPr>
        <p:txBody>
          <a:bodyPr wrap="square" rtlCol="0">
            <a:spAutoFit/>
          </a:bodyPr>
          <a:lstStyle/>
          <a:p>
            <a:r>
              <a:rPr lang="en-GB" sz="2401" b="1" dirty="0">
                <a:latin typeface="Arial" panose="020B0604020202020204" pitchFamily="34" charset="0"/>
                <a:cs typeface="Arial" panose="020B0604020202020204" pitchFamily="34" charset="0"/>
              </a:rPr>
              <a:t>Digital : 3+ Year Plan</a:t>
            </a:r>
          </a:p>
        </p:txBody>
      </p:sp>
      <p:pic>
        <p:nvPicPr>
          <p:cNvPr id="4" name="Picture 4">
            <a:extLst>
              <a:ext uri="{FF2B5EF4-FFF2-40B4-BE49-F238E27FC236}">
                <a16:creationId xmlns:a16="http://schemas.microsoft.com/office/drawing/2014/main" id="{120F8A9E-4E70-4615-9CC1-41DE897866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77378" y="519452"/>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96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CDC9A8F-35A4-44D7-837D-31C703BA2B41}"/>
              </a:ext>
            </a:extLst>
          </p:cNvPr>
          <p:cNvGraphicFramePr>
            <a:graphicFrameLocks noGrp="1"/>
          </p:cNvGraphicFramePr>
          <p:nvPr/>
        </p:nvGraphicFramePr>
        <p:xfrm>
          <a:off x="1171382" y="2271317"/>
          <a:ext cx="21530062" cy="9792784"/>
        </p:xfrm>
        <a:graphic>
          <a:graphicData uri="http://schemas.openxmlformats.org/drawingml/2006/table">
            <a:tbl>
              <a:tblPr firstRow="1" bandRow="1">
                <a:tableStyleId>{F5AB1C69-6EDB-4FF4-983F-18BD219EF322}</a:tableStyleId>
              </a:tblPr>
              <a:tblGrid>
                <a:gridCol w="4191698">
                  <a:extLst>
                    <a:ext uri="{9D8B030D-6E8A-4147-A177-3AD203B41FA5}">
                      <a16:colId xmlns:a16="http://schemas.microsoft.com/office/drawing/2014/main" val="20000"/>
                    </a:ext>
                  </a:extLst>
                </a:gridCol>
                <a:gridCol w="1333720">
                  <a:extLst>
                    <a:ext uri="{9D8B030D-6E8A-4147-A177-3AD203B41FA5}">
                      <a16:colId xmlns:a16="http://schemas.microsoft.com/office/drawing/2014/main" val="20001"/>
                    </a:ext>
                  </a:extLst>
                </a:gridCol>
                <a:gridCol w="1333720">
                  <a:extLst>
                    <a:ext uri="{9D8B030D-6E8A-4147-A177-3AD203B41FA5}">
                      <a16:colId xmlns:a16="http://schemas.microsoft.com/office/drawing/2014/main" val="20002"/>
                    </a:ext>
                  </a:extLst>
                </a:gridCol>
                <a:gridCol w="1333720">
                  <a:extLst>
                    <a:ext uri="{9D8B030D-6E8A-4147-A177-3AD203B41FA5}">
                      <a16:colId xmlns:a16="http://schemas.microsoft.com/office/drawing/2014/main" val="20003"/>
                    </a:ext>
                  </a:extLst>
                </a:gridCol>
                <a:gridCol w="1333720">
                  <a:extLst>
                    <a:ext uri="{9D8B030D-6E8A-4147-A177-3AD203B41FA5}">
                      <a16:colId xmlns:a16="http://schemas.microsoft.com/office/drawing/2014/main" val="20004"/>
                    </a:ext>
                  </a:extLst>
                </a:gridCol>
                <a:gridCol w="1333720">
                  <a:extLst>
                    <a:ext uri="{9D8B030D-6E8A-4147-A177-3AD203B41FA5}">
                      <a16:colId xmlns:a16="http://schemas.microsoft.com/office/drawing/2014/main" val="20005"/>
                    </a:ext>
                  </a:extLst>
                </a:gridCol>
                <a:gridCol w="1333720">
                  <a:extLst>
                    <a:ext uri="{9D8B030D-6E8A-4147-A177-3AD203B41FA5}">
                      <a16:colId xmlns:a16="http://schemas.microsoft.com/office/drawing/2014/main" val="20006"/>
                    </a:ext>
                  </a:extLst>
                </a:gridCol>
                <a:gridCol w="1333720">
                  <a:extLst>
                    <a:ext uri="{9D8B030D-6E8A-4147-A177-3AD203B41FA5}">
                      <a16:colId xmlns:a16="http://schemas.microsoft.com/office/drawing/2014/main" val="20007"/>
                    </a:ext>
                  </a:extLst>
                </a:gridCol>
                <a:gridCol w="1333720">
                  <a:extLst>
                    <a:ext uri="{9D8B030D-6E8A-4147-A177-3AD203B41FA5}">
                      <a16:colId xmlns:a16="http://schemas.microsoft.com/office/drawing/2014/main" val="20008"/>
                    </a:ext>
                  </a:extLst>
                </a:gridCol>
                <a:gridCol w="1333720">
                  <a:extLst>
                    <a:ext uri="{9D8B030D-6E8A-4147-A177-3AD203B41FA5}">
                      <a16:colId xmlns:a16="http://schemas.microsoft.com/office/drawing/2014/main" val="20009"/>
                    </a:ext>
                  </a:extLst>
                </a:gridCol>
                <a:gridCol w="1224916">
                  <a:extLst>
                    <a:ext uri="{9D8B030D-6E8A-4147-A177-3AD203B41FA5}">
                      <a16:colId xmlns:a16="http://schemas.microsoft.com/office/drawing/2014/main" val="20010"/>
                    </a:ext>
                  </a:extLst>
                </a:gridCol>
                <a:gridCol w="1442528">
                  <a:extLst>
                    <a:ext uri="{9D8B030D-6E8A-4147-A177-3AD203B41FA5}">
                      <a16:colId xmlns:a16="http://schemas.microsoft.com/office/drawing/2014/main" val="20011"/>
                    </a:ext>
                  </a:extLst>
                </a:gridCol>
                <a:gridCol w="1333720">
                  <a:extLst>
                    <a:ext uri="{9D8B030D-6E8A-4147-A177-3AD203B41FA5}">
                      <a16:colId xmlns:a16="http://schemas.microsoft.com/office/drawing/2014/main" val="20012"/>
                    </a:ext>
                  </a:extLst>
                </a:gridCol>
                <a:gridCol w="1333720">
                  <a:extLst>
                    <a:ext uri="{9D8B030D-6E8A-4147-A177-3AD203B41FA5}">
                      <a16:colId xmlns:a16="http://schemas.microsoft.com/office/drawing/2014/main" val="20013"/>
                    </a:ext>
                  </a:extLst>
                </a:gridCol>
              </a:tblGrid>
              <a:tr h="889296">
                <a:tc>
                  <a:txBody>
                    <a:bodyPr/>
                    <a:lstStyle/>
                    <a:p>
                      <a:pPr algn="ctr">
                        <a:lnSpc>
                          <a:spcPts val="1200"/>
                        </a:lnSpc>
                      </a:pPr>
                      <a:r>
                        <a:rPr lang="en-GB" sz="2000" dirty="0">
                          <a:latin typeface="Arial" panose="020B0604020202020204" pitchFamily="34" charset="0"/>
                        </a:rPr>
                        <a:t>Scheme</a:t>
                      </a:r>
                      <a:r>
                        <a:rPr lang="en-GB" sz="2000" baseline="0" dirty="0">
                          <a:latin typeface="Arial" panose="020B0604020202020204" pitchFamily="34" charset="0"/>
                        </a:rPr>
                        <a:t> (Project)</a:t>
                      </a:r>
                      <a:endParaRPr lang="en-GB" sz="2000" dirty="0"/>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Q3</a:t>
                      </a:r>
                    </a:p>
                  </a:txBody>
                  <a:tcPr marL="0" marR="0" marT="56674" marB="56674" anchor="ctr">
                    <a:solidFill>
                      <a:schemeClr val="tx2"/>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extLst>
                  <a:ext uri="{0D108BD9-81ED-4DB2-BD59-A6C34878D82A}">
                    <a16:rowId xmlns:a16="http://schemas.microsoft.com/office/drawing/2014/main" val="10000"/>
                  </a:ext>
                </a:extLst>
              </a:tr>
              <a:tr h="700894">
                <a:tc>
                  <a:txBody>
                    <a:bodyPr/>
                    <a:lstStyle/>
                    <a:p>
                      <a:r>
                        <a:rPr lang="en-GB" sz="2000" b="1" dirty="0">
                          <a:solidFill>
                            <a:schemeClr val="accent6">
                              <a:lumMod val="75000"/>
                            </a:schemeClr>
                          </a:solidFill>
                          <a:latin typeface="Arial" panose="020B0604020202020204" pitchFamily="34" charset="0"/>
                        </a:rPr>
                        <a:t>1. TIE - 2</a:t>
                      </a:r>
                      <a:endParaRPr lang="en-GB" sz="2000" b="1" dirty="0">
                        <a:latin typeface="Arial" panose="020B0604020202020204" pitchFamily="34" charset="0"/>
                      </a:endParaRP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10001"/>
                  </a:ext>
                </a:extLst>
              </a:tr>
              <a:tr h="867370">
                <a:tc>
                  <a:txBody>
                    <a:bodyPr/>
                    <a:lstStyle/>
                    <a:p>
                      <a:r>
                        <a:rPr lang="en-GB" sz="2000" b="1" dirty="0">
                          <a:solidFill>
                            <a:schemeClr val="accent6">
                              <a:lumMod val="75000"/>
                            </a:schemeClr>
                          </a:solidFill>
                          <a:latin typeface="Arial" panose="020B0604020202020204" pitchFamily="34" charset="0"/>
                        </a:rPr>
                        <a:t>2. Wi-Fi &amp; Networks -15</a:t>
                      </a:r>
                      <a:endParaRPr lang="en-GB" sz="2000" b="1" dirty="0">
                        <a:latin typeface="Arial" panose="020B0604020202020204" pitchFamily="34" charset="0"/>
                      </a:endParaRPr>
                    </a:p>
                  </a:txBody>
                  <a:tcPr marL="44654" marR="44654" marT="56674" marB="56674" anchor="ctr">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7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2"/>
                  </a:ext>
                </a:extLst>
              </a:tr>
              <a:tr h="666279">
                <a:tc>
                  <a:txBody>
                    <a:bodyPr/>
                    <a:lstStyle/>
                    <a:p>
                      <a:r>
                        <a:rPr lang="en-GB" sz="2000" b="1" dirty="0">
                          <a:solidFill>
                            <a:schemeClr val="accent6">
                              <a:lumMod val="75000"/>
                            </a:schemeClr>
                          </a:solidFill>
                          <a:latin typeface="Arial" panose="020B0604020202020204" pitchFamily="34" charset="0"/>
                        </a:rPr>
                        <a:t>3. VDI/Citrix Cloud -3 </a:t>
                      </a:r>
                      <a:endParaRPr lang="en-GB" sz="2000" b="1" dirty="0">
                        <a:latin typeface="Arial" panose="020B0604020202020204" pitchFamily="34" charset="0"/>
                      </a:endParaRP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10003"/>
                  </a:ext>
                </a:extLst>
              </a:tr>
              <a:tr h="836908">
                <a:tc>
                  <a:txBody>
                    <a:bodyPr/>
                    <a:lstStyle/>
                    <a:p>
                      <a:r>
                        <a:rPr lang="en-GB" sz="2000" b="1" dirty="0">
                          <a:solidFill>
                            <a:schemeClr val="accent6">
                              <a:lumMod val="75000"/>
                            </a:schemeClr>
                          </a:solidFill>
                          <a:latin typeface="Arial" panose="020B0604020202020204" pitchFamily="34" charset="0"/>
                        </a:rPr>
                        <a:t>4. </a:t>
                      </a:r>
                      <a:r>
                        <a:rPr lang="en-GB" sz="2000" b="1" dirty="0">
                          <a:solidFill>
                            <a:schemeClr val="accent4">
                              <a:lumMod val="75000"/>
                            </a:schemeClr>
                          </a:solidFill>
                          <a:latin typeface="Arial" panose="020B0604020202020204" pitchFamily="34" charset="0"/>
                        </a:rPr>
                        <a:t>Digital Profiles - 4</a:t>
                      </a:r>
                      <a:endParaRPr lang="en-GB" sz="2000" b="1" dirty="0"/>
                    </a:p>
                  </a:txBody>
                  <a:tcPr marL="44654" marR="44654" marT="56674" marB="56674" anchor="ctr">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4"/>
                  </a:ext>
                </a:extLst>
              </a:tr>
              <a:tr h="662800">
                <a:tc>
                  <a:txBody>
                    <a:bodyPr/>
                    <a:lstStyle/>
                    <a:p>
                      <a:r>
                        <a:rPr lang="en-GB" sz="2000" b="1" dirty="0">
                          <a:solidFill>
                            <a:schemeClr val="accent6">
                              <a:lumMod val="75000"/>
                            </a:schemeClr>
                          </a:solidFill>
                          <a:latin typeface="Arial" panose="020B0604020202020204" pitchFamily="34" charset="0"/>
                        </a:rPr>
                        <a:t>5. </a:t>
                      </a:r>
                      <a:r>
                        <a:rPr lang="en-GB" sz="2000" b="1" dirty="0">
                          <a:solidFill>
                            <a:srgbClr val="FF0000"/>
                          </a:solidFill>
                          <a:latin typeface="Arial" panose="020B0604020202020204" pitchFamily="34" charset="0"/>
                        </a:rPr>
                        <a:t>CYBER - 5</a:t>
                      </a:r>
                      <a:endParaRPr lang="en-GB" sz="2000" b="1" dirty="0"/>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10005"/>
                  </a:ext>
                </a:extLst>
              </a:tr>
              <a:tr h="809217">
                <a:tc>
                  <a:txBody>
                    <a:bodyPr/>
                    <a:lstStyle/>
                    <a:p>
                      <a:r>
                        <a:rPr lang="en-GB" sz="2000" b="1" dirty="0">
                          <a:solidFill>
                            <a:schemeClr val="accent6">
                              <a:lumMod val="75000"/>
                            </a:schemeClr>
                          </a:solidFill>
                          <a:latin typeface="Arial" panose="020B0604020202020204" pitchFamily="34" charset="0"/>
                        </a:rPr>
                        <a:t>6</a:t>
                      </a:r>
                      <a:r>
                        <a:rPr lang="en-GB" sz="1800" b="1" dirty="0">
                          <a:solidFill>
                            <a:schemeClr val="accent6">
                              <a:lumMod val="75000"/>
                            </a:schemeClr>
                          </a:solidFill>
                          <a:latin typeface="Arial" panose="020B0604020202020204" pitchFamily="34" charset="0"/>
                        </a:rPr>
                        <a:t>. </a:t>
                      </a:r>
                      <a:r>
                        <a:rPr lang="en-GB" sz="2000" b="1" dirty="0">
                          <a:solidFill>
                            <a:schemeClr val="accent4">
                              <a:lumMod val="75000"/>
                            </a:schemeClr>
                          </a:solidFill>
                        </a:rPr>
                        <a:t>Service Desk Portal - 6</a:t>
                      </a:r>
                    </a:p>
                  </a:txBody>
                  <a:tcPr marL="44654" marR="44654" marT="56674" marB="56674" anchor="ctr">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0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6"/>
                  </a:ext>
                </a:extLst>
              </a:tr>
              <a:tr h="827025">
                <a:tc>
                  <a:txBody>
                    <a:bodyPr/>
                    <a:lstStyle/>
                    <a:p>
                      <a:r>
                        <a:rPr lang="en-GB" sz="2000" b="1" dirty="0">
                          <a:solidFill>
                            <a:schemeClr val="accent6">
                              <a:lumMod val="75000"/>
                            </a:schemeClr>
                          </a:solidFill>
                          <a:latin typeface="Arial" panose="020B0604020202020204" pitchFamily="34" charset="0"/>
                        </a:rPr>
                        <a:t>7. </a:t>
                      </a:r>
                      <a:r>
                        <a:rPr lang="en-GB" sz="2000" b="1" dirty="0">
                          <a:solidFill>
                            <a:schemeClr val="accent6"/>
                          </a:solidFill>
                          <a:latin typeface="Arial" panose="020B0604020202020204" pitchFamily="34" charset="0"/>
                        </a:rPr>
                        <a:t>Virtual Smart card - 11</a:t>
                      </a: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10007"/>
                  </a:ext>
                </a:extLst>
              </a:tr>
              <a:tr h="666279">
                <a:tc>
                  <a:txBody>
                    <a:bodyPr/>
                    <a:lstStyle/>
                    <a:p>
                      <a:r>
                        <a:rPr lang="en-GB" sz="2000" b="1" dirty="0">
                          <a:solidFill>
                            <a:schemeClr val="accent6"/>
                          </a:solidFill>
                          <a:latin typeface="Arial" panose="020B0604020202020204" pitchFamily="34" charset="0"/>
                        </a:rPr>
                        <a:t>8. </a:t>
                      </a:r>
                      <a:r>
                        <a:rPr lang="en-GB" sz="2000" b="1" dirty="0">
                          <a:solidFill>
                            <a:schemeClr val="accent5">
                              <a:lumMod val="75000"/>
                            </a:schemeClr>
                          </a:solidFill>
                          <a:latin typeface="Arial" panose="020B0604020202020204" pitchFamily="34" charset="0"/>
                        </a:rPr>
                        <a:t>E-Observations -12</a:t>
                      </a:r>
                      <a:endParaRPr lang="en-GB" sz="2000" b="1" dirty="0">
                        <a:solidFill>
                          <a:schemeClr val="accent6"/>
                        </a:solidFill>
                      </a:endParaRP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715655225"/>
                  </a:ext>
                </a:extLst>
              </a:tr>
              <a:tr h="666912">
                <a:tc>
                  <a:txBody>
                    <a:bodyPr/>
                    <a:lstStyle/>
                    <a:p>
                      <a:r>
                        <a:rPr lang="en-GB" sz="2000" b="1" dirty="0">
                          <a:solidFill>
                            <a:schemeClr val="accent6"/>
                          </a:solidFill>
                          <a:latin typeface="Arial" panose="020B0604020202020204" pitchFamily="34" charset="0"/>
                        </a:rPr>
                        <a:t>9.</a:t>
                      </a:r>
                      <a:r>
                        <a:rPr lang="en-GB" sz="2000" b="1" dirty="0">
                          <a:solidFill>
                            <a:schemeClr val="accent5">
                              <a:lumMod val="75000"/>
                            </a:schemeClr>
                          </a:solidFill>
                          <a:latin typeface="Arial" panose="020B0604020202020204" pitchFamily="34" charset="0"/>
                        </a:rPr>
                        <a:t>Patient Held Record</a:t>
                      </a:r>
                      <a:endParaRPr lang="en-GB" sz="2000" b="1" dirty="0">
                        <a:solidFill>
                          <a:schemeClr val="accent6"/>
                        </a:solidFill>
                      </a:endParaRP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3929988725"/>
                  </a:ext>
                </a:extLst>
              </a:tr>
              <a:tr h="867246">
                <a:tc>
                  <a:txBody>
                    <a:bodyPr/>
                    <a:lstStyle/>
                    <a:p>
                      <a:r>
                        <a:rPr lang="en-GB" sz="2000" b="1" dirty="0">
                          <a:solidFill>
                            <a:schemeClr val="accent6"/>
                          </a:solidFill>
                          <a:latin typeface="Arial" panose="020B0604020202020204" pitchFamily="34" charset="0"/>
                        </a:rPr>
                        <a:t>10. Single Sign On/Impravata </a:t>
                      </a: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994727794"/>
                  </a:ext>
                </a:extLst>
              </a:tr>
              <a:tr h="666279">
                <a:tc>
                  <a:txBody>
                    <a:bodyPr/>
                    <a:lstStyle/>
                    <a:p>
                      <a:r>
                        <a:rPr lang="en-GB" sz="2000" b="1" dirty="0">
                          <a:solidFill>
                            <a:schemeClr val="accent6"/>
                          </a:solidFill>
                          <a:latin typeface="Arial" panose="020B0604020202020204" pitchFamily="34" charset="0"/>
                        </a:rPr>
                        <a:t>11. SHCR - BLMK</a:t>
                      </a: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3967587437"/>
                  </a:ext>
                </a:extLst>
              </a:tr>
              <a:tr h="666279">
                <a:tc>
                  <a:txBody>
                    <a:bodyPr/>
                    <a:lstStyle/>
                    <a:p>
                      <a:r>
                        <a:rPr lang="en-GB" sz="2000" b="1" dirty="0">
                          <a:solidFill>
                            <a:schemeClr val="accent6"/>
                          </a:solidFill>
                          <a:latin typeface="Arial" panose="020B0604020202020204" pitchFamily="34" charset="0"/>
                        </a:rPr>
                        <a:t>12. </a:t>
                      </a:r>
                      <a:r>
                        <a:rPr lang="en-GB" sz="2000" b="1" dirty="0">
                          <a:solidFill>
                            <a:srgbClr val="7030A0"/>
                          </a:solidFill>
                          <a:latin typeface="Arial" panose="020B0604020202020204" pitchFamily="34" charset="0"/>
                        </a:rPr>
                        <a:t>Solutions Board -13</a:t>
                      </a:r>
                      <a:endParaRPr lang="en-GB" sz="2000" b="1" dirty="0">
                        <a:solidFill>
                          <a:schemeClr val="accent6"/>
                        </a:solidFill>
                      </a:endParaRPr>
                    </a:p>
                  </a:txBody>
                  <a:tcPr marL="44654" marR="44654" marT="56674" marB="56674" anchor="ctr"/>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tc>
                  <a:txBody>
                    <a:bodyPr/>
                    <a:lstStyle/>
                    <a:p>
                      <a:endParaRPr lang="en-GB" sz="2000" dirty="0">
                        <a:latin typeface="Arial" panose="020B0604020202020204" pitchFamily="34" charset="0"/>
                      </a:endParaRPr>
                    </a:p>
                  </a:txBody>
                  <a:tcPr marL="113423" marR="113423" marT="56674" marB="56674"/>
                </a:tc>
                <a:extLst>
                  <a:ext uri="{0D108BD9-81ED-4DB2-BD59-A6C34878D82A}">
                    <a16:rowId xmlns:a16="http://schemas.microsoft.com/office/drawing/2014/main" val="409637506"/>
                  </a:ext>
                </a:extLst>
              </a:tr>
            </a:tbl>
          </a:graphicData>
        </a:graphic>
      </p:graphicFrame>
      <p:sp>
        <p:nvSpPr>
          <p:cNvPr id="73899" name="Title 1">
            <a:extLst>
              <a:ext uri="{FF2B5EF4-FFF2-40B4-BE49-F238E27FC236}">
                <a16:creationId xmlns:a16="http://schemas.microsoft.com/office/drawing/2014/main" id="{0AED78BB-082C-405A-8175-728FE1E65B89}"/>
              </a:ext>
            </a:extLst>
          </p:cNvPr>
          <p:cNvSpPr>
            <a:spLocks noGrp="1" noChangeArrowheads="1"/>
          </p:cNvSpPr>
          <p:nvPr>
            <p:ph type="title"/>
          </p:nvPr>
        </p:nvSpPr>
        <p:spPr>
          <a:xfrm>
            <a:off x="1171380" y="1156892"/>
            <a:ext cx="13332009" cy="535468"/>
          </a:xfrm>
        </p:spPr>
        <p:txBody>
          <a:bodyPr>
            <a:normAutofit/>
          </a:bodyP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r>
              <a:rPr lang="en-GB" altLang="en-US" sz="2800" b="1" dirty="0">
                <a:latin typeface="Arial" panose="020B0604020202020204" pitchFamily="34" charset="0"/>
                <a:ea typeface="ＭＳ Ｐゴシック" panose="020B0600070205080204" pitchFamily="34" charset="-128"/>
                <a:cs typeface="Arial" panose="020B0604020202020204" pitchFamily="34" charset="0"/>
              </a:rPr>
              <a:t>ELFT Digital Strategy – Deployment Plan 2020/21/22/23/24 – Page One</a:t>
            </a:r>
          </a:p>
        </p:txBody>
      </p:sp>
      <p:grpSp>
        <p:nvGrpSpPr>
          <p:cNvPr id="6" name="Group 5">
            <a:extLst>
              <a:ext uri="{FF2B5EF4-FFF2-40B4-BE49-F238E27FC236}">
                <a16:creationId xmlns:a16="http://schemas.microsoft.com/office/drawing/2014/main" id="{28BD5CCA-918F-4EDC-800B-29C8AA42E1FF}"/>
              </a:ext>
            </a:extLst>
          </p:cNvPr>
          <p:cNvGrpSpPr/>
          <p:nvPr/>
        </p:nvGrpSpPr>
        <p:grpSpPr>
          <a:xfrm>
            <a:off x="5900636" y="2471668"/>
            <a:ext cx="16703249" cy="9800106"/>
            <a:chOff x="8544639" y="3585330"/>
            <a:chExt cx="10116901" cy="7260752"/>
          </a:xfrm>
        </p:grpSpPr>
        <p:sp>
          <p:nvSpPr>
            <p:cNvPr id="19" name="Right Arrow 137">
              <a:extLst>
                <a:ext uri="{FF2B5EF4-FFF2-40B4-BE49-F238E27FC236}">
                  <a16:creationId xmlns:a16="http://schemas.microsoft.com/office/drawing/2014/main" id="{76FD643F-DEB6-4DD4-A0D4-3980E119C8A2}"/>
                </a:ext>
              </a:extLst>
            </p:cNvPr>
            <p:cNvSpPr/>
            <p:nvPr/>
          </p:nvSpPr>
          <p:spPr>
            <a:xfrm>
              <a:off x="8544639" y="5261745"/>
              <a:ext cx="3354024" cy="445324"/>
            </a:xfrm>
            <a:prstGeom prst="rightArrow">
              <a:avLst/>
            </a:prstGeom>
            <a:gradFill>
              <a:gsLst>
                <a:gs pos="15000">
                  <a:schemeClr val="accent6">
                    <a:shade val="51000"/>
                    <a:satMod val="130000"/>
                  </a:schemeClr>
                </a:gs>
                <a:gs pos="45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PILOT</a:t>
              </a:r>
            </a:p>
          </p:txBody>
        </p:sp>
        <p:sp>
          <p:nvSpPr>
            <p:cNvPr id="34" name="Right Arrow 1">
              <a:extLst>
                <a:ext uri="{FF2B5EF4-FFF2-40B4-BE49-F238E27FC236}">
                  <a16:creationId xmlns:a16="http://schemas.microsoft.com/office/drawing/2014/main" id="{16DF72B1-832D-4A78-BA4C-93A3C2750B2A}"/>
                </a:ext>
              </a:extLst>
            </p:cNvPr>
            <p:cNvSpPr/>
            <p:nvPr/>
          </p:nvSpPr>
          <p:spPr>
            <a:xfrm>
              <a:off x="8593162" y="6306468"/>
              <a:ext cx="1584703" cy="374426"/>
            </a:xfrm>
            <a:prstGeom prst="rightArrow">
              <a:avLst/>
            </a:prstGeom>
            <a:solidFill>
              <a:schemeClr val="tx2">
                <a:lumMod val="60000"/>
                <a:lumOff val="40000"/>
              </a:schemeClr>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srgbClr val="002060"/>
                  </a:solidFill>
                  <a:latin typeface="Arial" panose="020B0604020202020204" pitchFamily="34" charset="0"/>
                  <a:cs typeface="Arial" panose="020B0604020202020204" pitchFamily="34" charset="0"/>
                </a:rPr>
                <a:t>Remediation</a:t>
              </a:r>
            </a:p>
          </p:txBody>
        </p:sp>
        <p:sp>
          <p:nvSpPr>
            <p:cNvPr id="44" name="Right Arrow 137">
              <a:extLst>
                <a:ext uri="{FF2B5EF4-FFF2-40B4-BE49-F238E27FC236}">
                  <a16:creationId xmlns:a16="http://schemas.microsoft.com/office/drawing/2014/main" id="{6CF0C6A0-CF59-4423-90A5-FF4331EB08FA}"/>
                </a:ext>
              </a:extLst>
            </p:cNvPr>
            <p:cNvSpPr/>
            <p:nvPr/>
          </p:nvSpPr>
          <p:spPr>
            <a:xfrm>
              <a:off x="8593162" y="5822716"/>
              <a:ext cx="1835775" cy="35264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SCOPING</a:t>
              </a:r>
            </a:p>
          </p:txBody>
        </p:sp>
        <p:grpSp>
          <p:nvGrpSpPr>
            <p:cNvPr id="4" name="Group 3">
              <a:extLst>
                <a:ext uri="{FF2B5EF4-FFF2-40B4-BE49-F238E27FC236}">
                  <a16:creationId xmlns:a16="http://schemas.microsoft.com/office/drawing/2014/main" id="{3046BE3E-AD9A-436A-914C-4012E83007BE}"/>
                </a:ext>
              </a:extLst>
            </p:cNvPr>
            <p:cNvGrpSpPr/>
            <p:nvPr/>
          </p:nvGrpSpPr>
          <p:grpSpPr>
            <a:xfrm>
              <a:off x="8757323" y="3585330"/>
              <a:ext cx="9904217" cy="7260752"/>
              <a:chOff x="8757323" y="3585330"/>
              <a:chExt cx="9904217" cy="7260752"/>
            </a:xfrm>
          </p:grpSpPr>
          <p:cxnSp>
            <p:nvCxnSpPr>
              <p:cNvPr id="122" name="Straight Connector 121">
                <a:extLst>
                  <a:ext uri="{FF2B5EF4-FFF2-40B4-BE49-F238E27FC236}">
                    <a16:creationId xmlns:a16="http://schemas.microsoft.com/office/drawing/2014/main" id="{A4498CBE-A85D-4FDA-A30F-117508B2890D}"/>
                  </a:ext>
                </a:extLst>
              </p:cNvPr>
              <p:cNvCxnSpPr>
                <a:cxnSpLocks/>
              </p:cNvCxnSpPr>
              <p:nvPr/>
            </p:nvCxnSpPr>
            <p:spPr>
              <a:xfrm>
                <a:off x="8883989" y="3585330"/>
                <a:ext cx="0" cy="7207309"/>
              </a:xfrm>
              <a:prstGeom prst="line">
                <a:avLst/>
              </a:prstGeom>
              <a:ln>
                <a:prstDash val="sysDot"/>
              </a:ln>
            </p:spPr>
            <p:style>
              <a:lnRef idx="2">
                <a:schemeClr val="accent2"/>
              </a:lnRef>
              <a:fillRef idx="0">
                <a:schemeClr val="accent2"/>
              </a:fillRef>
              <a:effectRef idx="1">
                <a:schemeClr val="accent2"/>
              </a:effectRef>
              <a:fontRef idx="minor">
                <a:schemeClr val="tx1"/>
              </a:fontRef>
            </p:style>
          </p:cxnSp>
          <p:sp>
            <p:nvSpPr>
              <p:cNvPr id="131" name="Flowchart: Decision 130">
                <a:extLst>
                  <a:ext uri="{FF2B5EF4-FFF2-40B4-BE49-F238E27FC236}">
                    <a16:creationId xmlns:a16="http://schemas.microsoft.com/office/drawing/2014/main" id="{5A5899D4-B788-4ADC-8C3F-ABFE7FAA2E0B}"/>
                  </a:ext>
                </a:extLst>
              </p:cNvPr>
              <p:cNvSpPr/>
              <p:nvPr/>
            </p:nvSpPr>
            <p:spPr>
              <a:xfrm>
                <a:off x="8757323" y="10578219"/>
                <a:ext cx="267863" cy="267863"/>
              </a:xfrm>
              <a:prstGeom prst="flowChartDecision">
                <a:avLst/>
              </a:prstGeom>
              <a:solidFill>
                <a:schemeClr val="accent6"/>
              </a:solidFill>
            </p:spPr>
            <p:style>
              <a:lnRef idx="0">
                <a:schemeClr val="accent4"/>
              </a:lnRef>
              <a:fillRef idx="3">
                <a:schemeClr val="accent4"/>
              </a:fillRef>
              <a:effectRef idx="3">
                <a:schemeClr val="accent4"/>
              </a:effectRef>
              <a:fontRef idx="minor">
                <a:schemeClr val="lt1"/>
              </a:fontRef>
            </p:style>
            <p:txBody>
              <a:bodyPr lIns="44644"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defTabSz="566976" fontAlgn="base">
                  <a:spcBef>
                    <a:spcPct val="0"/>
                  </a:spcBef>
                  <a:spcAft>
                    <a:spcPct val="0"/>
                  </a:spcAft>
                  <a:defRPr/>
                </a:pPr>
                <a:endParaRPr lang="en-GB" sz="1799" b="1" dirty="0">
                  <a:solidFill>
                    <a:srgbClr val="7AB800">
                      <a:lumMod val="50000"/>
                    </a:srgbClr>
                  </a:solidFill>
                  <a:latin typeface="Arial" panose="020B0604020202020204" pitchFamily="34" charset="0"/>
                  <a:cs typeface="Arial" panose="020B0604020202020204" pitchFamily="34" charset="0"/>
                </a:endParaRPr>
              </a:p>
            </p:txBody>
          </p:sp>
          <p:sp>
            <p:nvSpPr>
              <p:cNvPr id="2" name="Right Arrow 1">
                <a:extLst>
                  <a:ext uri="{FF2B5EF4-FFF2-40B4-BE49-F238E27FC236}">
                    <a16:creationId xmlns:a16="http://schemas.microsoft.com/office/drawing/2014/main" id="{2BDAB45B-6DCC-41FA-B081-8C850AF3F054}"/>
                  </a:ext>
                </a:extLst>
              </p:cNvPr>
              <p:cNvSpPr/>
              <p:nvPr/>
            </p:nvSpPr>
            <p:spPr>
              <a:xfrm>
                <a:off x="8883989" y="10084875"/>
                <a:ext cx="2079988" cy="491381"/>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 TO DECIDE ON PRIORITIES</a:t>
                </a:r>
              </a:p>
            </p:txBody>
          </p:sp>
          <p:sp>
            <p:nvSpPr>
              <p:cNvPr id="134" name="Right Arrow 133">
                <a:extLst>
                  <a:ext uri="{FF2B5EF4-FFF2-40B4-BE49-F238E27FC236}">
                    <a16:creationId xmlns:a16="http://schemas.microsoft.com/office/drawing/2014/main" id="{D0EE2573-C02D-4A1C-BC86-9719D42FA0ED}"/>
                  </a:ext>
                </a:extLst>
              </p:cNvPr>
              <p:cNvSpPr/>
              <p:nvPr/>
            </p:nvSpPr>
            <p:spPr>
              <a:xfrm>
                <a:off x="10177865" y="6335779"/>
                <a:ext cx="5037225" cy="347022"/>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CYBER IMPROVEMENT PROGRAMME</a:t>
                </a:r>
              </a:p>
            </p:txBody>
          </p:sp>
          <p:sp>
            <p:nvSpPr>
              <p:cNvPr id="135" name="Right Arrow 134">
                <a:extLst>
                  <a:ext uri="{FF2B5EF4-FFF2-40B4-BE49-F238E27FC236}">
                    <a16:creationId xmlns:a16="http://schemas.microsoft.com/office/drawing/2014/main" id="{2111FB18-A8B9-4A83-9D72-22289D8ACD8C}"/>
                  </a:ext>
                </a:extLst>
              </p:cNvPr>
              <p:cNvSpPr/>
              <p:nvPr/>
            </p:nvSpPr>
            <p:spPr>
              <a:xfrm>
                <a:off x="10826119" y="7506841"/>
                <a:ext cx="3853947" cy="462466"/>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RELIES ON VDI/NHS X CONTRACT</a:t>
                </a:r>
              </a:p>
            </p:txBody>
          </p:sp>
          <p:sp>
            <p:nvSpPr>
              <p:cNvPr id="136" name="Right Arrow 135">
                <a:extLst>
                  <a:ext uri="{FF2B5EF4-FFF2-40B4-BE49-F238E27FC236}">
                    <a16:creationId xmlns:a16="http://schemas.microsoft.com/office/drawing/2014/main" id="{518E0C21-A31E-4C9C-9161-18115A90CAFE}"/>
                  </a:ext>
                </a:extLst>
              </p:cNvPr>
              <p:cNvSpPr/>
              <p:nvPr/>
            </p:nvSpPr>
            <p:spPr>
              <a:xfrm>
                <a:off x="8916070" y="8577366"/>
                <a:ext cx="6632907" cy="412199"/>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Scoping/Planning/Roll out to all Patients – 2 PROJECTS ONE BLMK  &amp; ONE NEL</a:t>
                </a:r>
              </a:p>
            </p:txBody>
          </p:sp>
          <p:sp>
            <p:nvSpPr>
              <p:cNvPr id="137" name="Right Arrow 136">
                <a:extLst>
                  <a:ext uri="{FF2B5EF4-FFF2-40B4-BE49-F238E27FC236}">
                    <a16:creationId xmlns:a16="http://schemas.microsoft.com/office/drawing/2014/main" id="{54DDB180-7A6E-43AB-8BFA-3D0C25A3F1B7}"/>
                  </a:ext>
                </a:extLst>
              </p:cNvPr>
              <p:cNvSpPr/>
              <p:nvPr/>
            </p:nvSpPr>
            <p:spPr>
              <a:xfrm>
                <a:off x="9800967" y="9081697"/>
                <a:ext cx="5595090" cy="392631"/>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AFTER  TIE</a:t>
                </a:r>
              </a:p>
            </p:txBody>
          </p:sp>
          <p:sp>
            <p:nvSpPr>
              <p:cNvPr id="138" name="Right Arrow 137">
                <a:extLst>
                  <a:ext uri="{FF2B5EF4-FFF2-40B4-BE49-F238E27FC236}">
                    <a16:creationId xmlns:a16="http://schemas.microsoft.com/office/drawing/2014/main" id="{9DA5854A-E296-4865-AE55-4E44E422AF97}"/>
                  </a:ext>
                </a:extLst>
              </p:cNvPr>
              <p:cNvSpPr/>
              <p:nvPr/>
            </p:nvSpPr>
            <p:spPr>
              <a:xfrm>
                <a:off x="8841898" y="4114231"/>
                <a:ext cx="3839912" cy="29187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PLANNING &amp; IMPLEMENTATION</a:t>
                </a:r>
              </a:p>
            </p:txBody>
          </p:sp>
          <p:sp>
            <p:nvSpPr>
              <p:cNvPr id="18" name="Right Arrow 137">
                <a:extLst>
                  <a:ext uri="{FF2B5EF4-FFF2-40B4-BE49-F238E27FC236}">
                    <a16:creationId xmlns:a16="http://schemas.microsoft.com/office/drawing/2014/main" id="{835E29FD-2966-48A5-AC40-45E9265E8DDF}"/>
                  </a:ext>
                </a:extLst>
              </p:cNvPr>
              <p:cNvSpPr/>
              <p:nvPr/>
            </p:nvSpPr>
            <p:spPr>
              <a:xfrm>
                <a:off x="8782210" y="4670339"/>
                <a:ext cx="9554729" cy="473948"/>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ONGOING IMPROVEMENT PROGRAMME PART OF CAPITAL PROGRAMME IN PARTNERSHIP WITH ESTATES </a:t>
                </a:r>
              </a:p>
            </p:txBody>
          </p:sp>
          <p:sp>
            <p:nvSpPr>
              <p:cNvPr id="20" name="Right Arrow 137">
                <a:extLst>
                  <a:ext uri="{FF2B5EF4-FFF2-40B4-BE49-F238E27FC236}">
                    <a16:creationId xmlns:a16="http://schemas.microsoft.com/office/drawing/2014/main" id="{13255A79-6077-4DCA-A459-C7C9FD25395D}"/>
                  </a:ext>
                </a:extLst>
              </p:cNvPr>
              <p:cNvSpPr/>
              <p:nvPr/>
            </p:nvSpPr>
            <p:spPr>
              <a:xfrm>
                <a:off x="9800968" y="6917492"/>
                <a:ext cx="3754247" cy="384068"/>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SELF SET PASSWORDS</a:t>
                </a:r>
              </a:p>
            </p:txBody>
          </p:sp>
          <p:sp>
            <p:nvSpPr>
              <p:cNvPr id="21" name="Right Arrow 137">
                <a:extLst>
                  <a:ext uri="{FF2B5EF4-FFF2-40B4-BE49-F238E27FC236}">
                    <a16:creationId xmlns:a16="http://schemas.microsoft.com/office/drawing/2014/main" id="{E6446F96-888D-4ECE-B8E8-323E83D6E0DA}"/>
                  </a:ext>
                </a:extLst>
              </p:cNvPr>
              <p:cNvSpPr/>
              <p:nvPr/>
            </p:nvSpPr>
            <p:spPr>
              <a:xfrm>
                <a:off x="8926080" y="8128682"/>
                <a:ext cx="1835775" cy="35264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SCOPING</a:t>
                </a:r>
              </a:p>
            </p:txBody>
          </p:sp>
          <p:sp>
            <p:nvSpPr>
              <p:cNvPr id="23" name="Right Arrow 137">
                <a:extLst>
                  <a:ext uri="{FF2B5EF4-FFF2-40B4-BE49-F238E27FC236}">
                    <a16:creationId xmlns:a16="http://schemas.microsoft.com/office/drawing/2014/main" id="{97485695-411F-4467-9895-ABD4C9981C75}"/>
                  </a:ext>
                </a:extLst>
              </p:cNvPr>
              <p:cNvSpPr/>
              <p:nvPr/>
            </p:nvSpPr>
            <p:spPr>
              <a:xfrm>
                <a:off x="8916069" y="9692120"/>
                <a:ext cx="7079326" cy="293980"/>
              </a:xfrm>
              <a:prstGeom prst="rightArrow">
                <a:avLst>
                  <a:gd name="adj1" fmla="val 74307"/>
                  <a:gd name="adj2" fmla="val 50000"/>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IN PARALLEL WITH THE TIE IMPLEMENTATION</a:t>
                </a:r>
              </a:p>
            </p:txBody>
          </p:sp>
          <p:sp>
            <p:nvSpPr>
              <p:cNvPr id="25" name="Right Arrow 1">
                <a:extLst>
                  <a:ext uri="{FF2B5EF4-FFF2-40B4-BE49-F238E27FC236}">
                    <a16:creationId xmlns:a16="http://schemas.microsoft.com/office/drawing/2014/main" id="{270FE90D-73A6-451C-AD97-F105BA5ABA1A}"/>
                  </a:ext>
                </a:extLst>
              </p:cNvPr>
              <p:cNvSpPr/>
              <p:nvPr/>
            </p:nvSpPr>
            <p:spPr>
              <a:xfrm>
                <a:off x="10963978" y="10127828"/>
                <a:ext cx="6984435" cy="468262"/>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29" name="Right Arrow 137">
                <a:extLst>
                  <a:ext uri="{FF2B5EF4-FFF2-40B4-BE49-F238E27FC236}">
                    <a16:creationId xmlns:a16="http://schemas.microsoft.com/office/drawing/2014/main" id="{4ADFAAE2-49A6-449C-89BF-0879A00A4E3C}"/>
                  </a:ext>
                </a:extLst>
              </p:cNvPr>
              <p:cNvSpPr/>
              <p:nvPr/>
            </p:nvSpPr>
            <p:spPr>
              <a:xfrm>
                <a:off x="12127606" y="5408525"/>
                <a:ext cx="4405739" cy="545553"/>
              </a:xfrm>
              <a:prstGeom prst="rightArrow">
                <a:avLst/>
              </a:prstGeom>
              <a:solidFill>
                <a:srgbClr val="C0000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DELIVERY</a:t>
                </a:r>
              </a:p>
            </p:txBody>
          </p:sp>
          <p:sp>
            <p:nvSpPr>
              <p:cNvPr id="30" name="Right Arrow 132">
                <a:extLst>
                  <a:ext uri="{FF2B5EF4-FFF2-40B4-BE49-F238E27FC236}">
                    <a16:creationId xmlns:a16="http://schemas.microsoft.com/office/drawing/2014/main" id="{CBA42F72-AC77-471A-BA4F-475CBF9B1F51}"/>
                  </a:ext>
                </a:extLst>
              </p:cNvPr>
              <p:cNvSpPr/>
              <p:nvPr/>
            </p:nvSpPr>
            <p:spPr>
              <a:xfrm>
                <a:off x="15322516" y="6329497"/>
                <a:ext cx="2855656" cy="374426"/>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31" name="Right Arrow 1">
                <a:extLst>
                  <a:ext uri="{FF2B5EF4-FFF2-40B4-BE49-F238E27FC236}">
                    <a16:creationId xmlns:a16="http://schemas.microsoft.com/office/drawing/2014/main" id="{A19AE97C-FFC5-48AA-9FCA-306BBBC4AD78}"/>
                  </a:ext>
                </a:extLst>
              </p:cNvPr>
              <p:cNvSpPr/>
              <p:nvPr/>
            </p:nvSpPr>
            <p:spPr>
              <a:xfrm>
                <a:off x="12723901" y="4135047"/>
                <a:ext cx="5527810" cy="260851"/>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32" name="Right Arrow 1">
                <a:extLst>
                  <a:ext uri="{FF2B5EF4-FFF2-40B4-BE49-F238E27FC236}">
                    <a16:creationId xmlns:a16="http://schemas.microsoft.com/office/drawing/2014/main" id="{B9588EED-0BFE-4F12-A8B4-53BE8E3584AE}"/>
                  </a:ext>
                </a:extLst>
              </p:cNvPr>
              <p:cNvSpPr/>
              <p:nvPr/>
            </p:nvSpPr>
            <p:spPr>
              <a:xfrm>
                <a:off x="10772910" y="8073953"/>
                <a:ext cx="4676127" cy="461754"/>
              </a:xfrm>
              <a:prstGeom prst="rightArrow">
                <a:avLst/>
              </a:prstGeom>
              <a:solidFill>
                <a:srgbClr val="C0000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TRUST WIDE ROLL OUT</a:t>
                </a:r>
              </a:p>
            </p:txBody>
          </p:sp>
          <p:sp>
            <p:nvSpPr>
              <p:cNvPr id="33" name="Right Arrow 1">
                <a:extLst>
                  <a:ext uri="{FF2B5EF4-FFF2-40B4-BE49-F238E27FC236}">
                    <a16:creationId xmlns:a16="http://schemas.microsoft.com/office/drawing/2014/main" id="{193AF4D5-5061-4280-AA72-112979593BF2}"/>
                  </a:ext>
                </a:extLst>
              </p:cNvPr>
              <p:cNvSpPr/>
              <p:nvPr/>
            </p:nvSpPr>
            <p:spPr>
              <a:xfrm>
                <a:off x="15527911" y="8092624"/>
                <a:ext cx="3008656" cy="412199"/>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38" name="Right Arrow 1">
                <a:extLst>
                  <a:ext uri="{FF2B5EF4-FFF2-40B4-BE49-F238E27FC236}">
                    <a16:creationId xmlns:a16="http://schemas.microsoft.com/office/drawing/2014/main" id="{8E9B216E-A8C2-4B25-9C88-B9BD42973C58}"/>
                  </a:ext>
                </a:extLst>
              </p:cNvPr>
              <p:cNvSpPr/>
              <p:nvPr/>
            </p:nvSpPr>
            <p:spPr>
              <a:xfrm>
                <a:off x="15581055" y="8597084"/>
                <a:ext cx="2844078" cy="400469"/>
              </a:xfrm>
              <a:prstGeom prst="rightArrow">
                <a:avLst/>
              </a:prstGeom>
              <a:solidFill>
                <a:srgbClr val="00B0F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COST FOR USE/BENEFITS</a:t>
                </a:r>
              </a:p>
            </p:txBody>
          </p:sp>
          <p:sp>
            <p:nvSpPr>
              <p:cNvPr id="39" name="Right Arrow 132">
                <a:extLst>
                  <a:ext uri="{FF2B5EF4-FFF2-40B4-BE49-F238E27FC236}">
                    <a16:creationId xmlns:a16="http://schemas.microsoft.com/office/drawing/2014/main" id="{74AAC492-4E8B-4D5F-BCEE-8A5D6441949A}"/>
                  </a:ext>
                </a:extLst>
              </p:cNvPr>
              <p:cNvSpPr/>
              <p:nvPr/>
            </p:nvSpPr>
            <p:spPr>
              <a:xfrm>
                <a:off x="16580928" y="5519709"/>
                <a:ext cx="1844207" cy="374427"/>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UPGRADE</a:t>
                </a:r>
              </a:p>
            </p:txBody>
          </p:sp>
          <p:sp>
            <p:nvSpPr>
              <p:cNvPr id="40" name="Right Arrow 1">
                <a:extLst>
                  <a:ext uri="{FF2B5EF4-FFF2-40B4-BE49-F238E27FC236}">
                    <a16:creationId xmlns:a16="http://schemas.microsoft.com/office/drawing/2014/main" id="{2A742512-0706-4BC2-ABA2-D8F6D73612E5}"/>
                  </a:ext>
                </a:extLst>
              </p:cNvPr>
              <p:cNvSpPr/>
              <p:nvPr/>
            </p:nvSpPr>
            <p:spPr>
              <a:xfrm>
                <a:off x="16074787" y="9655197"/>
                <a:ext cx="2586753" cy="384147"/>
              </a:xfrm>
              <a:prstGeom prst="rightArrow">
                <a:avLst/>
              </a:prstGeom>
              <a:solidFill>
                <a:srgbClr val="00B0F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COST FOR USE/BENEFITS</a:t>
                </a:r>
              </a:p>
            </p:txBody>
          </p:sp>
          <p:sp>
            <p:nvSpPr>
              <p:cNvPr id="41" name="Right Arrow 1">
                <a:extLst>
                  <a:ext uri="{FF2B5EF4-FFF2-40B4-BE49-F238E27FC236}">
                    <a16:creationId xmlns:a16="http://schemas.microsoft.com/office/drawing/2014/main" id="{3569444C-6125-48DE-B8DE-52EFF063E2DD}"/>
                  </a:ext>
                </a:extLst>
              </p:cNvPr>
              <p:cNvSpPr/>
              <p:nvPr/>
            </p:nvSpPr>
            <p:spPr>
              <a:xfrm>
                <a:off x="15417297" y="9097914"/>
                <a:ext cx="3008656" cy="412199"/>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42" name="Right Arrow 1">
                <a:extLst>
                  <a:ext uri="{FF2B5EF4-FFF2-40B4-BE49-F238E27FC236}">
                    <a16:creationId xmlns:a16="http://schemas.microsoft.com/office/drawing/2014/main" id="{3E71334B-BB9D-42AA-9AD3-E5362936D545}"/>
                  </a:ext>
                </a:extLst>
              </p:cNvPr>
              <p:cNvSpPr/>
              <p:nvPr/>
            </p:nvSpPr>
            <p:spPr>
              <a:xfrm>
                <a:off x="13806413" y="6913752"/>
                <a:ext cx="4667128" cy="392008"/>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43" name="Right Arrow 1">
                <a:extLst>
                  <a:ext uri="{FF2B5EF4-FFF2-40B4-BE49-F238E27FC236}">
                    <a16:creationId xmlns:a16="http://schemas.microsoft.com/office/drawing/2014/main" id="{7F1E1EEE-0200-4E08-9B78-01A8219066C5}"/>
                  </a:ext>
                </a:extLst>
              </p:cNvPr>
              <p:cNvSpPr/>
              <p:nvPr/>
            </p:nvSpPr>
            <p:spPr>
              <a:xfrm>
                <a:off x="14711840" y="7463133"/>
                <a:ext cx="3853945" cy="524104"/>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45" name="Right Arrow 137">
                <a:extLst>
                  <a:ext uri="{FF2B5EF4-FFF2-40B4-BE49-F238E27FC236}">
                    <a16:creationId xmlns:a16="http://schemas.microsoft.com/office/drawing/2014/main" id="{37DCBB63-9EA0-4D65-A2F9-4C8A3562AAD4}"/>
                  </a:ext>
                </a:extLst>
              </p:cNvPr>
              <p:cNvSpPr/>
              <p:nvPr/>
            </p:nvSpPr>
            <p:spPr>
              <a:xfrm>
                <a:off x="10455508" y="5836027"/>
                <a:ext cx="1835775" cy="35264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COST &amp; PLAN</a:t>
                </a:r>
              </a:p>
            </p:txBody>
          </p:sp>
        </p:grpSp>
      </p:grpSp>
      <p:pic>
        <p:nvPicPr>
          <p:cNvPr id="35" name="Picture 4">
            <a:extLst>
              <a:ext uri="{FF2B5EF4-FFF2-40B4-BE49-F238E27FC236}">
                <a16:creationId xmlns:a16="http://schemas.microsoft.com/office/drawing/2014/main" id="{39D8401A-9FD1-49B0-A943-591331095B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61255" y="966940"/>
            <a:ext cx="1842629" cy="915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72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CDC9A8F-35A4-44D7-837D-31C703BA2B41}"/>
              </a:ext>
            </a:extLst>
          </p:cNvPr>
          <p:cNvGraphicFramePr>
            <a:graphicFrameLocks noGrp="1"/>
          </p:cNvGraphicFramePr>
          <p:nvPr/>
        </p:nvGraphicFramePr>
        <p:xfrm>
          <a:off x="801547" y="2300814"/>
          <a:ext cx="22269726" cy="10471196"/>
        </p:xfrm>
        <a:graphic>
          <a:graphicData uri="http://schemas.openxmlformats.org/drawingml/2006/table">
            <a:tbl>
              <a:tblPr firstRow="1" bandRow="1">
                <a:tableStyleId>{F5AB1C69-6EDB-4FF4-983F-18BD219EF322}</a:tableStyleId>
              </a:tblPr>
              <a:tblGrid>
                <a:gridCol w="5426223">
                  <a:extLst>
                    <a:ext uri="{9D8B030D-6E8A-4147-A177-3AD203B41FA5}">
                      <a16:colId xmlns:a16="http://schemas.microsoft.com/office/drawing/2014/main" val="20000"/>
                    </a:ext>
                  </a:extLst>
                </a:gridCol>
                <a:gridCol w="1049723">
                  <a:extLst>
                    <a:ext uri="{9D8B030D-6E8A-4147-A177-3AD203B41FA5}">
                      <a16:colId xmlns:a16="http://schemas.microsoft.com/office/drawing/2014/main" val="20001"/>
                    </a:ext>
                  </a:extLst>
                </a:gridCol>
                <a:gridCol w="1462060">
                  <a:extLst>
                    <a:ext uri="{9D8B030D-6E8A-4147-A177-3AD203B41FA5}">
                      <a16:colId xmlns:a16="http://schemas.microsoft.com/office/drawing/2014/main" val="20002"/>
                    </a:ext>
                  </a:extLst>
                </a:gridCol>
                <a:gridCol w="1255892">
                  <a:extLst>
                    <a:ext uri="{9D8B030D-6E8A-4147-A177-3AD203B41FA5}">
                      <a16:colId xmlns:a16="http://schemas.microsoft.com/office/drawing/2014/main" val="20003"/>
                    </a:ext>
                  </a:extLst>
                </a:gridCol>
                <a:gridCol w="1255892">
                  <a:extLst>
                    <a:ext uri="{9D8B030D-6E8A-4147-A177-3AD203B41FA5}">
                      <a16:colId xmlns:a16="http://schemas.microsoft.com/office/drawing/2014/main" val="20004"/>
                    </a:ext>
                  </a:extLst>
                </a:gridCol>
                <a:gridCol w="1255892">
                  <a:extLst>
                    <a:ext uri="{9D8B030D-6E8A-4147-A177-3AD203B41FA5}">
                      <a16:colId xmlns:a16="http://schemas.microsoft.com/office/drawing/2014/main" val="20005"/>
                    </a:ext>
                  </a:extLst>
                </a:gridCol>
                <a:gridCol w="1255892">
                  <a:extLst>
                    <a:ext uri="{9D8B030D-6E8A-4147-A177-3AD203B41FA5}">
                      <a16:colId xmlns:a16="http://schemas.microsoft.com/office/drawing/2014/main" val="20006"/>
                    </a:ext>
                  </a:extLst>
                </a:gridCol>
                <a:gridCol w="1255892">
                  <a:extLst>
                    <a:ext uri="{9D8B030D-6E8A-4147-A177-3AD203B41FA5}">
                      <a16:colId xmlns:a16="http://schemas.microsoft.com/office/drawing/2014/main" val="20007"/>
                    </a:ext>
                  </a:extLst>
                </a:gridCol>
                <a:gridCol w="1255892">
                  <a:extLst>
                    <a:ext uri="{9D8B030D-6E8A-4147-A177-3AD203B41FA5}">
                      <a16:colId xmlns:a16="http://schemas.microsoft.com/office/drawing/2014/main" val="20008"/>
                    </a:ext>
                  </a:extLst>
                </a:gridCol>
                <a:gridCol w="1255892">
                  <a:extLst>
                    <a:ext uri="{9D8B030D-6E8A-4147-A177-3AD203B41FA5}">
                      <a16:colId xmlns:a16="http://schemas.microsoft.com/office/drawing/2014/main" val="20009"/>
                    </a:ext>
                  </a:extLst>
                </a:gridCol>
                <a:gridCol w="1153434">
                  <a:extLst>
                    <a:ext uri="{9D8B030D-6E8A-4147-A177-3AD203B41FA5}">
                      <a16:colId xmlns:a16="http://schemas.microsoft.com/office/drawing/2014/main" val="20010"/>
                    </a:ext>
                  </a:extLst>
                </a:gridCol>
                <a:gridCol w="1358348">
                  <a:extLst>
                    <a:ext uri="{9D8B030D-6E8A-4147-A177-3AD203B41FA5}">
                      <a16:colId xmlns:a16="http://schemas.microsoft.com/office/drawing/2014/main" val="20011"/>
                    </a:ext>
                  </a:extLst>
                </a:gridCol>
                <a:gridCol w="1255892">
                  <a:extLst>
                    <a:ext uri="{9D8B030D-6E8A-4147-A177-3AD203B41FA5}">
                      <a16:colId xmlns:a16="http://schemas.microsoft.com/office/drawing/2014/main" val="20012"/>
                    </a:ext>
                  </a:extLst>
                </a:gridCol>
                <a:gridCol w="1772802">
                  <a:extLst>
                    <a:ext uri="{9D8B030D-6E8A-4147-A177-3AD203B41FA5}">
                      <a16:colId xmlns:a16="http://schemas.microsoft.com/office/drawing/2014/main" val="20013"/>
                    </a:ext>
                  </a:extLst>
                </a:gridCol>
              </a:tblGrid>
              <a:tr h="1310113">
                <a:tc>
                  <a:txBody>
                    <a:bodyPr/>
                    <a:lstStyle/>
                    <a:p>
                      <a:pPr algn="ctr">
                        <a:lnSpc>
                          <a:spcPts val="1200"/>
                        </a:lnSpc>
                      </a:pPr>
                      <a:r>
                        <a:rPr lang="en-GB" sz="1800" dirty="0">
                          <a:latin typeface="Arial" panose="020B0604020202020204" pitchFamily="34" charset="0"/>
                        </a:rPr>
                        <a:t>Scheme</a:t>
                      </a:r>
                      <a:r>
                        <a:rPr lang="en-GB" sz="1800" baseline="0" dirty="0">
                          <a:latin typeface="Arial" panose="020B0604020202020204" pitchFamily="34" charset="0"/>
                        </a:rPr>
                        <a:t> (Project)</a:t>
                      </a:r>
                      <a:endParaRPr lang="en-GB" sz="1800" dirty="0"/>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2020-21</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Q3</a:t>
                      </a:r>
                    </a:p>
                  </a:txBody>
                  <a:tcPr marL="0" marR="0" marT="56674" marB="56674" anchor="ctr">
                    <a:solidFill>
                      <a:schemeClr val="tx2"/>
                    </a:solidFill>
                  </a:tcPr>
                </a:tc>
                <a:tc>
                  <a:txBody>
                    <a:bodyPr/>
                    <a:lstStyle/>
                    <a:p>
                      <a:pPr algn="ctr">
                        <a:lnSpc>
                          <a:spcPts val="1200"/>
                        </a:lnSpc>
                      </a:pPr>
                      <a:r>
                        <a:rPr lang="en-GB" sz="1400" dirty="0">
                          <a:latin typeface="Arial" panose="020B0604020202020204" pitchFamily="34" charset="0"/>
                        </a:rPr>
                        <a:t>2021-22</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2022-23</a:t>
                      </a:r>
                    </a:p>
                    <a:p>
                      <a:pPr algn="ctr">
                        <a:lnSpc>
                          <a:spcPts val="1200"/>
                        </a:lnSpc>
                      </a:pPr>
                      <a:r>
                        <a:rPr lang="en-GB" sz="1400" dirty="0">
                          <a:latin typeface="Arial" panose="020B0604020202020204" pitchFamily="34" charset="0"/>
                        </a:rPr>
                        <a:t>Q4</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Q1</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Q2</a:t>
                      </a:r>
                    </a:p>
                  </a:txBody>
                  <a:tcPr marL="0" marR="0" marT="56674" marB="56674" anchor="ctr">
                    <a:solidFill>
                      <a:srgbClr val="7AB800"/>
                    </a:solidFill>
                  </a:tcPr>
                </a:tc>
                <a:tc>
                  <a:txBody>
                    <a:bodyPr/>
                    <a:lstStyle/>
                    <a:p>
                      <a:pPr algn="ctr">
                        <a:lnSpc>
                          <a:spcPts val="1200"/>
                        </a:lnSpc>
                      </a:pPr>
                      <a:r>
                        <a:rPr lang="en-GB" sz="1400" dirty="0">
                          <a:latin typeface="Arial" panose="020B0604020202020204" pitchFamily="34" charset="0"/>
                        </a:rPr>
                        <a:t>2023-24</a:t>
                      </a:r>
                    </a:p>
                    <a:p>
                      <a:pPr algn="ctr">
                        <a:lnSpc>
                          <a:spcPts val="1200"/>
                        </a:lnSpc>
                      </a:pPr>
                      <a:r>
                        <a:rPr lang="en-GB" sz="1400" dirty="0">
                          <a:latin typeface="Arial" panose="020B0604020202020204" pitchFamily="34" charset="0"/>
                        </a:rPr>
                        <a:t>Q3</a:t>
                      </a:r>
                    </a:p>
                  </a:txBody>
                  <a:tcPr marL="0" marR="0" marT="56674" marB="56674" anchor="ctr">
                    <a:solidFill>
                      <a:srgbClr val="7AB800"/>
                    </a:solidFill>
                  </a:tcPr>
                </a:tc>
                <a:extLst>
                  <a:ext uri="{0D108BD9-81ED-4DB2-BD59-A6C34878D82A}">
                    <a16:rowId xmlns:a16="http://schemas.microsoft.com/office/drawing/2014/main" val="10000"/>
                  </a:ext>
                </a:extLst>
              </a:tr>
              <a:tr h="2376378">
                <a:tc>
                  <a:txBody>
                    <a:bodyPr/>
                    <a:lstStyle/>
                    <a:p>
                      <a:r>
                        <a:rPr lang="en-GB" sz="2000" b="1" dirty="0">
                          <a:solidFill>
                            <a:schemeClr val="accent6"/>
                          </a:solidFill>
                          <a:latin typeface="Arial" panose="020B0604020202020204" pitchFamily="34" charset="0"/>
                          <a:cs typeface="Arial" panose="020B0604020202020204" pitchFamily="34" charset="0"/>
                        </a:rPr>
                        <a:t>13.</a:t>
                      </a:r>
                      <a:r>
                        <a:rPr lang="en-GB" sz="2000" b="1" dirty="0">
                          <a:solidFill>
                            <a:schemeClr val="tx1">
                              <a:lumMod val="75000"/>
                            </a:schemeClr>
                          </a:solidFill>
                          <a:latin typeface="Arial" panose="020B0604020202020204" pitchFamily="34" charset="0"/>
                          <a:cs typeface="Arial" panose="020B0604020202020204" pitchFamily="34" charset="0"/>
                        </a:rPr>
                        <a:t>Comm.Health.Transfomation</a:t>
                      </a:r>
                    </a:p>
                    <a:p>
                      <a:endParaRPr lang="en-GB" sz="2000" b="1" dirty="0">
                        <a:solidFill>
                          <a:schemeClr val="tx1">
                            <a:lumMod val="75000"/>
                          </a:schemeClr>
                        </a:solidFill>
                        <a:latin typeface="Arial" panose="020B0604020202020204" pitchFamily="34" charset="0"/>
                        <a:cs typeface="Arial" panose="020B0604020202020204" pitchFamily="34" charset="0"/>
                      </a:endParaRPr>
                    </a:p>
                    <a:p>
                      <a:r>
                        <a:rPr lang="en-GB" sz="2000" b="1" dirty="0">
                          <a:solidFill>
                            <a:schemeClr val="tx1">
                              <a:lumMod val="75000"/>
                            </a:schemeClr>
                          </a:solidFill>
                          <a:latin typeface="Arial" panose="020B0604020202020204" pitchFamily="34" charset="0"/>
                          <a:cs typeface="Arial" panose="020B0604020202020204" pitchFamily="34" charset="0"/>
                        </a:rPr>
                        <a:t>  Comm. Mental H Transformation</a:t>
                      </a:r>
                    </a:p>
                    <a:p>
                      <a:endParaRPr lang="en-GB" sz="2000" b="1" dirty="0">
                        <a:solidFill>
                          <a:schemeClr val="accent6"/>
                        </a:solidFill>
                        <a:latin typeface="Arial" panose="020B0604020202020204" pitchFamily="34" charset="0"/>
                        <a:cs typeface="Arial" panose="020B0604020202020204" pitchFamily="34" charset="0"/>
                      </a:endParaRPr>
                    </a:p>
                  </a:txBody>
                  <a:tcPr marL="44654" marR="44654" marT="56674" marB="56674" anchor="ctr"/>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extLst>
                  <a:ext uri="{0D108BD9-81ED-4DB2-BD59-A6C34878D82A}">
                    <a16:rowId xmlns:a16="http://schemas.microsoft.com/office/drawing/2014/main" val="10001"/>
                  </a:ext>
                </a:extLst>
              </a:tr>
              <a:tr h="947466">
                <a:tc>
                  <a:txBody>
                    <a:bodyPr/>
                    <a:lstStyle/>
                    <a:p>
                      <a:r>
                        <a:rPr lang="en-GB" sz="2000" b="1" dirty="0">
                          <a:solidFill>
                            <a:schemeClr val="accent6"/>
                          </a:solidFill>
                          <a:latin typeface="Arial" panose="020B0604020202020204" pitchFamily="34" charset="0"/>
                          <a:cs typeface="Arial" panose="020B0604020202020204" pitchFamily="34" charset="0"/>
                        </a:rPr>
                        <a:t>14. </a:t>
                      </a:r>
                      <a:r>
                        <a:rPr lang="en-GB" sz="2000" b="1" dirty="0">
                          <a:solidFill>
                            <a:schemeClr val="tx1">
                              <a:lumMod val="75000"/>
                            </a:schemeClr>
                          </a:solidFill>
                          <a:latin typeface="Arial" panose="020B0604020202020204" pitchFamily="34" charset="0"/>
                          <a:cs typeface="Arial" panose="020B0604020202020204" pitchFamily="34" charset="0"/>
                        </a:rPr>
                        <a:t>Bed.Health.Village</a:t>
                      </a:r>
                      <a:endParaRPr lang="en-GB" sz="2000" b="1" dirty="0">
                        <a:solidFill>
                          <a:schemeClr val="accent6"/>
                        </a:solidFill>
                        <a:latin typeface="Arial" panose="020B0604020202020204" pitchFamily="34" charset="0"/>
                        <a:cs typeface="Arial" panose="020B0604020202020204" pitchFamily="34" charset="0"/>
                      </a:endParaRPr>
                    </a:p>
                  </a:txBody>
                  <a:tcPr marL="44654" marR="44654" marT="56674" marB="56674" anchor="ctr">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22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2"/>
                  </a:ext>
                </a:extLst>
              </a:tr>
              <a:tr h="727804">
                <a:tc>
                  <a:txBody>
                    <a:bodyPr/>
                    <a:lstStyle/>
                    <a:p>
                      <a:r>
                        <a:rPr lang="en-GB" sz="2000" b="1" dirty="0">
                          <a:solidFill>
                            <a:schemeClr val="accent6"/>
                          </a:solidFill>
                          <a:latin typeface="Arial" panose="020B0604020202020204" pitchFamily="34" charset="0"/>
                          <a:cs typeface="Arial" panose="020B0604020202020204" pitchFamily="34" charset="0"/>
                        </a:rPr>
                        <a:t>15. IAAS &amp; Data Links – 1</a:t>
                      </a:r>
                    </a:p>
                  </a:txBody>
                  <a:tcPr marL="44654" marR="44654" marT="56674" marB="56674" anchor="ctr"/>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extLst>
                  <a:ext uri="{0D108BD9-81ED-4DB2-BD59-A6C34878D82A}">
                    <a16:rowId xmlns:a16="http://schemas.microsoft.com/office/drawing/2014/main" val="10003"/>
                  </a:ext>
                </a:extLst>
              </a:tr>
              <a:tr h="914193">
                <a:tc>
                  <a:txBody>
                    <a:bodyPr/>
                    <a:lstStyle/>
                    <a:p>
                      <a:r>
                        <a:rPr lang="en-GB" sz="2000" b="1" dirty="0">
                          <a:solidFill>
                            <a:schemeClr val="accent6"/>
                          </a:solidFill>
                          <a:latin typeface="Arial" panose="020B0604020202020204" pitchFamily="34" charset="0"/>
                          <a:cs typeface="Arial" panose="020B0604020202020204" pitchFamily="34" charset="0"/>
                        </a:rPr>
                        <a:t>16. ELFT Record – 8</a:t>
                      </a:r>
                    </a:p>
                  </a:txBody>
                  <a:tcPr marL="44654" marR="44654" marT="56674" marB="56674" anchor="ctr">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4"/>
                  </a:ext>
                </a:extLst>
              </a:tr>
              <a:tr h="727804">
                <a:tc>
                  <a:txBody>
                    <a:bodyPr/>
                    <a:lstStyle/>
                    <a:p>
                      <a:r>
                        <a:rPr lang="en-GB" sz="2000" b="1" dirty="0">
                          <a:solidFill>
                            <a:schemeClr val="accent6"/>
                          </a:solidFill>
                          <a:latin typeface="Arial" panose="020B0604020202020204" pitchFamily="34" charset="0"/>
                          <a:cs typeface="Arial" panose="020B0604020202020204" pitchFamily="34" charset="0"/>
                        </a:rPr>
                        <a:t>17. </a:t>
                      </a:r>
                      <a:r>
                        <a:rPr lang="en-GB" sz="2000" b="1" dirty="0">
                          <a:solidFill>
                            <a:srgbClr val="7030A0"/>
                          </a:solidFill>
                          <a:latin typeface="Arial" panose="020B0604020202020204" pitchFamily="34" charset="0"/>
                          <a:cs typeface="Arial" panose="020B0604020202020204" pitchFamily="34" charset="0"/>
                        </a:rPr>
                        <a:t>RIO Upgrade – 1</a:t>
                      </a:r>
                      <a:r>
                        <a:rPr lang="en-GB" sz="2000" b="1" baseline="30000" dirty="0">
                          <a:solidFill>
                            <a:srgbClr val="7030A0"/>
                          </a:solidFill>
                          <a:latin typeface="Arial" panose="020B0604020202020204" pitchFamily="34" charset="0"/>
                          <a:cs typeface="Arial" panose="020B0604020202020204" pitchFamily="34" charset="0"/>
                        </a:rPr>
                        <a:t>st</a:t>
                      </a:r>
                      <a:endParaRPr lang="en-GB" sz="2000" b="1" dirty="0">
                        <a:solidFill>
                          <a:schemeClr val="accent6"/>
                        </a:solidFill>
                        <a:latin typeface="Arial" panose="020B0604020202020204" pitchFamily="34" charset="0"/>
                        <a:cs typeface="Arial" panose="020B0604020202020204" pitchFamily="34" charset="0"/>
                      </a:endParaRPr>
                    </a:p>
                  </a:txBody>
                  <a:tcPr marL="44654" marR="44654" marT="56674" marB="56674" anchor="ctr"/>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extLst>
                  <a:ext uri="{0D108BD9-81ED-4DB2-BD59-A6C34878D82A}">
                    <a16:rowId xmlns:a16="http://schemas.microsoft.com/office/drawing/2014/main" val="10005"/>
                  </a:ext>
                </a:extLst>
              </a:tr>
              <a:tr h="1237324">
                <a:tc>
                  <a:txBody>
                    <a:bodyPr/>
                    <a:lstStyle/>
                    <a:p>
                      <a:r>
                        <a:rPr lang="en-GB" sz="2000" b="1" dirty="0">
                          <a:solidFill>
                            <a:schemeClr val="accent6">
                              <a:lumMod val="75000"/>
                            </a:schemeClr>
                          </a:solidFill>
                          <a:latin typeface="Arial" panose="020B0604020202020204" pitchFamily="34" charset="0"/>
                          <a:cs typeface="Arial" panose="020B0604020202020204" pitchFamily="34" charset="0"/>
                        </a:rPr>
                        <a:t>18. </a:t>
                      </a:r>
                      <a:r>
                        <a:rPr lang="en-GB" sz="2000" b="1" dirty="0">
                          <a:solidFill>
                            <a:srgbClr val="C00000"/>
                          </a:solidFill>
                          <a:latin typeface="Arial" panose="020B0604020202020204" pitchFamily="34" charset="0"/>
                          <a:cs typeface="Arial" panose="020B0604020202020204" pitchFamily="34" charset="0"/>
                        </a:rPr>
                        <a:t>Digital Transformation Operational Board</a:t>
                      </a:r>
                      <a:endParaRPr lang="en-GB" sz="2000" b="1" dirty="0">
                        <a:solidFill>
                          <a:schemeClr val="accent6">
                            <a:lumMod val="75000"/>
                          </a:schemeClr>
                        </a:solidFill>
                        <a:latin typeface="Arial" panose="020B0604020202020204" pitchFamily="34" charset="0"/>
                        <a:cs typeface="Arial" panose="020B0604020202020204" pitchFamily="34" charset="0"/>
                      </a:endParaRPr>
                    </a:p>
                  </a:txBody>
                  <a:tcPr marL="44654" marR="44654" marT="56674" marB="56674" anchor="ctr">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tc>
                  <a:txBody>
                    <a:bodyPr/>
                    <a:lstStyle/>
                    <a:p>
                      <a:endParaRPr lang="en-GB" sz="1800" dirty="0">
                        <a:latin typeface="Arial" panose="020B0604020202020204" pitchFamily="34" charset="0"/>
                      </a:endParaRPr>
                    </a:p>
                  </a:txBody>
                  <a:tcPr marL="113423" marR="113423" marT="56674" marB="56674">
                    <a:solidFill>
                      <a:schemeClr val="accent3">
                        <a:lumMod val="20000"/>
                        <a:lumOff val="80000"/>
                      </a:schemeClr>
                    </a:solidFill>
                  </a:tcPr>
                </a:tc>
                <a:extLst>
                  <a:ext uri="{0D108BD9-81ED-4DB2-BD59-A6C34878D82A}">
                    <a16:rowId xmlns:a16="http://schemas.microsoft.com/office/drawing/2014/main" val="10006"/>
                  </a:ext>
                </a:extLst>
              </a:tr>
              <a:tr h="727804">
                <a:tc>
                  <a:txBody>
                    <a:bodyPr/>
                    <a:lstStyle/>
                    <a:p>
                      <a:r>
                        <a:rPr lang="en-GB" sz="2000" b="1" dirty="0">
                          <a:solidFill>
                            <a:schemeClr val="accent6">
                              <a:lumMod val="75000"/>
                            </a:schemeClr>
                          </a:solidFill>
                          <a:latin typeface="Arial" panose="020B0604020202020204" pitchFamily="34" charset="0"/>
                          <a:cs typeface="Arial" panose="020B0604020202020204" pitchFamily="34" charset="0"/>
                        </a:rPr>
                        <a:t>19.  People Participation</a:t>
                      </a:r>
                    </a:p>
                  </a:txBody>
                  <a:tcPr marL="44654" marR="44654" marT="56674" marB="56674" anchor="ctr"/>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extLst>
                  <a:ext uri="{0D108BD9-81ED-4DB2-BD59-A6C34878D82A}">
                    <a16:rowId xmlns:a16="http://schemas.microsoft.com/office/drawing/2014/main" val="3404050028"/>
                  </a:ext>
                </a:extLst>
              </a:tr>
              <a:tr h="1502310">
                <a:tc>
                  <a:txBody>
                    <a:bodyPr/>
                    <a:lstStyle/>
                    <a:p>
                      <a:endParaRPr lang="en-GB" sz="2000" b="1" dirty="0">
                        <a:solidFill>
                          <a:schemeClr val="accent6">
                            <a:lumMod val="75000"/>
                          </a:schemeClr>
                        </a:solidFill>
                        <a:latin typeface="Arial" panose="020B0604020202020204" pitchFamily="34" charset="0"/>
                        <a:cs typeface="Arial" panose="020B0604020202020204" pitchFamily="34" charset="0"/>
                      </a:endParaRPr>
                    </a:p>
                    <a:p>
                      <a:r>
                        <a:rPr lang="en-GB" sz="2000" b="1" dirty="0">
                          <a:solidFill>
                            <a:schemeClr val="accent6">
                              <a:lumMod val="75000"/>
                            </a:schemeClr>
                          </a:solidFill>
                          <a:latin typeface="Arial" panose="020B0604020202020204" pitchFamily="34" charset="0"/>
                          <a:cs typeface="Arial" panose="020B0604020202020204" pitchFamily="34" charset="0"/>
                        </a:rPr>
                        <a:t>20. Digital Champions </a:t>
                      </a:r>
                    </a:p>
                    <a:p>
                      <a:endParaRPr lang="en-GB" sz="2000" b="1" dirty="0">
                        <a:solidFill>
                          <a:schemeClr val="accent6">
                            <a:lumMod val="75000"/>
                          </a:schemeClr>
                        </a:solidFill>
                        <a:latin typeface="Arial" panose="020B0604020202020204" pitchFamily="34" charset="0"/>
                        <a:cs typeface="Arial" panose="020B0604020202020204" pitchFamily="34" charset="0"/>
                      </a:endParaRPr>
                    </a:p>
                  </a:txBody>
                  <a:tcPr marL="44654" marR="44654" marT="56674" marB="56674" anchor="ctr"/>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tc>
                  <a:txBody>
                    <a:bodyPr/>
                    <a:lstStyle/>
                    <a:p>
                      <a:endParaRPr lang="en-GB" sz="1800" dirty="0">
                        <a:latin typeface="Arial" panose="020B0604020202020204" pitchFamily="34" charset="0"/>
                      </a:endParaRPr>
                    </a:p>
                  </a:txBody>
                  <a:tcPr marL="113423" marR="113423" marT="56674" marB="56674"/>
                </a:tc>
                <a:extLst>
                  <a:ext uri="{0D108BD9-81ED-4DB2-BD59-A6C34878D82A}">
                    <a16:rowId xmlns:a16="http://schemas.microsoft.com/office/drawing/2014/main" val="10007"/>
                  </a:ext>
                </a:extLst>
              </a:tr>
            </a:tbl>
          </a:graphicData>
        </a:graphic>
      </p:graphicFrame>
      <p:sp>
        <p:nvSpPr>
          <p:cNvPr id="73899" name="Title 1">
            <a:extLst>
              <a:ext uri="{FF2B5EF4-FFF2-40B4-BE49-F238E27FC236}">
                <a16:creationId xmlns:a16="http://schemas.microsoft.com/office/drawing/2014/main" id="{0AED78BB-082C-405A-8175-728FE1E65B89}"/>
              </a:ext>
            </a:extLst>
          </p:cNvPr>
          <p:cNvSpPr>
            <a:spLocks noGrp="1" noChangeArrowheads="1"/>
          </p:cNvSpPr>
          <p:nvPr>
            <p:ph type="title"/>
          </p:nvPr>
        </p:nvSpPr>
        <p:spPr>
          <a:xfrm>
            <a:off x="992766" y="1090923"/>
            <a:ext cx="12809521" cy="535468"/>
          </a:xfrm>
        </p:spPr>
        <p:txBody>
          <a:bodyPr>
            <a:normAutofit/>
          </a:bodyP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r>
              <a:rPr lang="en-GB" altLang="en-US" sz="2800" b="1" dirty="0">
                <a:latin typeface="Arial" panose="020B0604020202020204" pitchFamily="34" charset="0"/>
                <a:ea typeface="ＭＳ Ｐゴシック" panose="020B0600070205080204" pitchFamily="34" charset="-128"/>
                <a:cs typeface="Arial" panose="020B0604020202020204" pitchFamily="34" charset="0"/>
              </a:rPr>
              <a:t>ELFT Digital Strategy –Deployment Plan 2020/21/22/23/24 – Page Two</a:t>
            </a:r>
          </a:p>
        </p:txBody>
      </p:sp>
      <p:grpSp>
        <p:nvGrpSpPr>
          <p:cNvPr id="2" name="Group 1">
            <a:extLst>
              <a:ext uri="{FF2B5EF4-FFF2-40B4-BE49-F238E27FC236}">
                <a16:creationId xmlns:a16="http://schemas.microsoft.com/office/drawing/2014/main" id="{0F69B413-80BC-4AF0-9DFB-739F94DCD6D4}"/>
              </a:ext>
            </a:extLst>
          </p:cNvPr>
          <p:cNvGrpSpPr/>
          <p:nvPr/>
        </p:nvGrpSpPr>
        <p:grpSpPr>
          <a:xfrm>
            <a:off x="6441739" y="3387399"/>
            <a:ext cx="16629539" cy="9151821"/>
            <a:chOff x="8711611" y="4579127"/>
            <a:chExt cx="8778067" cy="5425333"/>
          </a:xfrm>
        </p:grpSpPr>
        <p:cxnSp>
          <p:nvCxnSpPr>
            <p:cNvPr id="122" name="Straight Connector 121">
              <a:extLst>
                <a:ext uri="{FF2B5EF4-FFF2-40B4-BE49-F238E27FC236}">
                  <a16:creationId xmlns:a16="http://schemas.microsoft.com/office/drawing/2014/main" id="{A4498CBE-A85D-4FDA-A30F-117508B2890D}"/>
                </a:ext>
              </a:extLst>
            </p:cNvPr>
            <p:cNvCxnSpPr>
              <a:cxnSpLocks/>
            </p:cNvCxnSpPr>
            <p:nvPr/>
          </p:nvCxnSpPr>
          <p:spPr>
            <a:xfrm>
              <a:off x="8977571" y="4579127"/>
              <a:ext cx="3715" cy="5425333"/>
            </a:xfrm>
            <a:prstGeom prst="line">
              <a:avLst/>
            </a:prstGeom>
            <a:ln>
              <a:prstDash val="sysDot"/>
            </a:ln>
          </p:spPr>
          <p:style>
            <a:lnRef idx="2">
              <a:schemeClr val="accent2"/>
            </a:lnRef>
            <a:fillRef idx="0">
              <a:schemeClr val="accent2"/>
            </a:fillRef>
            <a:effectRef idx="1">
              <a:schemeClr val="accent2"/>
            </a:effectRef>
            <a:fontRef idx="minor">
              <a:schemeClr val="tx1"/>
            </a:fontRef>
          </p:style>
        </p:cxnSp>
        <p:sp>
          <p:nvSpPr>
            <p:cNvPr id="131" name="Flowchart: Decision 130">
              <a:extLst>
                <a:ext uri="{FF2B5EF4-FFF2-40B4-BE49-F238E27FC236}">
                  <a16:creationId xmlns:a16="http://schemas.microsoft.com/office/drawing/2014/main" id="{5A5899D4-B788-4ADC-8C3F-ABFE7FAA2E0B}"/>
                </a:ext>
              </a:extLst>
            </p:cNvPr>
            <p:cNvSpPr/>
            <p:nvPr/>
          </p:nvSpPr>
          <p:spPr>
            <a:xfrm>
              <a:off x="8728768" y="9736597"/>
              <a:ext cx="267863" cy="267863"/>
            </a:xfrm>
            <a:prstGeom prst="flowChartDecision">
              <a:avLst/>
            </a:prstGeom>
            <a:solidFill>
              <a:schemeClr val="accent6"/>
            </a:solidFill>
          </p:spPr>
          <p:style>
            <a:lnRef idx="0">
              <a:schemeClr val="accent4"/>
            </a:lnRef>
            <a:fillRef idx="3">
              <a:schemeClr val="accent4"/>
            </a:fillRef>
            <a:effectRef idx="3">
              <a:schemeClr val="accent4"/>
            </a:effectRef>
            <a:fontRef idx="minor">
              <a:schemeClr val="lt1"/>
            </a:fontRef>
          </p:style>
          <p:txBody>
            <a:bodyPr lIns="44644"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defTabSz="566976" fontAlgn="base">
                <a:spcBef>
                  <a:spcPct val="0"/>
                </a:spcBef>
                <a:spcAft>
                  <a:spcPct val="0"/>
                </a:spcAft>
                <a:defRPr/>
              </a:pPr>
              <a:endParaRPr lang="en-GB" sz="1799" b="1" dirty="0">
                <a:solidFill>
                  <a:srgbClr val="7AB800">
                    <a:lumMod val="50000"/>
                  </a:srgbClr>
                </a:solidFill>
                <a:latin typeface="Arial" panose="020B0604020202020204" pitchFamily="34" charset="0"/>
                <a:cs typeface="Arial" panose="020B0604020202020204" pitchFamily="34" charset="0"/>
              </a:endParaRPr>
            </a:p>
          </p:txBody>
        </p:sp>
        <p:sp>
          <p:nvSpPr>
            <p:cNvPr id="36" name="Right Arrow 137">
              <a:extLst>
                <a:ext uri="{FF2B5EF4-FFF2-40B4-BE49-F238E27FC236}">
                  <a16:creationId xmlns:a16="http://schemas.microsoft.com/office/drawing/2014/main" id="{DDC2B635-6E35-4B5D-8203-161C4F38C551}"/>
                </a:ext>
              </a:extLst>
            </p:cNvPr>
            <p:cNvSpPr/>
            <p:nvPr/>
          </p:nvSpPr>
          <p:spPr>
            <a:xfrm>
              <a:off x="8883989" y="7198934"/>
              <a:ext cx="3585449" cy="37186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1</a:t>
              </a:r>
              <a:r>
                <a:rPr lang="en-GB" sz="1799" b="1" baseline="30000" dirty="0">
                  <a:solidFill>
                    <a:prstClr val="white"/>
                  </a:solidFill>
                  <a:latin typeface="Arial" panose="020B0604020202020204" pitchFamily="34" charset="0"/>
                  <a:cs typeface="Arial" panose="020B0604020202020204" pitchFamily="34" charset="0"/>
                </a:rPr>
                <a:t>ST</a:t>
              </a:r>
              <a:r>
                <a:rPr lang="en-GB" sz="1799" b="1" dirty="0">
                  <a:solidFill>
                    <a:prstClr val="white"/>
                  </a:solidFill>
                  <a:latin typeface="Arial" panose="020B0604020202020204" pitchFamily="34" charset="0"/>
                  <a:cs typeface="Arial" panose="020B0604020202020204" pitchFamily="34" charset="0"/>
                </a:rPr>
                <a:t> of TYPE RIO UPGRADE</a:t>
              </a:r>
            </a:p>
          </p:txBody>
        </p:sp>
        <p:sp>
          <p:nvSpPr>
            <p:cNvPr id="37" name="Right Arrow 137">
              <a:extLst>
                <a:ext uri="{FF2B5EF4-FFF2-40B4-BE49-F238E27FC236}">
                  <a16:creationId xmlns:a16="http://schemas.microsoft.com/office/drawing/2014/main" id="{81B1AD21-3EE0-4BD9-AA7D-40C145D1DE26}"/>
                </a:ext>
              </a:extLst>
            </p:cNvPr>
            <p:cNvSpPr/>
            <p:nvPr/>
          </p:nvSpPr>
          <p:spPr>
            <a:xfrm>
              <a:off x="8930008" y="4683129"/>
              <a:ext cx="3769489" cy="263717"/>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NEL Only</a:t>
              </a:r>
            </a:p>
          </p:txBody>
        </p:sp>
        <p:sp>
          <p:nvSpPr>
            <p:cNvPr id="38" name="Right Arrow 137">
              <a:extLst>
                <a:ext uri="{FF2B5EF4-FFF2-40B4-BE49-F238E27FC236}">
                  <a16:creationId xmlns:a16="http://schemas.microsoft.com/office/drawing/2014/main" id="{F3702236-B061-4FFF-B214-F1E650486A85}"/>
                </a:ext>
              </a:extLst>
            </p:cNvPr>
            <p:cNvSpPr/>
            <p:nvPr/>
          </p:nvSpPr>
          <p:spPr>
            <a:xfrm>
              <a:off x="8988303" y="5777520"/>
              <a:ext cx="3677445" cy="386341"/>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SCOPING/BC/BLUE PRINTS</a:t>
              </a:r>
            </a:p>
          </p:txBody>
        </p:sp>
        <p:sp>
          <p:nvSpPr>
            <p:cNvPr id="40" name="Right Arrow 1">
              <a:extLst>
                <a:ext uri="{FF2B5EF4-FFF2-40B4-BE49-F238E27FC236}">
                  <a16:creationId xmlns:a16="http://schemas.microsoft.com/office/drawing/2014/main" id="{EE588F48-1D5C-4122-BA29-431A9B99DD09}"/>
                </a:ext>
              </a:extLst>
            </p:cNvPr>
            <p:cNvSpPr/>
            <p:nvPr/>
          </p:nvSpPr>
          <p:spPr>
            <a:xfrm>
              <a:off x="12699497" y="5777520"/>
              <a:ext cx="3677443" cy="386341"/>
            </a:xfrm>
            <a:prstGeom prst="rightArrow">
              <a:avLst>
                <a:gd name="adj1" fmla="val 50000"/>
                <a:gd name="adj2" fmla="val 50000"/>
              </a:avLst>
            </a:prstGeom>
            <a:solidFill>
              <a:srgbClr val="C0000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DELIVERY</a:t>
              </a:r>
            </a:p>
          </p:txBody>
        </p:sp>
        <p:sp>
          <p:nvSpPr>
            <p:cNvPr id="41" name="Right Arrow 1">
              <a:extLst>
                <a:ext uri="{FF2B5EF4-FFF2-40B4-BE49-F238E27FC236}">
                  <a16:creationId xmlns:a16="http://schemas.microsoft.com/office/drawing/2014/main" id="{8C91CAEF-199A-497A-974E-FC25D677EB29}"/>
                </a:ext>
              </a:extLst>
            </p:cNvPr>
            <p:cNvSpPr/>
            <p:nvPr/>
          </p:nvSpPr>
          <p:spPr>
            <a:xfrm>
              <a:off x="16468230" y="5762878"/>
              <a:ext cx="1021448" cy="352104"/>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42" name="Right Arrow 138">
              <a:extLst>
                <a:ext uri="{FF2B5EF4-FFF2-40B4-BE49-F238E27FC236}">
                  <a16:creationId xmlns:a16="http://schemas.microsoft.com/office/drawing/2014/main" id="{1DA5AE3B-7A3C-4ED4-B898-60F4A9EBE3B6}"/>
                </a:ext>
              </a:extLst>
            </p:cNvPr>
            <p:cNvSpPr/>
            <p:nvPr/>
          </p:nvSpPr>
          <p:spPr>
            <a:xfrm>
              <a:off x="8774367" y="6317446"/>
              <a:ext cx="3876303" cy="355218"/>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COMPLETE TRANSITION &amp; RESILIENCE</a:t>
              </a:r>
            </a:p>
          </p:txBody>
        </p:sp>
        <p:sp>
          <p:nvSpPr>
            <p:cNvPr id="43" name="Right Arrow 137">
              <a:extLst>
                <a:ext uri="{FF2B5EF4-FFF2-40B4-BE49-F238E27FC236}">
                  <a16:creationId xmlns:a16="http://schemas.microsoft.com/office/drawing/2014/main" id="{E9BDD125-3058-4B12-A00F-281574836269}"/>
                </a:ext>
              </a:extLst>
            </p:cNvPr>
            <p:cNvSpPr/>
            <p:nvPr/>
          </p:nvSpPr>
          <p:spPr>
            <a:xfrm>
              <a:off x="9091229" y="6808364"/>
              <a:ext cx="3628293" cy="287037"/>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SCOPING &amp; SOLUION CHOICE</a:t>
              </a:r>
            </a:p>
          </p:txBody>
        </p:sp>
        <p:sp>
          <p:nvSpPr>
            <p:cNvPr id="44" name="Right Arrow 1">
              <a:extLst>
                <a:ext uri="{FF2B5EF4-FFF2-40B4-BE49-F238E27FC236}">
                  <a16:creationId xmlns:a16="http://schemas.microsoft.com/office/drawing/2014/main" id="{89503135-F50A-4D0E-816D-CE5A5E009548}"/>
                </a:ext>
              </a:extLst>
            </p:cNvPr>
            <p:cNvSpPr/>
            <p:nvPr/>
          </p:nvSpPr>
          <p:spPr>
            <a:xfrm>
              <a:off x="12848775" y="6762972"/>
              <a:ext cx="4322706" cy="352104"/>
            </a:xfrm>
            <a:prstGeom prst="rightArrow">
              <a:avLst/>
            </a:prstGeom>
            <a:solidFill>
              <a:srgbClr val="00B05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BAU</a:t>
              </a:r>
            </a:p>
          </p:txBody>
        </p:sp>
        <p:sp>
          <p:nvSpPr>
            <p:cNvPr id="45" name="Right Arrow 1">
              <a:extLst>
                <a:ext uri="{FF2B5EF4-FFF2-40B4-BE49-F238E27FC236}">
                  <a16:creationId xmlns:a16="http://schemas.microsoft.com/office/drawing/2014/main" id="{33471428-99EB-4C08-BE8A-03FDCB7FFB5D}"/>
                </a:ext>
              </a:extLst>
            </p:cNvPr>
            <p:cNvSpPr/>
            <p:nvPr/>
          </p:nvSpPr>
          <p:spPr>
            <a:xfrm>
              <a:off x="8947315" y="7806188"/>
              <a:ext cx="2079988" cy="419124"/>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 INCEPTION</a:t>
              </a:r>
            </a:p>
          </p:txBody>
        </p:sp>
        <p:sp>
          <p:nvSpPr>
            <p:cNvPr id="46" name="Right Arrow 1">
              <a:extLst>
                <a:ext uri="{FF2B5EF4-FFF2-40B4-BE49-F238E27FC236}">
                  <a16:creationId xmlns:a16="http://schemas.microsoft.com/office/drawing/2014/main" id="{B8736434-8AD0-477D-83BB-22FBF05EBB3B}"/>
                </a:ext>
              </a:extLst>
            </p:cNvPr>
            <p:cNvSpPr/>
            <p:nvPr/>
          </p:nvSpPr>
          <p:spPr>
            <a:xfrm>
              <a:off x="11227840" y="7827458"/>
              <a:ext cx="6152595" cy="419124"/>
            </a:xfrm>
            <a:prstGeom prst="rightArrow">
              <a:avLst>
                <a:gd name="adj1" fmla="val 50000"/>
                <a:gd name="adj2" fmla="val 50000"/>
              </a:avLst>
            </a:prstGeom>
            <a:solidFill>
              <a:srgbClr val="C00000"/>
            </a:solidFill>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CHAIRED BY OPERATIONS </a:t>
              </a:r>
            </a:p>
          </p:txBody>
        </p:sp>
        <p:sp>
          <p:nvSpPr>
            <p:cNvPr id="47" name="Right Arrow 137">
              <a:extLst>
                <a:ext uri="{FF2B5EF4-FFF2-40B4-BE49-F238E27FC236}">
                  <a16:creationId xmlns:a16="http://schemas.microsoft.com/office/drawing/2014/main" id="{863D10E3-EB64-4F19-ADC0-844E95EBBA09}"/>
                </a:ext>
              </a:extLst>
            </p:cNvPr>
            <p:cNvSpPr/>
            <p:nvPr/>
          </p:nvSpPr>
          <p:spPr>
            <a:xfrm>
              <a:off x="8711611" y="9136399"/>
              <a:ext cx="4631384" cy="327219"/>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SUPPORTING DIGITAL FIRST ON THE SHORT FLOOR</a:t>
              </a:r>
            </a:p>
          </p:txBody>
        </p:sp>
        <p:sp>
          <p:nvSpPr>
            <p:cNvPr id="48" name="Right Arrow 137">
              <a:extLst>
                <a:ext uri="{FF2B5EF4-FFF2-40B4-BE49-F238E27FC236}">
                  <a16:creationId xmlns:a16="http://schemas.microsoft.com/office/drawing/2014/main" id="{0ED599F7-9B5B-4AD8-88EA-736CFF8CEDBF}"/>
                </a:ext>
              </a:extLst>
            </p:cNvPr>
            <p:cNvSpPr/>
            <p:nvPr/>
          </p:nvSpPr>
          <p:spPr>
            <a:xfrm>
              <a:off x="8728768" y="8453648"/>
              <a:ext cx="3585449" cy="371863"/>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INCLUSION  &amp;  DIGITAL POVERTY</a:t>
              </a:r>
            </a:p>
          </p:txBody>
        </p:sp>
        <p:sp>
          <p:nvSpPr>
            <p:cNvPr id="18" name="Right Arrow 137">
              <a:extLst>
                <a:ext uri="{FF2B5EF4-FFF2-40B4-BE49-F238E27FC236}">
                  <a16:creationId xmlns:a16="http://schemas.microsoft.com/office/drawing/2014/main" id="{8B0C8635-C712-4F4F-8E39-BA0221C8C4AA}"/>
                </a:ext>
              </a:extLst>
            </p:cNvPr>
            <p:cNvSpPr/>
            <p:nvPr/>
          </p:nvSpPr>
          <p:spPr>
            <a:xfrm>
              <a:off x="8883988" y="5207034"/>
              <a:ext cx="4577114" cy="476124"/>
            </a:xfrm>
            <a:prstGeom prst="rightArrow">
              <a:avLst/>
            </a:prstGeom>
          </p:spPr>
          <p:style>
            <a:lnRef idx="1">
              <a:schemeClr val="accent6"/>
            </a:lnRef>
            <a:fillRef idx="3">
              <a:schemeClr val="accent6"/>
            </a:fillRef>
            <a:effectRef idx="2">
              <a:schemeClr val="accent6"/>
            </a:effectRef>
            <a:fontRef idx="minor">
              <a:schemeClr val="lt1"/>
            </a:fontRef>
          </p:style>
          <p:txBody>
            <a:bodyPr lIns="0" rIns="0" anchor="ctr"/>
            <a:lstStyle>
              <a:defPPr>
                <a:defRPr lang="en-US"/>
              </a:defPPr>
              <a:lvl1pPr marL="0" algn="l" defTabSz="1370228" rtl="0" eaLnBrk="1" latinLnBrk="0" hangingPunct="1">
                <a:defRPr sz="2697" kern="1200">
                  <a:solidFill>
                    <a:schemeClr val="tx1"/>
                  </a:solidFill>
                  <a:latin typeface="+mn-lt"/>
                  <a:ea typeface="+mn-ea"/>
                  <a:cs typeface="+mn-cs"/>
                </a:defRPr>
              </a:lvl1pPr>
              <a:lvl2pPr marL="685114" algn="l" defTabSz="1370228" rtl="0" eaLnBrk="1" latinLnBrk="0" hangingPunct="1">
                <a:defRPr sz="2697" kern="1200">
                  <a:solidFill>
                    <a:schemeClr val="tx1"/>
                  </a:solidFill>
                  <a:latin typeface="+mn-lt"/>
                  <a:ea typeface="+mn-ea"/>
                  <a:cs typeface="+mn-cs"/>
                </a:defRPr>
              </a:lvl2pPr>
              <a:lvl3pPr marL="1370228" algn="l" defTabSz="1370228" rtl="0" eaLnBrk="1" latinLnBrk="0" hangingPunct="1">
                <a:defRPr sz="2697" kern="1200">
                  <a:solidFill>
                    <a:schemeClr val="tx1"/>
                  </a:solidFill>
                  <a:latin typeface="+mn-lt"/>
                  <a:ea typeface="+mn-ea"/>
                  <a:cs typeface="+mn-cs"/>
                </a:defRPr>
              </a:lvl3pPr>
              <a:lvl4pPr marL="2055343" algn="l" defTabSz="1370228" rtl="0" eaLnBrk="1" latinLnBrk="0" hangingPunct="1">
                <a:defRPr sz="2697" kern="1200">
                  <a:solidFill>
                    <a:schemeClr val="tx1"/>
                  </a:solidFill>
                  <a:latin typeface="+mn-lt"/>
                  <a:ea typeface="+mn-ea"/>
                  <a:cs typeface="+mn-cs"/>
                </a:defRPr>
              </a:lvl4pPr>
              <a:lvl5pPr marL="2740457" algn="l" defTabSz="1370228" rtl="0" eaLnBrk="1" latinLnBrk="0" hangingPunct="1">
                <a:defRPr sz="2697" kern="1200">
                  <a:solidFill>
                    <a:schemeClr val="tx1"/>
                  </a:solidFill>
                  <a:latin typeface="+mn-lt"/>
                  <a:ea typeface="+mn-ea"/>
                  <a:cs typeface="+mn-cs"/>
                </a:defRPr>
              </a:lvl5pPr>
              <a:lvl6pPr marL="3425571" algn="l" defTabSz="1370228" rtl="0" eaLnBrk="1" latinLnBrk="0" hangingPunct="1">
                <a:defRPr sz="2697" kern="1200">
                  <a:solidFill>
                    <a:schemeClr val="tx1"/>
                  </a:solidFill>
                  <a:latin typeface="+mn-lt"/>
                  <a:ea typeface="+mn-ea"/>
                  <a:cs typeface="+mn-cs"/>
                </a:defRPr>
              </a:lvl6pPr>
              <a:lvl7pPr marL="4110685" algn="l" defTabSz="1370228" rtl="0" eaLnBrk="1" latinLnBrk="0" hangingPunct="1">
                <a:defRPr sz="2697" kern="1200">
                  <a:solidFill>
                    <a:schemeClr val="tx1"/>
                  </a:solidFill>
                  <a:latin typeface="+mn-lt"/>
                  <a:ea typeface="+mn-ea"/>
                  <a:cs typeface="+mn-cs"/>
                </a:defRPr>
              </a:lvl7pPr>
              <a:lvl8pPr marL="4795799" algn="l" defTabSz="1370228" rtl="0" eaLnBrk="1" latinLnBrk="0" hangingPunct="1">
                <a:defRPr sz="2697" kern="1200">
                  <a:solidFill>
                    <a:schemeClr val="tx1"/>
                  </a:solidFill>
                  <a:latin typeface="+mn-lt"/>
                  <a:ea typeface="+mn-ea"/>
                  <a:cs typeface="+mn-cs"/>
                </a:defRPr>
              </a:lvl8pPr>
              <a:lvl9pPr marL="5480914" algn="l" defTabSz="1370228" rtl="0" eaLnBrk="1" latinLnBrk="0" hangingPunct="1">
                <a:defRPr sz="2697" kern="1200">
                  <a:solidFill>
                    <a:schemeClr val="tx1"/>
                  </a:solidFill>
                  <a:latin typeface="+mn-lt"/>
                  <a:ea typeface="+mn-ea"/>
                  <a:cs typeface="+mn-cs"/>
                </a:defRPr>
              </a:lvl9pPr>
            </a:lstStyle>
            <a:p>
              <a:pPr algn="ctr" eaLnBrk="0" fontAlgn="base" hangingPunct="0">
                <a:spcBef>
                  <a:spcPct val="0"/>
                </a:spcBef>
                <a:spcAft>
                  <a:spcPct val="0"/>
                </a:spcAft>
                <a:defRPr/>
              </a:pPr>
              <a:r>
                <a:rPr lang="en-GB" sz="1799" b="1" dirty="0">
                  <a:solidFill>
                    <a:prstClr val="white"/>
                  </a:solidFill>
                  <a:latin typeface="Arial" panose="020B0604020202020204" pitchFamily="34" charset="0"/>
                  <a:cs typeface="Arial" panose="020B0604020202020204" pitchFamily="34" charset="0"/>
                </a:rPr>
                <a:t>Transforming  Mental health digital approaches</a:t>
              </a:r>
            </a:p>
          </p:txBody>
        </p:sp>
      </p:grpSp>
      <p:pic>
        <p:nvPicPr>
          <p:cNvPr id="20" name="Picture 4">
            <a:extLst>
              <a:ext uri="{FF2B5EF4-FFF2-40B4-BE49-F238E27FC236}">
                <a16:creationId xmlns:a16="http://schemas.microsoft.com/office/drawing/2014/main" id="{E21FB938-EE07-42CF-B27E-847ACAE30D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82630" y="900971"/>
            <a:ext cx="1842629" cy="915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74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591172" y="6953971"/>
            <a:ext cx="4012740" cy="743792"/>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591172" y="5862372"/>
            <a:ext cx="4012740" cy="743792"/>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0620844" y="1373085"/>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579809" y="4741021"/>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21" name="Rectangle 20">
            <a:extLst>
              <a:ext uri="{FF2B5EF4-FFF2-40B4-BE49-F238E27FC236}">
                <a16:creationId xmlns:a16="http://schemas.microsoft.com/office/drawing/2014/main" id="{B799B96C-7B82-4965-9B47-16B6B1583BFE}"/>
              </a:ext>
            </a:extLst>
          </p:cNvPr>
          <p:cNvSpPr/>
          <p:nvPr/>
        </p:nvSpPr>
        <p:spPr>
          <a:xfrm>
            <a:off x="17127346" y="1032994"/>
            <a:ext cx="5759914" cy="757535"/>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Support system planning through the development of Integrated  Care Systems through new contract arrangements and governance systems </a:t>
            </a:r>
          </a:p>
        </p:txBody>
      </p:sp>
      <p:sp>
        <p:nvSpPr>
          <p:cNvPr id="33" name="Rectangle 32">
            <a:extLst>
              <a:ext uri="{FF2B5EF4-FFF2-40B4-BE49-F238E27FC236}">
                <a16:creationId xmlns:a16="http://schemas.microsoft.com/office/drawing/2014/main" id="{FB898EFA-9EE4-483A-90A0-891E86909DFC}"/>
              </a:ext>
            </a:extLst>
          </p:cNvPr>
          <p:cNvSpPr/>
          <p:nvPr/>
        </p:nvSpPr>
        <p:spPr>
          <a:xfrm>
            <a:off x="10600326" y="2476285"/>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35" name="Rectangle 34">
            <a:extLst>
              <a:ext uri="{FF2B5EF4-FFF2-40B4-BE49-F238E27FC236}">
                <a16:creationId xmlns:a16="http://schemas.microsoft.com/office/drawing/2014/main" id="{6C205169-6091-4F1E-B530-86825B33A7BC}"/>
              </a:ext>
            </a:extLst>
          </p:cNvPr>
          <p:cNvSpPr/>
          <p:nvPr/>
        </p:nvSpPr>
        <p:spPr>
          <a:xfrm>
            <a:off x="17127346" y="2003004"/>
            <a:ext cx="5759914" cy="562284"/>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Develop new contract structure to support the development of Compass and Third sector offer</a:t>
            </a:r>
          </a:p>
        </p:txBody>
      </p:sp>
      <p:sp>
        <p:nvSpPr>
          <p:cNvPr id="36" name="Rectangle 35">
            <a:extLst>
              <a:ext uri="{FF2B5EF4-FFF2-40B4-BE49-F238E27FC236}">
                <a16:creationId xmlns:a16="http://schemas.microsoft.com/office/drawing/2014/main" id="{8C5731E7-70FE-430A-AACA-8814F0F0C888}"/>
              </a:ext>
            </a:extLst>
          </p:cNvPr>
          <p:cNvSpPr/>
          <p:nvPr/>
        </p:nvSpPr>
        <p:spPr>
          <a:xfrm>
            <a:off x="17127346" y="2750077"/>
            <a:ext cx="5759914" cy="788117"/>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QI project – redesign processes from contract sign off to mobilisation &amp; implementation to offer greater support to DMTs</a:t>
            </a:r>
          </a:p>
        </p:txBody>
      </p:sp>
      <p:sp>
        <p:nvSpPr>
          <p:cNvPr id="657" name="Rectangle 656">
            <a:extLst>
              <a:ext uri="{FF2B5EF4-FFF2-40B4-BE49-F238E27FC236}">
                <a16:creationId xmlns:a16="http://schemas.microsoft.com/office/drawing/2014/main" id="{E1CE5BF1-F65F-4C90-92A3-DFE361059424}"/>
              </a:ext>
            </a:extLst>
          </p:cNvPr>
          <p:cNvSpPr/>
          <p:nvPr/>
        </p:nvSpPr>
        <p:spPr>
          <a:xfrm>
            <a:off x="10563604" y="11891821"/>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591172" y="8109880"/>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6" name="Rectangle 145">
            <a:extLst>
              <a:ext uri="{FF2B5EF4-FFF2-40B4-BE49-F238E27FC236}">
                <a16:creationId xmlns:a16="http://schemas.microsoft.com/office/drawing/2014/main" id="{8E4CE9D1-795B-4966-ADAE-77021FA02619}"/>
              </a:ext>
            </a:extLst>
          </p:cNvPr>
          <p:cNvSpPr/>
          <p:nvPr/>
        </p:nvSpPr>
        <p:spPr>
          <a:xfrm>
            <a:off x="10570655" y="9488216"/>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094801" y="2675044"/>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085044" y="4886308"/>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085038" y="9073915"/>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085042" y="7095979"/>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77" name="Rectangle 76">
            <a:extLst>
              <a:ext uri="{FF2B5EF4-FFF2-40B4-BE49-F238E27FC236}">
                <a16:creationId xmlns:a16="http://schemas.microsoft.com/office/drawing/2014/main" id="{F3D08EA3-995E-4DB4-A5BB-A2EAE8013E37}"/>
              </a:ext>
            </a:extLst>
          </p:cNvPr>
          <p:cNvSpPr/>
          <p:nvPr/>
        </p:nvSpPr>
        <p:spPr>
          <a:xfrm>
            <a:off x="17127346" y="10512433"/>
            <a:ext cx="5759914" cy="103545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Support FV programmes through review of future estates requirements and QI project to reduce waste between CDD and finance processes and reduce time from business case concept to recruitment</a:t>
            </a:r>
          </a:p>
        </p:txBody>
      </p:sp>
      <p:sp>
        <p:nvSpPr>
          <p:cNvPr id="201" name="Rectangle 200">
            <a:extLst>
              <a:ext uri="{FF2B5EF4-FFF2-40B4-BE49-F238E27FC236}">
                <a16:creationId xmlns:a16="http://schemas.microsoft.com/office/drawing/2014/main" id="{256A1A21-999F-4AAC-B396-511940A0B660}"/>
              </a:ext>
            </a:extLst>
          </p:cNvPr>
          <p:cNvSpPr/>
          <p:nvPr/>
        </p:nvSpPr>
        <p:spPr>
          <a:xfrm>
            <a:off x="608491" y="5251558"/>
            <a:ext cx="2635341" cy="8732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Commercial Development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3243832" y="3068454"/>
            <a:ext cx="1850968" cy="26197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3243831" y="5279718"/>
            <a:ext cx="1841211" cy="4084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3243832" y="5688204"/>
            <a:ext cx="1841209" cy="18011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3243832" y="5688204"/>
            <a:ext cx="1841205" cy="37791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490194" y="1744980"/>
            <a:ext cx="2130650" cy="13234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490193" y="2848182"/>
            <a:ext cx="2110131" cy="2202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480437" y="2848181"/>
            <a:ext cx="2119888" cy="24315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480436" y="5112916"/>
            <a:ext cx="2099373" cy="23764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480437" y="5112918"/>
            <a:ext cx="2099371" cy="1668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480435" y="6234268"/>
            <a:ext cx="2110736" cy="12551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480435" y="7325865"/>
            <a:ext cx="2110736" cy="1635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480435" y="7489389"/>
            <a:ext cx="2110736" cy="9923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480432" y="9467326"/>
            <a:ext cx="2083172" cy="27963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480431" y="9467324"/>
            <a:ext cx="2090223" cy="3927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1" idx="1"/>
            <a:endCxn id="10" idx="3"/>
          </p:cNvCxnSpPr>
          <p:nvPr/>
        </p:nvCxnSpPr>
        <p:spPr>
          <a:xfrm flipH="1">
            <a:off x="14633584" y="1411763"/>
            <a:ext cx="2493761" cy="3332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8" name="Straight Arrow Connector 327">
            <a:extLst>
              <a:ext uri="{FF2B5EF4-FFF2-40B4-BE49-F238E27FC236}">
                <a16:creationId xmlns:a16="http://schemas.microsoft.com/office/drawing/2014/main" id="{D8026EF2-D3C7-4EAB-BED9-9DB1033B887B}"/>
              </a:ext>
            </a:extLst>
          </p:cNvPr>
          <p:cNvCxnSpPr>
            <a:cxnSpLocks/>
            <a:stCxn id="35" idx="1"/>
            <a:endCxn id="33" idx="3"/>
          </p:cNvCxnSpPr>
          <p:nvPr/>
        </p:nvCxnSpPr>
        <p:spPr>
          <a:xfrm flipH="1">
            <a:off x="14613063" y="2284146"/>
            <a:ext cx="2514281" cy="5640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a:off x="14576344" y="11030161"/>
            <a:ext cx="2551003" cy="12335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Straight Arrow Connector 298">
            <a:extLst>
              <a:ext uri="{FF2B5EF4-FFF2-40B4-BE49-F238E27FC236}">
                <a16:creationId xmlns:a16="http://schemas.microsoft.com/office/drawing/2014/main" id="{9AF29EDF-11B5-4B57-8CC5-5D5559A9F67B}"/>
              </a:ext>
            </a:extLst>
          </p:cNvPr>
          <p:cNvCxnSpPr>
            <a:cxnSpLocks/>
            <a:stCxn id="36" idx="1"/>
            <a:endCxn id="33" idx="3"/>
          </p:cNvCxnSpPr>
          <p:nvPr/>
        </p:nvCxnSpPr>
        <p:spPr>
          <a:xfrm flipH="1" flipV="1">
            <a:off x="14613063" y="2848181"/>
            <a:ext cx="2514281" cy="2959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7" name="Rectangle 326">
            <a:extLst>
              <a:ext uri="{FF2B5EF4-FFF2-40B4-BE49-F238E27FC236}">
                <a16:creationId xmlns:a16="http://schemas.microsoft.com/office/drawing/2014/main" id="{CBC430FE-1775-43FE-AB3F-9CAAAAA8E630}"/>
              </a:ext>
            </a:extLst>
          </p:cNvPr>
          <p:cNvSpPr/>
          <p:nvPr/>
        </p:nvSpPr>
        <p:spPr>
          <a:xfrm>
            <a:off x="17127346" y="6369481"/>
            <a:ext cx="5759914" cy="51924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Complete  contract negotiations  for 21/22 and 22/23 (subject to national guidance)</a:t>
            </a:r>
          </a:p>
        </p:txBody>
      </p:sp>
      <p:cxnSp>
        <p:nvCxnSpPr>
          <p:cNvPr id="329" name="Straight Arrow Connector 328">
            <a:extLst>
              <a:ext uri="{FF2B5EF4-FFF2-40B4-BE49-F238E27FC236}">
                <a16:creationId xmlns:a16="http://schemas.microsoft.com/office/drawing/2014/main" id="{2C486472-A55F-4DD5-A35E-63A67954569F}"/>
              </a:ext>
            </a:extLst>
          </p:cNvPr>
          <p:cNvCxnSpPr>
            <a:cxnSpLocks/>
            <a:stCxn id="327" idx="1"/>
            <a:endCxn id="146" idx="3"/>
          </p:cNvCxnSpPr>
          <p:nvPr/>
        </p:nvCxnSpPr>
        <p:spPr>
          <a:xfrm flipH="1">
            <a:off x="14583395" y="6629102"/>
            <a:ext cx="2543950" cy="32310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3AA65416-2105-4306-B723-ABDCE79AC380}"/>
              </a:ext>
            </a:extLst>
          </p:cNvPr>
          <p:cNvSpPr/>
          <p:nvPr/>
        </p:nvSpPr>
        <p:spPr>
          <a:xfrm>
            <a:off x="17127346" y="5151851"/>
            <a:ext cx="5759914" cy="103256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Work in collaboration with DMTs and  CCGs to develop operational plans for 21/22 and 22/23 and ensure delivery of LTP requirements and surge planning following COVID.</a:t>
            </a:r>
          </a:p>
        </p:txBody>
      </p:sp>
      <p:sp>
        <p:nvSpPr>
          <p:cNvPr id="61" name="Rectangle 60">
            <a:extLst>
              <a:ext uri="{FF2B5EF4-FFF2-40B4-BE49-F238E27FC236}">
                <a16:creationId xmlns:a16="http://schemas.microsoft.com/office/drawing/2014/main" id="{5D4F2052-0E1C-4A41-AEF8-950564A9C4F2}"/>
              </a:ext>
            </a:extLst>
          </p:cNvPr>
          <p:cNvSpPr/>
          <p:nvPr/>
        </p:nvSpPr>
        <p:spPr>
          <a:xfrm>
            <a:off x="17127346" y="7886993"/>
            <a:ext cx="5759914" cy="122138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Support DMTs with managing emerging external system pressures on Directorates resources including the Trust KPI review and developing contract and governance arrangements that are streamlined</a:t>
            </a:r>
          </a:p>
        </p:txBody>
      </p:sp>
      <p:cxnSp>
        <p:nvCxnSpPr>
          <p:cNvPr id="82" name="Straight Arrow Connector 81">
            <a:extLst>
              <a:ext uri="{FF2B5EF4-FFF2-40B4-BE49-F238E27FC236}">
                <a16:creationId xmlns:a16="http://schemas.microsoft.com/office/drawing/2014/main" id="{2A6E5720-7633-4B4A-8949-ED6A7D12A4B5}"/>
              </a:ext>
            </a:extLst>
          </p:cNvPr>
          <p:cNvCxnSpPr>
            <a:cxnSpLocks/>
            <a:stCxn id="93" idx="1"/>
            <a:endCxn id="146" idx="3"/>
          </p:cNvCxnSpPr>
          <p:nvPr/>
        </p:nvCxnSpPr>
        <p:spPr>
          <a:xfrm flipH="1">
            <a:off x="14583395" y="5668132"/>
            <a:ext cx="2543950" cy="41919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ED3FEC7-090B-45AB-8DC2-E2A0D96D37BC}"/>
              </a:ext>
            </a:extLst>
          </p:cNvPr>
          <p:cNvCxnSpPr>
            <a:cxnSpLocks/>
            <a:stCxn id="61" idx="1"/>
            <a:endCxn id="146" idx="3"/>
          </p:cNvCxnSpPr>
          <p:nvPr/>
        </p:nvCxnSpPr>
        <p:spPr>
          <a:xfrm flipH="1">
            <a:off x="14583395" y="8497683"/>
            <a:ext cx="2543950" cy="13624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4560A52E-4C95-49A8-AC51-5B3B8B3C156F}"/>
              </a:ext>
            </a:extLst>
          </p:cNvPr>
          <p:cNvCxnSpPr>
            <a:cxnSpLocks/>
            <a:stCxn id="36" idx="1"/>
            <a:endCxn id="657" idx="3"/>
          </p:cNvCxnSpPr>
          <p:nvPr/>
        </p:nvCxnSpPr>
        <p:spPr>
          <a:xfrm flipH="1">
            <a:off x="14576344" y="3144136"/>
            <a:ext cx="2551003" cy="911958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F7306490-734B-44F4-8764-9D197461E58B}"/>
              </a:ext>
            </a:extLst>
          </p:cNvPr>
          <p:cNvCxnSpPr>
            <a:cxnSpLocks/>
            <a:stCxn id="35" idx="1"/>
            <a:endCxn id="10" idx="3"/>
          </p:cNvCxnSpPr>
          <p:nvPr/>
        </p:nvCxnSpPr>
        <p:spPr>
          <a:xfrm flipH="1" flipV="1">
            <a:off x="14633584" y="1744982"/>
            <a:ext cx="2493761" cy="53916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EFF77C87-8EAF-4936-8BB3-112A2DB44BE7}"/>
              </a:ext>
            </a:extLst>
          </p:cNvPr>
          <p:cNvCxnSpPr>
            <a:cxnSpLocks/>
            <a:stCxn id="36" idx="1"/>
            <a:endCxn id="11" idx="3"/>
          </p:cNvCxnSpPr>
          <p:nvPr/>
        </p:nvCxnSpPr>
        <p:spPr>
          <a:xfrm flipH="1">
            <a:off x="14592548" y="3144135"/>
            <a:ext cx="2534796" cy="196878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9BDBCD2D-2F03-4974-98EE-12508085BB52}"/>
              </a:ext>
            </a:extLst>
          </p:cNvPr>
          <p:cNvCxnSpPr>
            <a:cxnSpLocks/>
            <a:stCxn id="93" idx="1"/>
            <a:endCxn id="10" idx="3"/>
          </p:cNvCxnSpPr>
          <p:nvPr/>
        </p:nvCxnSpPr>
        <p:spPr>
          <a:xfrm flipH="1" flipV="1">
            <a:off x="14633584" y="1744979"/>
            <a:ext cx="2493761" cy="392315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DF8CBD91-7F1A-4AE3-8E7F-641272859E8D}"/>
              </a:ext>
            </a:extLst>
          </p:cNvPr>
          <p:cNvCxnSpPr>
            <a:cxnSpLocks/>
            <a:stCxn id="93" idx="1"/>
            <a:endCxn id="6" idx="3"/>
          </p:cNvCxnSpPr>
          <p:nvPr/>
        </p:nvCxnSpPr>
        <p:spPr>
          <a:xfrm flipH="1">
            <a:off x="14603909" y="5668132"/>
            <a:ext cx="2523435" cy="165773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834AF62-48DD-458D-B7C9-1F24CC55E6A4}"/>
              </a:ext>
            </a:extLst>
          </p:cNvPr>
          <p:cNvCxnSpPr>
            <a:cxnSpLocks/>
            <a:stCxn id="21" idx="1"/>
            <a:endCxn id="146" idx="3"/>
          </p:cNvCxnSpPr>
          <p:nvPr/>
        </p:nvCxnSpPr>
        <p:spPr>
          <a:xfrm flipH="1">
            <a:off x="14583395" y="1411762"/>
            <a:ext cx="2543950" cy="844834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F87C0263-80C5-43C8-BDBE-1B646DE43037}"/>
              </a:ext>
            </a:extLst>
          </p:cNvPr>
          <p:cNvCxnSpPr>
            <a:cxnSpLocks/>
            <a:stCxn id="61" idx="1"/>
            <a:endCxn id="10" idx="3"/>
          </p:cNvCxnSpPr>
          <p:nvPr/>
        </p:nvCxnSpPr>
        <p:spPr>
          <a:xfrm flipH="1" flipV="1">
            <a:off x="14633584" y="1744979"/>
            <a:ext cx="2493761" cy="675270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B53AF72E-A7DC-43C7-A0F4-D86273415809}"/>
              </a:ext>
            </a:extLst>
          </p:cNvPr>
          <p:cNvCxnSpPr>
            <a:cxnSpLocks/>
            <a:stCxn id="36" idx="1"/>
            <a:endCxn id="6" idx="3"/>
          </p:cNvCxnSpPr>
          <p:nvPr/>
        </p:nvCxnSpPr>
        <p:spPr>
          <a:xfrm flipH="1">
            <a:off x="14603909" y="3144137"/>
            <a:ext cx="2523435" cy="418172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8E7A2BAE-A822-42CF-946B-B4D9896903CF}"/>
              </a:ext>
            </a:extLst>
          </p:cNvPr>
          <p:cNvSpPr/>
          <p:nvPr/>
        </p:nvSpPr>
        <p:spPr>
          <a:xfrm>
            <a:off x="10563604" y="10726558"/>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cxnSp>
        <p:nvCxnSpPr>
          <p:cNvPr id="103" name="Straight Arrow Connector 102">
            <a:extLst>
              <a:ext uri="{FF2B5EF4-FFF2-40B4-BE49-F238E27FC236}">
                <a16:creationId xmlns:a16="http://schemas.microsoft.com/office/drawing/2014/main" id="{D7483EA2-CA2A-450D-9A05-3945EB50CDE9}"/>
              </a:ext>
            </a:extLst>
          </p:cNvPr>
          <p:cNvCxnSpPr>
            <a:cxnSpLocks/>
            <a:stCxn id="100" idx="1"/>
            <a:endCxn id="149" idx="3"/>
          </p:cNvCxnSpPr>
          <p:nvPr/>
        </p:nvCxnSpPr>
        <p:spPr>
          <a:xfrm flipH="1" flipV="1">
            <a:off x="8480432" y="9467325"/>
            <a:ext cx="2083172" cy="1631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9BDBCD2D-2F03-4974-98EE-12508085BB52}"/>
              </a:ext>
            </a:extLst>
          </p:cNvPr>
          <p:cNvCxnSpPr>
            <a:cxnSpLocks/>
            <a:stCxn id="93" idx="1"/>
            <a:endCxn id="8" idx="3"/>
          </p:cNvCxnSpPr>
          <p:nvPr/>
        </p:nvCxnSpPr>
        <p:spPr>
          <a:xfrm flipH="1">
            <a:off x="14603909" y="5668131"/>
            <a:ext cx="2523435" cy="56613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id="{5D4F2052-0E1C-4A41-AEF8-950564A9C4F2}"/>
              </a:ext>
            </a:extLst>
          </p:cNvPr>
          <p:cNvSpPr/>
          <p:nvPr/>
        </p:nvSpPr>
        <p:spPr>
          <a:xfrm>
            <a:off x="17127346" y="9326847"/>
            <a:ext cx="5759914" cy="101706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Support DMTs with emerging business case requirements including responding to the COVID recovery and business cases to support LTP delivery requirements</a:t>
            </a:r>
          </a:p>
        </p:txBody>
      </p:sp>
      <p:sp>
        <p:nvSpPr>
          <p:cNvPr id="129" name="Rectangle 128">
            <a:extLst>
              <a:ext uri="{FF2B5EF4-FFF2-40B4-BE49-F238E27FC236}">
                <a16:creationId xmlns:a16="http://schemas.microsoft.com/office/drawing/2014/main" id="{8C5731E7-70FE-430A-AACA-8814F0F0C888}"/>
              </a:ext>
            </a:extLst>
          </p:cNvPr>
          <p:cNvSpPr/>
          <p:nvPr/>
        </p:nvSpPr>
        <p:spPr>
          <a:xfrm>
            <a:off x="17127346" y="3811813"/>
            <a:ext cx="5759914" cy="1141968"/>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Provide contractual and business development support  for the establishment of new  services and systems  including the NCEL CAMHS provider collaborative and Primary Care </a:t>
            </a:r>
          </a:p>
        </p:txBody>
      </p:sp>
      <p:cxnSp>
        <p:nvCxnSpPr>
          <p:cNvPr id="133" name="Straight Arrow Connector 132">
            <a:extLst>
              <a:ext uri="{FF2B5EF4-FFF2-40B4-BE49-F238E27FC236}">
                <a16:creationId xmlns:a16="http://schemas.microsoft.com/office/drawing/2014/main" id="{4560A52E-4C95-49A8-AC51-5B3B8B3C156F}"/>
              </a:ext>
            </a:extLst>
          </p:cNvPr>
          <p:cNvCxnSpPr>
            <a:cxnSpLocks/>
            <a:stCxn id="129" idx="1"/>
            <a:endCxn id="146" idx="3"/>
          </p:cNvCxnSpPr>
          <p:nvPr/>
        </p:nvCxnSpPr>
        <p:spPr>
          <a:xfrm flipH="1">
            <a:off x="14583395" y="4382797"/>
            <a:ext cx="2543950" cy="547731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4560A52E-4C95-49A8-AC51-5B3B8B3C156F}"/>
              </a:ext>
            </a:extLst>
          </p:cNvPr>
          <p:cNvCxnSpPr>
            <a:cxnSpLocks/>
            <a:stCxn id="77" idx="1"/>
            <a:endCxn id="100" idx="3"/>
          </p:cNvCxnSpPr>
          <p:nvPr/>
        </p:nvCxnSpPr>
        <p:spPr>
          <a:xfrm flipH="1">
            <a:off x="14576344" y="11030163"/>
            <a:ext cx="2551003" cy="6829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4560A52E-4C95-49A8-AC51-5B3B8B3C156F}"/>
              </a:ext>
            </a:extLst>
          </p:cNvPr>
          <p:cNvCxnSpPr>
            <a:cxnSpLocks/>
            <a:stCxn id="122" idx="1"/>
            <a:endCxn id="6" idx="3"/>
          </p:cNvCxnSpPr>
          <p:nvPr/>
        </p:nvCxnSpPr>
        <p:spPr>
          <a:xfrm flipH="1" flipV="1">
            <a:off x="14603909" y="7325866"/>
            <a:ext cx="2523435" cy="250951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65BDCF44-C14C-4393-8180-686BCF3F2528}"/>
              </a:ext>
            </a:extLst>
          </p:cNvPr>
          <p:cNvCxnSpPr>
            <a:cxnSpLocks/>
            <a:stCxn id="122" idx="1"/>
            <a:endCxn id="146" idx="3"/>
          </p:cNvCxnSpPr>
          <p:nvPr/>
        </p:nvCxnSpPr>
        <p:spPr>
          <a:xfrm flipH="1">
            <a:off x="14583395" y="9835380"/>
            <a:ext cx="2543950" cy="247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Rectangle 152">
            <a:extLst>
              <a:ext uri="{FF2B5EF4-FFF2-40B4-BE49-F238E27FC236}">
                <a16:creationId xmlns:a16="http://schemas.microsoft.com/office/drawing/2014/main" id="{F3D08EA3-995E-4DB4-A5BB-A2EAE8013E37}"/>
              </a:ext>
            </a:extLst>
          </p:cNvPr>
          <p:cNvSpPr/>
          <p:nvPr/>
        </p:nvSpPr>
        <p:spPr>
          <a:xfrm>
            <a:off x="17127346" y="11646546"/>
            <a:ext cx="5759914" cy="62339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Develop ELFT as an anchor institution through revised procurements  and tendering systems </a:t>
            </a:r>
          </a:p>
        </p:txBody>
      </p:sp>
      <p:cxnSp>
        <p:nvCxnSpPr>
          <p:cNvPr id="154" name="Straight Arrow Connector 153">
            <a:extLst>
              <a:ext uri="{FF2B5EF4-FFF2-40B4-BE49-F238E27FC236}">
                <a16:creationId xmlns:a16="http://schemas.microsoft.com/office/drawing/2014/main" id="{65BDCF44-C14C-4393-8180-686BCF3F2528}"/>
              </a:ext>
            </a:extLst>
          </p:cNvPr>
          <p:cNvCxnSpPr>
            <a:cxnSpLocks/>
            <a:stCxn id="153" idx="1"/>
            <a:endCxn id="657" idx="3"/>
          </p:cNvCxnSpPr>
          <p:nvPr/>
        </p:nvCxnSpPr>
        <p:spPr>
          <a:xfrm flipH="1">
            <a:off x="14576344" y="11958245"/>
            <a:ext cx="2551003" cy="3054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4560A52E-4C95-49A8-AC51-5B3B8B3C156F}"/>
              </a:ext>
            </a:extLst>
          </p:cNvPr>
          <p:cNvCxnSpPr>
            <a:cxnSpLocks/>
            <a:stCxn id="153" idx="1"/>
            <a:endCxn id="11" idx="3"/>
          </p:cNvCxnSpPr>
          <p:nvPr/>
        </p:nvCxnSpPr>
        <p:spPr>
          <a:xfrm flipH="1" flipV="1">
            <a:off x="14592548" y="5112918"/>
            <a:ext cx="2534796" cy="684532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a:extLst>
              <a:ext uri="{FF2B5EF4-FFF2-40B4-BE49-F238E27FC236}">
                <a16:creationId xmlns:a16="http://schemas.microsoft.com/office/drawing/2014/main" id="{4560A52E-4C95-49A8-AC51-5B3B8B3C156F}"/>
              </a:ext>
            </a:extLst>
          </p:cNvPr>
          <p:cNvCxnSpPr>
            <a:cxnSpLocks/>
            <a:stCxn id="153" idx="1"/>
            <a:endCxn id="139" idx="3"/>
          </p:cNvCxnSpPr>
          <p:nvPr/>
        </p:nvCxnSpPr>
        <p:spPr>
          <a:xfrm flipH="1" flipV="1">
            <a:off x="14603909" y="8481776"/>
            <a:ext cx="2523435" cy="347646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1" name="Rectangle 170">
            <a:extLst>
              <a:ext uri="{FF2B5EF4-FFF2-40B4-BE49-F238E27FC236}">
                <a16:creationId xmlns:a16="http://schemas.microsoft.com/office/drawing/2014/main" id="{F3D08EA3-995E-4DB4-A5BB-A2EAE8013E37}"/>
              </a:ext>
            </a:extLst>
          </p:cNvPr>
          <p:cNvSpPr/>
          <p:nvPr/>
        </p:nvSpPr>
        <p:spPr>
          <a:xfrm>
            <a:off x="17130351" y="12421344"/>
            <a:ext cx="5759914" cy="62339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Accreditation for delivery of NHS procurement standards</a:t>
            </a:r>
          </a:p>
        </p:txBody>
      </p:sp>
      <p:cxnSp>
        <p:nvCxnSpPr>
          <p:cNvPr id="172" name="Straight Arrow Connector 171">
            <a:extLst>
              <a:ext uri="{FF2B5EF4-FFF2-40B4-BE49-F238E27FC236}">
                <a16:creationId xmlns:a16="http://schemas.microsoft.com/office/drawing/2014/main" id="{65BDCF44-C14C-4393-8180-686BCF3F2528}"/>
              </a:ext>
            </a:extLst>
          </p:cNvPr>
          <p:cNvCxnSpPr>
            <a:cxnSpLocks/>
            <a:stCxn id="171" idx="1"/>
            <a:endCxn id="657" idx="3"/>
          </p:cNvCxnSpPr>
          <p:nvPr/>
        </p:nvCxnSpPr>
        <p:spPr>
          <a:xfrm flipH="1" flipV="1">
            <a:off x="14576343" y="12263718"/>
            <a:ext cx="2554008" cy="4693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4560A52E-4C95-49A8-AC51-5B3B8B3C156F}"/>
              </a:ext>
            </a:extLst>
          </p:cNvPr>
          <p:cNvCxnSpPr>
            <a:cxnSpLocks/>
            <a:stCxn id="171" idx="1"/>
            <a:endCxn id="11" idx="3"/>
          </p:cNvCxnSpPr>
          <p:nvPr/>
        </p:nvCxnSpPr>
        <p:spPr>
          <a:xfrm flipH="1" flipV="1">
            <a:off x="14592548" y="5112915"/>
            <a:ext cx="2537803" cy="762012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9AF29EDF-11B5-4B57-8CC5-5D5559A9F67B}"/>
              </a:ext>
            </a:extLst>
          </p:cNvPr>
          <p:cNvCxnSpPr>
            <a:cxnSpLocks/>
            <a:stCxn id="129" idx="1"/>
            <a:endCxn id="33" idx="3"/>
          </p:cNvCxnSpPr>
          <p:nvPr/>
        </p:nvCxnSpPr>
        <p:spPr>
          <a:xfrm flipH="1" flipV="1">
            <a:off x="14613063" y="2848181"/>
            <a:ext cx="2514281" cy="15346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CBC430FE-1775-43FE-AB3F-9CAAAAA8E630}"/>
              </a:ext>
            </a:extLst>
          </p:cNvPr>
          <p:cNvSpPr/>
          <p:nvPr/>
        </p:nvSpPr>
        <p:spPr>
          <a:xfrm>
            <a:off x="17127346" y="7112271"/>
            <a:ext cx="5759914" cy="61496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Develop team  and staff capability through training programmes including CIPS (procurement), QI, Leadership </a:t>
            </a:r>
          </a:p>
        </p:txBody>
      </p:sp>
      <p:cxnSp>
        <p:nvCxnSpPr>
          <p:cNvPr id="127" name="Straight Arrow Connector 126">
            <a:extLst>
              <a:ext uri="{FF2B5EF4-FFF2-40B4-BE49-F238E27FC236}">
                <a16:creationId xmlns:a16="http://schemas.microsoft.com/office/drawing/2014/main" id="{2C486472-A55F-4DD5-A35E-63A67954569F}"/>
              </a:ext>
            </a:extLst>
          </p:cNvPr>
          <p:cNvCxnSpPr>
            <a:cxnSpLocks/>
            <a:stCxn id="126" idx="1"/>
            <a:endCxn id="139" idx="3"/>
          </p:cNvCxnSpPr>
          <p:nvPr/>
        </p:nvCxnSpPr>
        <p:spPr>
          <a:xfrm flipH="1">
            <a:off x="14603909" y="7419753"/>
            <a:ext cx="2523435" cy="10620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4560A52E-4C95-49A8-AC51-5B3B8B3C156F}"/>
              </a:ext>
            </a:extLst>
          </p:cNvPr>
          <p:cNvCxnSpPr>
            <a:cxnSpLocks/>
            <a:stCxn id="126" idx="1"/>
            <a:endCxn id="11" idx="3"/>
          </p:cNvCxnSpPr>
          <p:nvPr/>
        </p:nvCxnSpPr>
        <p:spPr>
          <a:xfrm flipH="1" flipV="1">
            <a:off x="14592548" y="5112915"/>
            <a:ext cx="2534796" cy="230683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ED57757-49B9-4DA0-9770-1144945E67B6}"/>
              </a:ext>
            </a:extLst>
          </p:cNvPr>
          <p:cNvCxnSpPr>
            <a:cxnSpLocks/>
            <a:stCxn id="93" idx="1"/>
            <a:endCxn id="6" idx="3"/>
          </p:cNvCxnSpPr>
          <p:nvPr/>
        </p:nvCxnSpPr>
        <p:spPr>
          <a:xfrm flipH="1">
            <a:off x="14603909" y="5668132"/>
            <a:ext cx="2523435" cy="16577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175BBBB6-F4C0-4719-B474-9E7312B1771D}"/>
              </a:ext>
            </a:extLst>
          </p:cNvPr>
          <p:cNvSpPr/>
          <p:nvPr/>
        </p:nvSpPr>
        <p:spPr>
          <a:xfrm>
            <a:off x="4896232" y="372987"/>
            <a:ext cx="3773005" cy="1639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81" name="Rectangle 80">
            <a:extLst>
              <a:ext uri="{FF2B5EF4-FFF2-40B4-BE49-F238E27FC236}">
                <a16:creationId xmlns:a16="http://schemas.microsoft.com/office/drawing/2014/main" id="{355628D8-B485-47CF-A598-C42D0E44C08A}"/>
              </a:ext>
            </a:extLst>
          </p:cNvPr>
          <p:cNvSpPr/>
          <p:nvPr/>
        </p:nvSpPr>
        <p:spPr>
          <a:xfrm>
            <a:off x="11469677" y="210364"/>
            <a:ext cx="2919500" cy="43467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83" name="Rectangle 82">
            <a:extLst>
              <a:ext uri="{FF2B5EF4-FFF2-40B4-BE49-F238E27FC236}">
                <a16:creationId xmlns:a16="http://schemas.microsoft.com/office/drawing/2014/main" id="{9C52DA5E-3014-4EFC-AFA4-22505C44966E}"/>
              </a:ext>
            </a:extLst>
          </p:cNvPr>
          <p:cNvSpPr/>
          <p:nvPr/>
        </p:nvSpPr>
        <p:spPr>
          <a:xfrm>
            <a:off x="18762203" y="160849"/>
            <a:ext cx="2502472" cy="47887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sp>
        <p:nvSpPr>
          <p:cNvPr id="85" name="Rectangle 84">
            <a:extLst>
              <a:ext uri="{FF2B5EF4-FFF2-40B4-BE49-F238E27FC236}">
                <a16:creationId xmlns:a16="http://schemas.microsoft.com/office/drawing/2014/main" id="{08CF048E-360D-438A-A6D4-9D30A0DDB03A}"/>
              </a:ext>
            </a:extLst>
          </p:cNvPr>
          <p:cNvSpPr/>
          <p:nvPr/>
        </p:nvSpPr>
        <p:spPr>
          <a:xfrm>
            <a:off x="10593594" y="3558046"/>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13" name="Straight Arrow Connector 12">
            <a:extLst>
              <a:ext uri="{FF2B5EF4-FFF2-40B4-BE49-F238E27FC236}">
                <a16:creationId xmlns:a16="http://schemas.microsoft.com/office/drawing/2014/main" id="{B4C6872B-B2F3-4E03-B88E-E9D615ECDB46}"/>
              </a:ext>
            </a:extLst>
          </p:cNvPr>
          <p:cNvCxnSpPr>
            <a:stCxn id="85" idx="1"/>
            <a:endCxn id="147" idx="3"/>
          </p:cNvCxnSpPr>
          <p:nvPr/>
        </p:nvCxnSpPr>
        <p:spPr>
          <a:xfrm flipH="1" flipV="1">
            <a:off x="8490193" y="3068454"/>
            <a:ext cx="2103399" cy="86148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04" name="Picture 4">
            <a:extLst>
              <a:ext uri="{FF2B5EF4-FFF2-40B4-BE49-F238E27FC236}">
                <a16:creationId xmlns:a16="http://schemas.microsoft.com/office/drawing/2014/main" id="{C23AC24E-2EE4-4BB0-BEB5-B873B9BF7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104">
            <a:extLst>
              <a:ext uri="{FF2B5EF4-FFF2-40B4-BE49-F238E27FC236}">
                <a16:creationId xmlns:a16="http://schemas.microsoft.com/office/drawing/2014/main" id="{E0B3125F-FDDF-4BAB-A96F-CC3A4E9A681A}"/>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2839249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065902-08AA-4DF3-BF4B-0C04E0A8D911}"/>
              </a:ext>
            </a:extLst>
          </p:cNvPr>
          <p:cNvSpPr txBox="1"/>
          <p:nvPr/>
        </p:nvSpPr>
        <p:spPr>
          <a:xfrm>
            <a:off x="673357" y="373834"/>
            <a:ext cx="3860742" cy="369204"/>
          </a:xfrm>
          <a:prstGeom prst="rect">
            <a:avLst/>
          </a:prstGeom>
          <a:noFill/>
        </p:spPr>
        <p:txBody>
          <a:bodyPr wrap="square" rtlCol="0">
            <a:spAutoFit/>
          </a:bodyPr>
          <a:lstStyle/>
          <a:p>
            <a:r>
              <a:rPr lang="en-GB" sz="1799" b="1" dirty="0">
                <a:latin typeface="Arial" panose="020B0604020202020204" pitchFamily="34" charset="0"/>
                <a:cs typeface="Arial" panose="020B0604020202020204" pitchFamily="34" charset="0"/>
              </a:rPr>
              <a:t>Commercial Development</a:t>
            </a:r>
          </a:p>
        </p:txBody>
      </p:sp>
      <p:graphicFrame>
        <p:nvGraphicFramePr>
          <p:cNvPr id="3" name="Table 2">
            <a:extLst>
              <a:ext uri="{FF2B5EF4-FFF2-40B4-BE49-F238E27FC236}">
                <a16:creationId xmlns:a16="http://schemas.microsoft.com/office/drawing/2014/main" id="{C5ACFE58-A661-48E2-B8E5-2CC591068ADD}"/>
              </a:ext>
            </a:extLst>
          </p:cNvPr>
          <p:cNvGraphicFramePr>
            <a:graphicFrameLocks noGrp="1"/>
          </p:cNvGraphicFramePr>
          <p:nvPr>
            <p:extLst>
              <p:ext uri="{D42A27DB-BD31-4B8C-83A1-F6EECF244321}">
                <p14:modId xmlns:p14="http://schemas.microsoft.com/office/powerpoint/2010/main" val="3185325170"/>
              </p:ext>
            </p:extLst>
          </p:nvPr>
        </p:nvGraphicFramePr>
        <p:xfrm>
          <a:off x="285777" y="743038"/>
          <a:ext cx="23301270" cy="12572170"/>
        </p:xfrm>
        <a:graphic>
          <a:graphicData uri="http://schemas.openxmlformats.org/drawingml/2006/table">
            <a:tbl>
              <a:tblPr firstRow="1" firstCol="1" bandRow="1">
                <a:tableStyleId>{5C22544A-7EE6-4342-B048-85BDC9FD1C3A}</a:tableStyleId>
              </a:tblPr>
              <a:tblGrid>
                <a:gridCol w="489935">
                  <a:extLst>
                    <a:ext uri="{9D8B030D-6E8A-4147-A177-3AD203B41FA5}">
                      <a16:colId xmlns:a16="http://schemas.microsoft.com/office/drawing/2014/main" val="1009929863"/>
                    </a:ext>
                  </a:extLst>
                </a:gridCol>
                <a:gridCol w="4206741">
                  <a:extLst>
                    <a:ext uri="{9D8B030D-6E8A-4147-A177-3AD203B41FA5}">
                      <a16:colId xmlns:a16="http://schemas.microsoft.com/office/drawing/2014/main" val="3116329581"/>
                    </a:ext>
                  </a:extLst>
                </a:gridCol>
                <a:gridCol w="6814542">
                  <a:extLst>
                    <a:ext uri="{9D8B030D-6E8A-4147-A177-3AD203B41FA5}">
                      <a16:colId xmlns:a16="http://schemas.microsoft.com/office/drawing/2014/main" val="3042456390"/>
                    </a:ext>
                  </a:extLst>
                </a:gridCol>
                <a:gridCol w="4181057">
                  <a:extLst>
                    <a:ext uri="{9D8B030D-6E8A-4147-A177-3AD203B41FA5}">
                      <a16:colId xmlns:a16="http://schemas.microsoft.com/office/drawing/2014/main" val="3636070716"/>
                    </a:ext>
                  </a:extLst>
                </a:gridCol>
                <a:gridCol w="5499929">
                  <a:extLst>
                    <a:ext uri="{9D8B030D-6E8A-4147-A177-3AD203B41FA5}">
                      <a16:colId xmlns:a16="http://schemas.microsoft.com/office/drawing/2014/main" val="4264546615"/>
                    </a:ext>
                  </a:extLst>
                </a:gridCol>
                <a:gridCol w="2109066">
                  <a:extLst>
                    <a:ext uri="{9D8B030D-6E8A-4147-A177-3AD203B41FA5}">
                      <a16:colId xmlns:a16="http://schemas.microsoft.com/office/drawing/2014/main" val="3015648658"/>
                    </a:ext>
                  </a:extLst>
                </a:gridCol>
              </a:tblGrid>
              <a:tr h="429767">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No.</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Top Key Priority Areas (CDD)</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Milestones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Local Leads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What Cooperate/DMT support is required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gn="ctr">
                        <a:lnSpc>
                          <a:spcPct val="107000"/>
                        </a:lnSpc>
                        <a:spcAft>
                          <a:spcPts val="800"/>
                        </a:spcAft>
                      </a:pPr>
                      <a:r>
                        <a:rPr lang="en-GB" sz="1500" dirty="0">
                          <a:effectLst/>
                          <a:latin typeface="Arial" panose="020B0604020202020204" pitchFamily="34" charset="0"/>
                          <a:cs typeface="Arial" panose="020B0604020202020204" pitchFamily="34" charset="0"/>
                        </a:rPr>
                        <a:t>Expected Delivery Dates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4161871271"/>
                  </a:ext>
                </a:extLst>
              </a:tr>
              <a:tr h="1272364">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1</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Support system planning through the development of Integrated  Care Systems through new contract arrangements and governance systems </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Subject to national guidance on the</a:t>
                      </a:r>
                      <a:r>
                        <a:rPr lang="en-GB" sz="1500" baseline="0" dirty="0">
                          <a:effectLst/>
                          <a:latin typeface="Arial" panose="020B0604020202020204" pitchFamily="34" charset="0"/>
                          <a:ea typeface="Calibri" panose="020F0502020204030204" pitchFamily="34" charset="0"/>
                          <a:cs typeface="Arial" panose="020B0604020202020204" pitchFamily="34" charset="0"/>
                        </a:rPr>
                        <a:t> new operating model CDD will be required to support the development of new contractual arrangements and governance systems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Mohit Venkataram/Richard Fradgley /Robin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DMTs/Finance/Informatics/Performance/Estates/ Integrated Care Systems stakeholders (joint working)</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Ongoing throughout 2021/22</a:t>
                      </a:r>
                    </a:p>
                  </a:txBody>
                  <a:tcPr marL="84790" marR="84790" marT="0" marB="0" anchor="ctr"/>
                </a:tc>
                <a:extLst>
                  <a:ext uri="{0D108BD9-81ED-4DB2-BD59-A6C34878D82A}">
                    <a16:rowId xmlns:a16="http://schemas.microsoft.com/office/drawing/2014/main" val="10001"/>
                  </a:ext>
                </a:extLst>
              </a:tr>
              <a:tr h="1049394">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2</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Develop new contract structure to support the development of Compass and Third sector offer</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Set up</a:t>
                      </a:r>
                      <a:r>
                        <a:rPr lang="en-GB" sz="1500" baseline="0" dirty="0">
                          <a:effectLst/>
                          <a:latin typeface="Arial" panose="020B0604020202020204" pitchFamily="34" charset="0"/>
                          <a:ea typeface="Calibri" panose="020F0502020204030204" pitchFamily="34" charset="0"/>
                          <a:cs typeface="Arial" panose="020B0604020202020204" pitchFamily="34" charset="0"/>
                        </a:rPr>
                        <a:t> new sub contracting process for VCSE activity via Compass  (June  2021)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Mohit Venkataram/Robin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DMTs/Finance/Compass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3 months (Completed</a:t>
                      </a:r>
                      <a:r>
                        <a:rPr lang="en-GB" sz="1500" baseline="0" dirty="0">
                          <a:effectLst/>
                          <a:latin typeface="Arial" panose="020B0604020202020204" pitchFamily="34" charset="0"/>
                          <a:cs typeface="Arial" panose="020B0604020202020204" pitchFamily="34" charset="0"/>
                        </a:rPr>
                        <a:t> by June 2021)</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10002"/>
                  </a:ext>
                </a:extLst>
              </a:tr>
              <a:tr h="2016395">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3</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QI project – redesign processes from  business case concept to contract sign off to mobilisation &amp; implementation to offer greater support to DMTs</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Establish Qi Group (April 2021)</a:t>
                      </a:r>
                    </a:p>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Agree scope</a:t>
                      </a:r>
                      <a:r>
                        <a:rPr lang="en-GB" sz="1500" baseline="0" dirty="0">
                          <a:effectLst/>
                          <a:latin typeface="Arial" panose="020B0604020202020204" pitchFamily="34" charset="0"/>
                          <a:ea typeface="Calibri" panose="020F0502020204030204" pitchFamily="34" charset="0"/>
                          <a:cs typeface="Arial" panose="020B0604020202020204" pitchFamily="34" charset="0"/>
                        </a:rPr>
                        <a:t>  of QI project, complete driver diagram and submit to Qi forum for project initiation (May 2021)</a:t>
                      </a:r>
                    </a:p>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Undertake detailed process mapping (June 2021)</a:t>
                      </a:r>
                    </a:p>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Begin PDSA cycle for core project deliverables (July 2021)</a:t>
                      </a:r>
                    </a:p>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Complete implementation and review (Dec 2021)</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Finance / CDD team / IMT</a:t>
                      </a: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9 months (Dec 2021)</a:t>
                      </a:r>
                    </a:p>
                  </a:txBody>
                  <a:tcPr marL="84790" marR="84790" marT="0" marB="0" anchor="ctr"/>
                </a:tc>
                <a:extLst>
                  <a:ext uri="{0D108BD9-81ED-4DB2-BD59-A6C34878D82A}">
                    <a16:rowId xmlns:a16="http://schemas.microsoft.com/office/drawing/2014/main" val="10003"/>
                  </a:ext>
                </a:extLst>
              </a:tr>
              <a:tr h="1891992">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4</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Provide contractual and business development support  for the establishment of new  services and systems  including the NCEL CAMHS provider collaborative and Primary Care</a:t>
                      </a:r>
                    </a:p>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 </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Provide ongoing support including the establishment of the PCN prospectus (Initial version by April 2021 and</a:t>
                      </a:r>
                      <a:r>
                        <a:rPr lang="en-GB" sz="1500" baseline="0" dirty="0">
                          <a:effectLst/>
                          <a:latin typeface="Arial" panose="020B0604020202020204" pitchFamily="34" charset="0"/>
                          <a:ea typeface="Calibri" panose="020F0502020204030204" pitchFamily="34" charset="0"/>
                          <a:cs typeface="Arial" panose="020B0604020202020204" pitchFamily="34" charset="0"/>
                        </a:rPr>
                        <a:t> future versions throughout 2021 as the ELFT offer develops)</a:t>
                      </a:r>
                    </a:p>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Support 21/22 NCEL contracting and support development of Phase 2 collaborative (subject to national guidance)</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Mohit Venkataram/Robin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Primary Care DMT</a:t>
                      </a:r>
                      <a:r>
                        <a:rPr lang="en-GB" sz="1500" baseline="0" dirty="0">
                          <a:effectLst/>
                          <a:latin typeface="Arial" panose="020B0604020202020204" pitchFamily="34" charset="0"/>
                          <a:ea typeface="Calibri" panose="020F0502020204030204" pitchFamily="34" charset="0"/>
                          <a:cs typeface="Arial" panose="020B0604020202020204" pitchFamily="34" charset="0"/>
                        </a:rPr>
                        <a:t> / NCEL CAMHS DMT / Finance/ Estates / Qi / HR / informatics /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Ongoing in 21/22</a:t>
                      </a:r>
                    </a:p>
                  </a:txBody>
                  <a:tcPr marL="84790" marR="84790" marT="0" marB="0" anchor="ctr"/>
                </a:tc>
                <a:extLst>
                  <a:ext uri="{0D108BD9-81ED-4DB2-BD59-A6C34878D82A}">
                    <a16:rowId xmlns:a16="http://schemas.microsoft.com/office/drawing/2014/main" val="10004"/>
                  </a:ext>
                </a:extLst>
              </a:tr>
              <a:tr h="1845491">
                <a:tc>
                  <a:txBody>
                    <a:bodyPr/>
                    <a:lstStyle/>
                    <a:p>
                      <a:pPr algn="ctr">
                        <a:lnSpc>
                          <a:spcPct val="107000"/>
                        </a:lnSpc>
                        <a:spcAft>
                          <a:spcPts val="800"/>
                        </a:spcAft>
                      </a:pPr>
                      <a:r>
                        <a:rPr lang="en-GB" sz="1500" dirty="0">
                          <a:effectLst/>
                          <a:latin typeface="Arial" panose="020B0604020202020204" pitchFamily="34" charset="0"/>
                          <a:ea typeface="+mn-ea"/>
                          <a:cs typeface="Arial" panose="020B0604020202020204" pitchFamily="34" charset="0"/>
                        </a:rPr>
                        <a:t>5</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Negotiation of 21/22</a:t>
                      </a:r>
                      <a:r>
                        <a:rPr lang="en-GB" sz="1500" baseline="0" dirty="0">
                          <a:effectLst/>
                          <a:latin typeface="Arial" panose="020B0604020202020204" pitchFamily="34" charset="0"/>
                          <a:cs typeface="Arial" panose="020B0604020202020204" pitchFamily="34" charset="0"/>
                        </a:rPr>
                        <a:t> and </a:t>
                      </a:r>
                      <a:r>
                        <a:rPr lang="en-GB" sz="1500" dirty="0">
                          <a:effectLst/>
                          <a:latin typeface="Arial" panose="020B0604020202020204" pitchFamily="34" charset="0"/>
                          <a:cs typeface="Arial" panose="020B0604020202020204" pitchFamily="34" charset="0"/>
                        </a:rPr>
                        <a:t>22/23 contracts (subject to yet to be published NHS operating framework for next year). This includes Mental Health Investment (22/23 investment brought forward to 21/22) standards and out of hospital community services.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Review existing contract indicators (end of Jan 2021). </a:t>
                      </a:r>
                    </a:p>
                    <a:p>
                      <a:pPr>
                        <a:lnSpc>
                          <a:spcPct val="107000"/>
                        </a:lnSpc>
                        <a:spcAft>
                          <a:spcPts val="800"/>
                        </a:spcAft>
                      </a:pPr>
                      <a:r>
                        <a:rPr lang="en-GB" sz="1500" dirty="0">
                          <a:effectLst/>
                          <a:latin typeface="Arial" panose="020B0604020202020204" pitchFamily="34" charset="0"/>
                          <a:cs typeface="Arial" panose="020B0604020202020204" pitchFamily="34" charset="0"/>
                        </a:rPr>
                        <a:t>Setup planning meetings with CCGs (April</a:t>
                      </a:r>
                      <a:r>
                        <a:rPr lang="en-GB" sz="1500" baseline="0" dirty="0">
                          <a:effectLst/>
                          <a:latin typeface="Arial" panose="020B0604020202020204" pitchFamily="34" charset="0"/>
                          <a:cs typeface="Arial" panose="020B0604020202020204" pitchFamily="34" charset="0"/>
                        </a:rPr>
                        <a:t> 2021) </a:t>
                      </a:r>
                    </a:p>
                    <a:p>
                      <a:pPr>
                        <a:lnSpc>
                          <a:spcPct val="107000"/>
                        </a:lnSpc>
                        <a:spcAft>
                          <a:spcPts val="800"/>
                        </a:spcAft>
                      </a:pPr>
                      <a:r>
                        <a:rPr lang="en-GB" sz="1500" dirty="0">
                          <a:effectLst/>
                          <a:latin typeface="Arial" panose="020B0604020202020204" pitchFamily="34" charset="0"/>
                          <a:cs typeface="Arial" panose="020B0604020202020204" pitchFamily="34" charset="0"/>
                        </a:rPr>
                        <a:t>Agree priority investment and priority areas (April</a:t>
                      </a:r>
                      <a:r>
                        <a:rPr lang="en-GB" sz="1500" baseline="0" dirty="0">
                          <a:effectLst/>
                          <a:latin typeface="Arial" panose="020B0604020202020204" pitchFamily="34" charset="0"/>
                          <a:cs typeface="Arial" panose="020B0604020202020204" pitchFamily="34" charset="0"/>
                        </a:rPr>
                        <a:t> 2021</a:t>
                      </a:r>
                      <a:r>
                        <a:rPr lang="en-GB" sz="1500" dirty="0">
                          <a:effectLst/>
                          <a:latin typeface="Arial" panose="020B0604020202020204" pitchFamily="34" charset="0"/>
                          <a:cs typeface="Arial" panose="020B0604020202020204" pitchFamily="34" charset="0"/>
                        </a:rPr>
                        <a:t>)</a:t>
                      </a:r>
                    </a:p>
                    <a:p>
                      <a:pPr>
                        <a:lnSpc>
                          <a:spcPct val="107000"/>
                        </a:lnSpc>
                        <a:spcAft>
                          <a:spcPts val="800"/>
                        </a:spcAft>
                      </a:pPr>
                      <a:r>
                        <a:rPr lang="en-GB" sz="1500" dirty="0">
                          <a:effectLst/>
                          <a:latin typeface="Arial" panose="020B0604020202020204" pitchFamily="34" charset="0"/>
                          <a:cs typeface="Arial" panose="020B0604020202020204" pitchFamily="34" charset="0"/>
                        </a:rPr>
                        <a:t>Agree Contracts subject to national operating framework (June</a:t>
                      </a:r>
                      <a:r>
                        <a:rPr lang="en-GB" sz="1500" baseline="0" dirty="0">
                          <a:effectLst/>
                          <a:latin typeface="Arial" panose="020B0604020202020204" pitchFamily="34" charset="0"/>
                          <a:cs typeface="Arial" panose="020B0604020202020204" pitchFamily="34" charset="0"/>
                        </a:rPr>
                        <a:t> 2021)</a:t>
                      </a:r>
                      <a:endParaRPr lang="en-GB" sz="1500" dirty="0">
                        <a:effectLst/>
                        <a:latin typeface="Arial" panose="020B0604020202020204" pitchFamily="34" charset="0"/>
                        <a:cs typeface="Arial" panose="020B0604020202020204" pitchFamily="34" charset="0"/>
                      </a:endParaRPr>
                    </a:p>
                    <a:p>
                      <a:pPr>
                        <a:lnSpc>
                          <a:spcPct val="107000"/>
                        </a:lnSpc>
                        <a:spcAft>
                          <a:spcPts val="800"/>
                        </a:spcAft>
                      </a:pPr>
                      <a:r>
                        <a:rPr lang="en-GB" sz="1500" dirty="0">
                          <a:effectLst/>
                          <a:latin typeface="Arial" panose="020B0604020202020204" pitchFamily="34" charset="0"/>
                          <a:cs typeface="Arial" panose="020B0604020202020204" pitchFamily="34" charset="0"/>
                        </a:rPr>
                        <a:t>Process to be repeated December next year for 22/23 planning round</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Mohit Venkataram/Richard Fradgley /Robin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DMTs/Finance/Informatics/Performance/Estates/ Integrated Care Systems stakeholders (joint working)</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1 month (Completed</a:t>
                      </a:r>
                      <a:r>
                        <a:rPr lang="en-GB" sz="1500" baseline="0" dirty="0">
                          <a:effectLst/>
                          <a:latin typeface="Arial" panose="020B0604020202020204" pitchFamily="34" charset="0"/>
                          <a:cs typeface="Arial" panose="020B0604020202020204" pitchFamily="34" charset="0"/>
                        </a:rPr>
                        <a:t> by April 2021)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4181226573"/>
                  </a:ext>
                </a:extLst>
              </a:tr>
              <a:tr h="1446052">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6</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Develop team  and staff capability through training programmes including CIPS (procurement), QI, Leadership </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Ensure staff from each sub team are enrolled on Qi training programme (throughout 21/22)</a:t>
                      </a:r>
                    </a:p>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ea typeface="Calibri" panose="020F0502020204030204" pitchFamily="34" charset="0"/>
                          <a:cs typeface="Arial" panose="020B0604020202020204" pitchFamily="34" charset="0"/>
                        </a:rPr>
                        <a:t>Ensure all procurement staff are  CIPS trained or equivalent throughout 21/22)</a:t>
                      </a:r>
                    </a:p>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Support staff to access</a:t>
                      </a:r>
                      <a:r>
                        <a:rPr lang="en-GB" sz="1500" baseline="0" dirty="0">
                          <a:effectLst/>
                          <a:latin typeface="Arial" panose="020B0604020202020204" pitchFamily="34" charset="0"/>
                          <a:ea typeface="Calibri" panose="020F0502020204030204" pitchFamily="34" charset="0"/>
                          <a:cs typeface="Arial" panose="020B0604020202020204" pitchFamily="34" charset="0"/>
                        </a:rPr>
                        <a:t> leadership programmes inc NHSE</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Robin Campbell / Steve Newton</a:t>
                      </a: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CDD team </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ea typeface="Calibri" panose="020F0502020204030204" pitchFamily="34" charset="0"/>
                          <a:cs typeface="Arial" panose="020B0604020202020204" pitchFamily="34" charset="0"/>
                        </a:rPr>
                        <a:t>Ongoing throughout 2021/22</a:t>
                      </a:r>
                    </a:p>
                  </a:txBody>
                  <a:tcPr marL="84790" marR="84790" marT="0" marB="0" anchor="ctr"/>
                </a:tc>
                <a:extLst>
                  <a:ext uri="{0D108BD9-81ED-4DB2-BD59-A6C34878D82A}">
                    <a16:rowId xmlns:a16="http://schemas.microsoft.com/office/drawing/2014/main" val="10006"/>
                  </a:ext>
                </a:extLst>
              </a:tr>
              <a:tr h="1495335">
                <a:tc>
                  <a:txBody>
                    <a:bodyPr/>
                    <a:lstStyle/>
                    <a:p>
                      <a:pPr algn="ct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7</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ea typeface="Calibri" panose="020F0502020204030204" pitchFamily="34" charset="0"/>
                          <a:cs typeface="Arial" panose="020B0604020202020204" pitchFamily="34" charset="0"/>
                        </a:rPr>
                        <a:t>Support DMTs with managing emerging external system pressures on Directorates resources including the Trust KPI review and developing contract and governance arrangements that are streamlined</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Review existing contract indicators  and agree with CCGs (end of  June 2021)</a:t>
                      </a:r>
                    </a:p>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Agree future contract management architecture (subject t o national guidance)</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Mohit Venkataram/Richard Fradgley /Robin Campbell</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DMTs/Finance/Informatics/Performance/Estates/ Integrated Care Systems stakeholders (joint working)</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3</a:t>
                      </a:r>
                      <a:r>
                        <a:rPr lang="en-GB" sz="1500" baseline="0" dirty="0">
                          <a:effectLst/>
                          <a:latin typeface="Arial" panose="020B0604020202020204" pitchFamily="34" charset="0"/>
                          <a:ea typeface="Calibri" panose="020F0502020204030204" pitchFamily="34" charset="0"/>
                          <a:cs typeface="Arial" panose="020B0604020202020204" pitchFamily="34" charset="0"/>
                        </a:rPr>
                        <a:t> months (Completed by June 2021)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10007"/>
                  </a:ext>
                </a:extLst>
              </a:tr>
              <a:tr h="993160">
                <a:tc>
                  <a:txBody>
                    <a:bodyPr/>
                    <a:lstStyle/>
                    <a:p>
                      <a:pPr algn="ctr">
                        <a:lnSpc>
                          <a:spcPct val="107000"/>
                        </a:lnSpc>
                        <a:spcAft>
                          <a:spcPts val="800"/>
                        </a:spcAft>
                      </a:pPr>
                      <a:r>
                        <a:rPr lang="en-GB" sz="1500" dirty="0">
                          <a:effectLst/>
                          <a:latin typeface="Arial" panose="020B0604020202020204" pitchFamily="34" charset="0"/>
                          <a:ea typeface="+mn-ea"/>
                          <a:cs typeface="Arial" panose="020B0604020202020204" pitchFamily="34" charset="0"/>
                        </a:rPr>
                        <a:t>8</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DMT Business Cases and bids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Responded to Long Term Plan and COVID recovery / surge business case requirements and specific service developments across Mental Health, Community Health and Primary care services.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Robin Campbell/Mohit Venkataram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DMTs/Finance/Informatics/Performance/Estates/Integrated Care Systems stakeholders (joint working)</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12 months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757047968"/>
                  </a:ext>
                </a:extLst>
              </a:tr>
            </a:tbl>
          </a:graphicData>
        </a:graphic>
      </p:graphicFrame>
      <p:pic>
        <p:nvPicPr>
          <p:cNvPr id="4" name="Picture 4">
            <a:extLst>
              <a:ext uri="{FF2B5EF4-FFF2-40B4-BE49-F238E27FC236}">
                <a16:creationId xmlns:a16="http://schemas.microsoft.com/office/drawing/2014/main" id="{DCEAFC7B-C232-402E-A033-5C0F3CC7BA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61285" y="151426"/>
            <a:ext cx="1438183" cy="7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07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065902-08AA-4DF3-BF4B-0C04E0A8D911}"/>
              </a:ext>
            </a:extLst>
          </p:cNvPr>
          <p:cNvSpPr txBox="1"/>
          <p:nvPr/>
        </p:nvSpPr>
        <p:spPr>
          <a:xfrm>
            <a:off x="646734" y="583644"/>
            <a:ext cx="3860742" cy="399981"/>
          </a:xfrm>
          <a:prstGeom prst="rect">
            <a:avLst/>
          </a:prstGeom>
          <a:noFill/>
        </p:spPr>
        <p:txBody>
          <a:bodyPr wrap="square" rtlCol="0">
            <a:spAutoFit/>
          </a:bodyPr>
          <a:lstStyle/>
          <a:p>
            <a:r>
              <a:rPr lang="en-GB" sz="1999" b="1" dirty="0">
                <a:latin typeface="Arial" panose="020B0604020202020204" pitchFamily="34" charset="0"/>
              </a:rPr>
              <a:t>Commercial </a:t>
            </a:r>
            <a:r>
              <a:rPr lang="en-GB" sz="1999" b="1" dirty="0">
                <a:latin typeface="Arial" panose="020B0604020202020204" pitchFamily="34" charset="0"/>
                <a:cs typeface="Arial" panose="020B0604020202020204" pitchFamily="34" charset="0"/>
              </a:rPr>
              <a:t>Development</a:t>
            </a:r>
          </a:p>
        </p:txBody>
      </p:sp>
      <p:graphicFrame>
        <p:nvGraphicFramePr>
          <p:cNvPr id="3" name="Table 2">
            <a:extLst>
              <a:ext uri="{FF2B5EF4-FFF2-40B4-BE49-F238E27FC236}">
                <a16:creationId xmlns:a16="http://schemas.microsoft.com/office/drawing/2014/main" id="{C5ACFE58-A661-48E2-B8E5-2CC591068ADD}"/>
              </a:ext>
            </a:extLst>
          </p:cNvPr>
          <p:cNvGraphicFramePr>
            <a:graphicFrameLocks noGrp="1"/>
          </p:cNvGraphicFramePr>
          <p:nvPr>
            <p:extLst>
              <p:ext uri="{D42A27DB-BD31-4B8C-83A1-F6EECF244321}">
                <p14:modId xmlns:p14="http://schemas.microsoft.com/office/powerpoint/2010/main" val="135304287"/>
              </p:ext>
            </p:extLst>
          </p:nvPr>
        </p:nvGraphicFramePr>
        <p:xfrm>
          <a:off x="483451" y="1396275"/>
          <a:ext cx="22524901" cy="7954202"/>
        </p:xfrm>
        <a:graphic>
          <a:graphicData uri="http://schemas.openxmlformats.org/drawingml/2006/table">
            <a:tbl>
              <a:tblPr firstRow="1" firstCol="1" bandRow="1">
                <a:tableStyleId>{5C22544A-7EE6-4342-B048-85BDC9FD1C3A}</a:tableStyleId>
              </a:tblPr>
              <a:tblGrid>
                <a:gridCol w="752368">
                  <a:extLst>
                    <a:ext uri="{9D8B030D-6E8A-4147-A177-3AD203B41FA5}">
                      <a16:colId xmlns:a16="http://schemas.microsoft.com/office/drawing/2014/main" val="1009929863"/>
                    </a:ext>
                  </a:extLst>
                </a:gridCol>
                <a:gridCol w="4361582">
                  <a:extLst>
                    <a:ext uri="{9D8B030D-6E8A-4147-A177-3AD203B41FA5}">
                      <a16:colId xmlns:a16="http://schemas.microsoft.com/office/drawing/2014/main" val="3116329581"/>
                    </a:ext>
                  </a:extLst>
                </a:gridCol>
                <a:gridCol w="5816330">
                  <a:extLst>
                    <a:ext uri="{9D8B030D-6E8A-4147-A177-3AD203B41FA5}">
                      <a16:colId xmlns:a16="http://schemas.microsoft.com/office/drawing/2014/main" val="3042456390"/>
                    </a:ext>
                  </a:extLst>
                </a:gridCol>
                <a:gridCol w="4473809">
                  <a:extLst>
                    <a:ext uri="{9D8B030D-6E8A-4147-A177-3AD203B41FA5}">
                      <a16:colId xmlns:a16="http://schemas.microsoft.com/office/drawing/2014/main" val="3636070716"/>
                    </a:ext>
                  </a:extLst>
                </a:gridCol>
                <a:gridCol w="5147061">
                  <a:extLst>
                    <a:ext uri="{9D8B030D-6E8A-4147-A177-3AD203B41FA5}">
                      <a16:colId xmlns:a16="http://schemas.microsoft.com/office/drawing/2014/main" val="4264546615"/>
                    </a:ext>
                  </a:extLst>
                </a:gridCol>
                <a:gridCol w="1973751">
                  <a:extLst>
                    <a:ext uri="{9D8B030D-6E8A-4147-A177-3AD203B41FA5}">
                      <a16:colId xmlns:a16="http://schemas.microsoft.com/office/drawing/2014/main" val="3015648658"/>
                    </a:ext>
                  </a:extLst>
                </a:gridCol>
              </a:tblGrid>
              <a:tr h="930971">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No.</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Top Key Priority Areas (CDD)</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Milestones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Local Leads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What Cooperate/DMT support is required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Expected Delivery Dates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4161871271"/>
                  </a:ext>
                </a:extLst>
              </a:tr>
              <a:tr h="1460933">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9</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solidFill>
                            <a:schemeClr val="tx1"/>
                          </a:solidFill>
                          <a:latin typeface="Arial" panose="020B0604020202020204" pitchFamily="34" charset="0"/>
                          <a:cs typeface="Arial" panose="020B0604020202020204" pitchFamily="34" charset="0"/>
                        </a:rPr>
                        <a:t>Support FV programmes</a:t>
                      </a:r>
                      <a:r>
                        <a:rPr lang="en-GB" sz="1500" baseline="0" dirty="0">
                          <a:solidFill>
                            <a:schemeClr val="tx1"/>
                          </a:solidFill>
                          <a:latin typeface="Arial" panose="020B0604020202020204" pitchFamily="34" charset="0"/>
                          <a:cs typeface="Arial" panose="020B0604020202020204" pitchFamily="34" charset="0"/>
                        </a:rPr>
                        <a:t> through </a:t>
                      </a:r>
                      <a:r>
                        <a:rPr lang="en-GB" sz="1500" kern="1200" dirty="0">
                          <a:solidFill>
                            <a:schemeClr val="dk1"/>
                          </a:solidFill>
                          <a:effectLst/>
                          <a:latin typeface="Arial" panose="020B0604020202020204" pitchFamily="34" charset="0"/>
                          <a:ea typeface="+mn-ea"/>
                          <a:cs typeface="Arial" panose="020B0604020202020204" pitchFamily="34" charset="0"/>
                        </a:rPr>
                        <a:t>the procurement programme and the Business cases in MHIS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Procurement programme throughout he year as per plan</a:t>
                      </a:r>
                    </a:p>
                    <a:p>
                      <a:pPr>
                        <a:lnSpc>
                          <a:spcPct val="107000"/>
                        </a:lnSpc>
                        <a:spcAft>
                          <a:spcPts val="800"/>
                        </a:spcAft>
                      </a:pPr>
                      <a:r>
                        <a:rPr lang="en-GB" sz="1500" baseline="0" dirty="0">
                          <a:effectLst/>
                          <a:latin typeface="Arial" panose="020B0604020202020204" pitchFamily="34" charset="0"/>
                          <a:ea typeface="Calibri" panose="020F0502020204030204" pitchFamily="34" charset="0"/>
                          <a:cs typeface="Arial" panose="020B0604020202020204" pitchFamily="34" charset="0"/>
                        </a:rPr>
                        <a:t>Delivery of MHIS ad business cases in line with  operational planning timescales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Robin Campbell / Steve Newton</a:t>
                      </a: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CDD team / Financial Viability / Finance / Estates / IMT</a:t>
                      </a:r>
                    </a:p>
                  </a:txBody>
                  <a:tcPr marL="84790" marR="84790" marT="0" marB="0" anchor="ctr"/>
                </a:tc>
                <a:tc>
                  <a:txBody>
                    <a:bodyPr/>
                    <a:lstStyle/>
                    <a:p>
                      <a:pPr marL="0" marR="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ea typeface="Calibri" panose="020F0502020204030204" pitchFamily="34" charset="0"/>
                          <a:cs typeface="Arial" panose="020B0604020202020204" pitchFamily="34" charset="0"/>
                        </a:rPr>
                        <a:t>Ongoing throughout 2021/22</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10001"/>
                  </a:ext>
                </a:extLst>
              </a:tr>
              <a:tr h="3380513">
                <a:tc>
                  <a:txBody>
                    <a:bodyPr/>
                    <a:lstStyle/>
                    <a:p>
                      <a:pPr>
                        <a:lnSpc>
                          <a:spcPct val="107000"/>
                        </a:lnSpc>
                        <a:spcAft>
                          <a:spcPts val="800"/>
                        </a:spcAft>
                      </a:pPr>
                      <a:r>
                        <a:rPr lang="en-GB" sz="1500" dirty="0">
                          <a:effectLst/>
                          <a:latin typeface="Arial" panose="020B0604020202020204" pitchFamily="34" charset="0"/>
                          <a:ea typeface="+mn-ea"/>
                          <a:cs typeface="Arial" panose="020B0604020202020204" pitchFamily="34" charset="0"/>
                        </a:rPr>
                        <a:t>10</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ELFT as an Anchor</a:t>
                      </a:r>
                    </a:p>
                  </a:txBody>
                  <a:tcPr marL="84790" marR="84790" marT="0" marB="0" anchor="ctr"/>
                </a:tc>
                <a:tc>
                  <a:txBody>
                    <a:bodyPr/>
                    <a:lstStyle/>
                    <a:p>
                      <a:pPr lvl="0"/>
                      <a:r>
                        <a:rPr lang="en-GB" sz="1500" b="1" kern="1200" dirty="0">
                          <a:solidFill>
                            <a:schemeClr val="dk1"/>
                          </a:solidFill>
                          <a:effectLst/>
                          <a:latin typeface="Arial" panose="020B0604020202020204" pitchFamily="34" charset="0"/>
                          <a:ea typeface="+mn-ea"/>
                          <a:cs typeface="Arial" panose="020B0604020202020204" pitchFamily="34" charset="0"/>
                        </a:rPr>
                        <a:t>Agree a set of metrics and scoring methodology [across addressable categories]:  </a:t>
                      </a:r>
                      <a:r>
                        <a:rPr lang="en-GB" sz="1500" kern="1200" dirty="0">
                          <a:solidFill>
                            <a:schemeClr val="dk1"/>
                          </a:solidFill>
                          <a:effectLst/>
                          <a:latin typeface="Arial" panose="020B0604020202020204" pitchFamily="34" charset="0"/>
                          <a:ea typeface="+mn-ea"/>
                          <a:cs typeface="Arial" panose="020B0604020202020204" pitchFamily="34" charset="0"/>
                        </a:rPr>
                        <a:t>Key areas: Employment and Training, Equality and Diversity, and Sustainability.</a:t>
                      </a:r>
                    </a:p>
                    <a:p>
                      <a:r>
                        <a:rPr lang="en-GB" sz="1500" kern="1200" dirty="0">
                          <a:solidFill>
                            <a:schemeClr val="dk1"/>
                          </a:solidFill>
                          <a:effectLst/>
                          <a:latin typeface="Arial" panose="020B0604020202020204" pitchFamily="34" charset="0"/>
                          <a:ea typeface="+mn-ea"/>
                          <a:cs typeface="Arial" panose="020B0604020202020204" pitchFamily="34" charset="0"/>
                        </a:rPr>
                        <a:t> </a:t>
                      </a:r>
                    </a:p>
                    <a:p>
                      <a:pPr lvl="0"/>
                      <a:r>
                        <a:rPr lang="en-GB" sz="1500" b="1" kern="1200" dirty="0">
                          <a:solidFill>
                            <a:schemeClr val="dk1"/>
                          </a:solidFill>
                          <a:effectLst/>
                          <a:latin typeface="Arial" panose="020B0604020202020204" pitchFamily="34" charset="0"/>
                          <a:ea typeface="+mn-ea"/>
                          <a:cs typeface="Arial" panose="020B0604020202020204" pitchFamily="34" charset="0"/>
                        </a:rPr>
                        <a:t>Appoint a Social value System</a:t>
                      </a:r>
                      <a:r>
                        <a:rPr lang="en-GB" sz="1500" kern="1200" dirty="0">
                          <a:solidFill>
                            <a:schemeClr val="dk1"/>
                          </a:solidFill>
                          <a:effectLst/>
                          <a:latin typeface="Arial" panose="020B0604020202020204" pitchFamily="34" charset="0"/>
                          <a:ea typeface="+mn-ea"/>
                          <a:cs typeface="Arial" panose="020B0604020202020204" pitchFamily="34" charset="0"/>
                        </a:rPr>
                        <a:t>: To have interoperability to etendering system with the option to support the evaluation and ongoing contract management.</a:t>
                      </a:r>
                    </a:p>
                    <a:p>
                      <a:r>
                        <a:rPr lang="en-GB" sz="1500" kern="1200" dirty="0">
                          <a:solidFill>
                            <a:schemeClr val="dk1"/>
                          </a:solidFill>
                          <a:effectLst/>
                          <a:latin typeface="Arial" panose="020B0604020202020204" pitchFamily="34" charset="0"/>
                          <a:ea typeface="+mn-ea"/>
                          <a:cs typeface="Arial" panose="020B0604020202020204" pitchFamily="34" charset="0"/>
                        </a:rPr>
                        <a:t> </a:t>
                      </a:r>
                    </a:p>
                    <a:p>
                      <a:pPr lvl="0"/>
                      <a:r>
                        <a:rPr lang="en-GB" sz="1500" b="1" kern="1200" dirty="0">
                          <a:solidFill>
                            <a:schemeClr val="dk1"/>
                          </a:solidFill>
                          <a:effectLst/>
                          <a:latin typeface="Arial" panose="020B0604020202020204" pitchFamily="34" charset="0"/>
                          <a:ea typeface="+mn-ea"/>
                          <a:cs typeface="Arial" panose="020B0604020202020204" pitchFamily="34" charset="0"/>
                        </a:rPr>
                        <a:t>Develop and test documentation: </a:t>
                      </a:r>
                      <a:r>
                        <a:rPr lang="en-GB" sz="1500" kern="1200" dirty="0">
                          <a:solidFill>
                            <a:schemeClr val="dk1"/>
                          </a:solidFill>
                          <a:effectLst/>
                          <a:latin typeface="Arial" panose="020B0604020202020204" pitchFamily="34" charset="0"/>
                          <a:ea typeface="+mn-ea"/>
                          <a:cs typeface="Arial" panose="020B0604020202020204" pitchFamily="34" charset="0"/>
                        </a:rPr>
                        <a:t>Primarily in tenders</a:t>
                      </a:r>
                      <a:r>
                        <a:rPr lang="en-GB" sz="1500" b="1" kern="1200" dirty="0">
                          <a:solidFill>
                            <a:schemeClr val="dk1"/>
                          </a:solidFill>
                          <a:effectLst/>
                          <a:latin typeface="Arial" panose="020B0604020202020204" pitchFamily="34" charset="0"/>
                          <a:ea typeface="+mn-ea"/>
                          <a:cs typeface="Arial" panose="020B0604020202020204" pitchFamily="34" charset="0"/>
                        </a:rPr>
                        <a:t> </a:t>
                      </a:r>
                      <a:r>
                        <a:rPr lang="en-GB" sz="1500" kern="1200" dirty="0">
                          <a:solidFill>
                            <a:schemeClr val="dk1"/>
                          </a:solidFill>
                          <a:effectLst/>
                          <a:latin typeface="Arial" panose="020B0604020202020204" pitchFamily="34" charset="0"/>
                          <a:ea typeface="+mn-ea"/>
                          <a:cs typeface="Arial" panose="020B0604020202020204" pitchFamily="34" charset="0"/>
                        </a:rPr>
                        <a:t>and mini competitions for individual Trusts and collectively.</a:t>
                      </a:r>
                    </a:p>
                    <a:p>
                      <a:r>
                        <a:rPr lang="en-GB" sz="1500" kern="1200" dirty="0">
                          <a:solidFill>
                            <a:schemeClr val="dk1"/>
                          </a:solidFill>
                          <a:effectLst/>
                          <a:latin typeface="Arial" panose="020B0604020202020204" pitchFamily="34" charset="0"/>
                          <a:ea typeface="+mn-ea"/>
                          <a:cs typeface="Arial" panose="020B0604020202020204" pitchFamily="34" charset="0"/>
                        </a:rPr>
                        <a:t> </a:t>
                      </a:r>
                    </a:p>
                    <a:p>
                      <a:pPr lvl="0"/>
                      <a:r>
                        <a:rPr lang="en-GB" sz="1500" b="1" kern="1200" dirty="0">
                          <a:solidFill>
                            <a:schemeClr val="dk1"/>
                          </a:solidFill>
                          <a:effectLst/>
                          <a:latin typeface="Arial" panose="020B0604020202020204" pitchFamily="34" charset="0"/>
                          <a:ea typeface="+mn-ea"/>
                          <a:cs typeface="Arial" panose="020B0604020202020204" pitchFamily="34" charset="0"/>
                        </a:rPr>
                        <a:t>Develop a standard set of KPI’s: </a:t>
                      </a:r>
                      <a:r>
                        <a:rPr lang="en-GB" sz="1500" kern="1200" dirty="0">
                          <a:solidFill>
                            <a:schemeClr val="dk1"/>
                          </a:solidFill>
                          <a:effectLst/>
                          <a:latin typeface="Arial" panose="020B0604020202020204" pitchFamily="34" charset="0"/>
                          <a:ea typeface="+mn-ea"/>
                          <a:cs typeface="Arial" panose="020B0604020202020204" pitchFamily="34" charset="0"/>
                        </a:rPr>
                        <a:t>To thread the metrics into contract management</a:t>
                      </a: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Steve Newton/Mohit Venkataram/Richard Fradgley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Integrated Care Systems in particular NEL STP stakeholders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3 months (completed for June)</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extLst>
                  <a:ext uri="{0D108BD9-81ED-4DB2-BD59-A6C34878D82A}">
                    <a16:rowId xmlns:a16="http://schemas.microsoft.com/office/drawing/2014/main" val="4181226573"/>
                  </a:ext>
                </a:extLst>
              </a:tr>
              <a:tr h="2181785">
                <a:tc>
                  <a:txBody>
                    <a:bodyPr/>
                    <a:lstStyle/>
                    <a:p>
                      <a:pPr>
                        <a:lnSpc>
                          <a:spcPct val="107000"/>
                        </a:lnSpc>
                        <a:spcAft>
                          <a:spcPts val="800"/>
                        </a:spcAft>
                      </a:pPr>
                      <a:r>
                        <a:rPr lang="en-GB" sz="1500" dirty="0">
                          <a:effectLst/>
                          <a:latin typeface="Arial" panose="020B0604020202020204" pitchFamily="34" charset="0"/>
                          <a:ea typeface="+mn-ea"/>
                          <a:cs typeface="Arial" panose="020B0604020202020204" pitchFamily="34" charset="0"/>
                        </a:rPr>
                        <a:t>11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NHS Procurement Standards</a:t>
                      </a:r>
                    </a:p>
                    <a:p>
                      <a:pPr>
                        <a:lnSpc>
                          <a:spcPct val="107000"/>
                        </a:lnSpc>
                        <a:spcAft>
                          <a:spcPts val="800"/>
                        </a:spcAft>
                      </a:pPr>
                      <a:r>
                        <a:rPr lang="en-GB" sz="1500" dirty="0">
                          <a:effectLst/>
                          <a:latin typeface="Arial" panose="020B0604020202020204" pitchFamily="34" charset="0"/>
                          <a:cs typeface="Arial" panose="020B0604020202020204" pitchFamily="34" charset="0"/>
                          <a:hlinkClick r:id="rId2"/>
                        </a:rPr>
                        <a:t>https://www.gov.uk/government/publications/nhs-procurement-standards</a:t>
                      </a:r>
                      <a:endParaRPr lang="en-GB" sz="1500" dirty="0">
                        <a:effectLst/>
                        <a:latin typeface="Arial" panose="020B060402020202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cs typeface="Arial" panose="020B0604020202020204" pitchFamily="34" charset="0"/>
                      </a:endParaRPr>
                    </a:p>
                  </a:txBody>
                  <a:tcPr marL="84790" marR="84790" marT="0" marB="0" anchor="ctr"/>
                </a:tc>
                <a:tc>
                  <a:txBody>
                    <a:bodyPr/>
                    <a:lstStyle/>
                    <a:p>
                      <a:pPr lvl="0"/>
                      <a:r>
                        <a:rPr lang="en-GB" sz="1500" b="1" kern="1200" dirty="0">
                          <a:solidFill>
                            <a:schemeClr val="dk1"/>
                          </a:solidFill>
                          <a:effectLst/>
                          <a:latin typeface="Arial" panose="020B0604020202020204" pitchFamily="34" charset="0"/>
                          <a:ea typeface="+mn-ea"/>
                          <a:cs typeface="Arial" panose="020B0604020202020204" pitchFamily="34" charset="0"/>
                        </a:rPr>
                        <a:t>Run diagnostic tool to self test: </a:t>
                      </a:r>
                      <a:r>
                        <a:rPr lang="en-GB" sz="1500" b="0" kern="1200" dirty="0">
                          <a:solidFill>
                            <a:schemeClr val="dk1"/>
                          </a:solidFill>
                          <a:effectLst/>
                          <a:latin typeface="Arial" panose="020B0604020202020204" pitchFamily="34" charset="0"/>
                          <a:ea typeface="+mn-ea"/>
                          <a:cs typeface="Arial" panose="020B0604020202020204" pitchFamily="34" charset="0"/>
                        </a:rPr>
                        <a:t>Link with Finance for data.</a:t>
                      </a:r>
                    </a:p>
                    <a:p>
                      <a:r>
                        <a:rPr lang="en-GB" sz="1500" kern="1200" dirty="0">
                          <a:solidFill>
                            <a:schemeClr val="dk1"/>
                          </a:solidFill>
                          <a:effectLst/>
                          <a:latin typeface="Arial" panose="020B0604020202020204" pitchFamily="34" charset="0"/>
                          <a:ea typeface="+mn-ea"/>
                          <a:cs typeface="Arial" panose="020B0604020202020204" pitchFamily="34" charset="0"/>
                        </a:rPr>
                        <a:t> </a:t>
                      </a:r>
                    </a:p>
                    <a:p>
                      <a:pPr lvl="0"/>
                      <a:r>
                        <a:rPr lang="en-GB" sz="1500" b="1" kern="1200" dirty="0">
                          <a:solidFill>
                            <a:schemeClr val="dk1"/>
                          </a:solidFill>
                          <a:effectLst/>
                          <a:latin typeface="Arial" panose="020B0604020202020204" pitchFamily="34" charset="0"/>
                          <a:ea typeface="+mn-ea"/>
                          <a:cs typeface="Arial" panose="020B0604020202020204" pitchFamily="34" charset="0"/>
                        </a:rPr>
                        <a:t>Apply for accreditation</a:t>
                      </a:r>
                      <a:r>
                        <a:rPr lang="en-GB" sz="1500" kern="1200" dirty="0">
                          <a:solidFill>
                            <a:schemeClr val="dk1"/>
                          </a:solidFill>
                          <a:effectLst/>
                          <a:latin typeface="Arial" panose="020B0604020202020204" pitchFamily="34" charset="0"/>
                          <a:ea typeface="+mn-ea"/>
                          <a:cs typeface="Arial" panose="020B0604020202020204" pitchFamily="34" charset="0"/>
                        </a:rPr>
                        <a:t>: Assessor to assess ELFT.</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cs typeface="Arial" panose="020B0604020202020204" pitchFamily="34" charset="0"/>
                        </a:rPr>
                        <a:t>Steve Newton/Mohit Venkataram</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500" dirty="0">
                          <a:effectLst/>
                          <a:latin typeface="Arial" panose="020B0604020202020204" pitchFamily="34" charset="0"/>
                          <a:cs typeface="Arial" panose="020B0604020202020204" pitchFamily="34" charset="0"/>
                        </a:rPr>
                        <a:t>Integrated Care Systems in particular NEL STP stakeholders</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84790" marR="84790" marT="0" marB="0" anchor="ctr"/>
                </a:tc>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2 months – Accreditation by May 2021</a:t>
                      </a:r>
                    </a:p>
                  </a:txBody>
                  <a:tcPr marL="84790" marR="84790" marT="0" marB="0" anchor="ctr"/>
                </a:tc>
                <a:extLst>
                  <a:ext uri="{0D108BD9-81ED-4DB2-BD59-A6C34878D82A}">
                    <a16:rowId xmlns:a16="http://schemas.microsoft.com/office/drawing/2014/main" val="757047968"/>
                  </a:ext>
                </a:extLst>
              </a:tr>
            </a:tbl>
          </a:graphicData>
        </a:graphic>
      </p:graphicFrame>
      <p:pic>
        <p:nvPicPr>
          <p:cNvPr id="4" name="Picture 4">
            <a:extLst>
              <a:ext uri="{FF2B5EF4-FFF2-40B4-BE49-F238E27FC236}">
                <a16:creationId xmlns:a16="http://schemas.microsoft.com/office/drawing/2014/main" id="{E316CB69-16CF-4581-A869-9F2B6B59371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33453" y="426469"/>
            <a:ext cx="1438183" cy="7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614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1206405" y="6781328"/>
            <a:ext cx="3316314" cy="919975"/>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1166631" y="5635205"/>
            <a:ext cx="3316314" cy="919975"/>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1123177" y="1116125"/>
            <a:ext cx="3316314" cy="91997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1191917" y="4452086"/>
            <a:ext cx="3316314" cy="91997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Staff &amp; Service User Well-being </a:t>
            </a:r>
          </a:p>
        </p:txBody>
      </p:sp>
      <p:sp>
        <p:nvSpPr>
          <p:cNvPr id="27" name="Rectangle 26">
            <a:extLst>
              <a:ext uri="{FF2B5EF4-FFF2-40B4-BE49-F238E27FC236}">
                <a16:creationId xmlns:a16="http://schemas.microsoft.com/office/drawing/2014/main" id="{F00AFBA2-09D8-426C-B6D8-A5FB8F6FBC7E}"/>
              </a:ext>
            </a:extLst>
          </p:cNvPr>
          <p:cNvSpPr/>
          <p:nvPr/>
        </p:nvSpPr>
        <p:spPr>
          <a:xfrm>
            <a:off x="17162660" y="1116125"/>
            <a:ext cx="5831915" cy="73305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Define and implement care processes (assessment and care planning) and specific pathway offers</a:t>
            </a:r>
          </a:p>
        </p:txBody>
      </p:sp>
      <p:sp>
        <p:nvSpPr>
          <p:cNvPr id="33" name="Rectangle 32">
            <a:extLst>
              <a:ext uri="{FF2B5EF4-FFF2-40B4-BE49-F238E27FC236}">
                <a16:creationId xmlns:a16="http://schemas.microsoft.com/office/drawing/2014/main" id="{FB898EFA-9EE4-483A-90A0-891E86909DFC}"/>
              </a:ext>
            </a:extLst>
          </p:cNvPr>
          <p:cNvSpPr/>
          <p:nvPr/>
        </p:nvSpPr>
        <p:spPr>
          <a:xfrm>
            <a:off x="11166631" y="2286015"/>
            <a:ext cx="3316314" cy="91997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New Service Developments</a:t>
            </a:r>
          </a:p>
        </p:txBody>
      </p:sp>
      <p:sp>
        <p:nvSpPr>
          <p:cNvPr id="35" name="Rectangle 34">
            <a:extLst>
              <a:ext uri="{FF2B5EF4-FFF2-40B4-BE49-F238E27FC236}">
                <a16:creationId xmlns:a16="http://schemas.microsoft.com/office/drawing/2014/main" id="{6C205169-6091-4F1E-B530-86825B33A7BC}"/>
              </a:ext>
            </a:extLst>
          </p:cNvPr>
          <p:cNvSpPr/>
          <p:nvPr/>
        </p:nvSpPr>
        <p:spPr>
          <a:xfrm>
            <a:off x="17162660" y="3614445"/>
            <a:ext cx="5831915" cy="942017"/>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Further develop our relationships and processes for work with VCSE organisations, review and renew community connector</a:t>
            </a:r>
          </a:p>
        </p:txBody>
      </p:sp>
      <p:sp>
        <p:nvSpPr>
          <p:cNvPr id="657" name="Rectangle 656">
            <a:extLst>
              <a:ext uri="{FF2B5EF4-FFF2-40B4-BE49-F238E27FC236}">
                <a16:creationId xmlns:a16="http://schemas.microsoft.com/office/drawing/2014/main" id="{E1CE5BF1-F65F-4C90-92A3-DFE361059424}"/>
              </a:ext>
            </a:extLst>
          </p:cNvPr>
          <p:cNvSpPr/>
          <p:nvPr/>
        </p:nvSpPr>
        <p:spPr>
          <a:xfrm>
            <a:off x="11260201" y="11723807"/>
            <a:ext cx="3316314" cy="919975"/>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Value</a:t>
            </a:r>
          </a:p>
        </p:txBody>
      </p:sp>
      <p:sp>
        <p:nvSpPr>
          <p:cNvPr id="659" name="Rectangle 658">
            <a:extLst>
              <a:ext uri="{FF2B5EF4-FFF2-40B4-BE49-F238E27FC236}">
                <a16:creationId xmlns:a16="http://schemas.microsoft.com/office/drawing/2014/main" id="{FBCEE72F-0091-49F8-B193-759102C28B73}"/>
              </a:ext>
            </a:extLst>
          </p:cNvPr>
          <p:cNvSpPr/>
          <p:nvPr/>
        </p:nvSpPr>
        <p:spPr>
          <a:xfrm>
            <a:off x="17162660" y="5525613"/>
            <a:ext cx="5831915" cy="70613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Deployment of community EMIS in PCN blended teams</a:t>
            </a:r>
          </a:p>
        </p:txBody>
      </p:sp>
      <p:sp>
        <p:nvSpPr>
          <p:cNvPr id="139" name="Rectangle 138">
            <a:extLst>
              <a:ext uri="{FF2B5EF4-FFF2-40B4-BE49-F238E27FC236}">
                <a16:creationId xmlns:a16="http://schemas.microsoft.com/office/drawing/2014/main" id="{A4810C58-610B-4153-8D4A-9F9744922E51}"/>
              </a:ext>
            </a:extLst>
          </p:cNvPr>
          <p:cNvSpPr/>
          <p:nvPr/>
        </p:nvSpPr>
        <p:spPr>
          <a:xfrm>
            <a:off x="11191917" y="8119332"/>
            <a:ext cx="3316314" cy="919975"/>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1202669" y="9332460"/>
            <a:ext cx="3316314" cy="919975"/>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1241151" y="10525055"/>
            <a:ext cx="3316314" cy="919975"/>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312927" y="2517491"/>
            <a:ext cx="308672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303170" y="4832668"/>
            <a:ext cx="308672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303166" y="9019811"/>
            <a:ext cx="308672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303168" y="7035367"/>
            <a:ext cx="308672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179" name="Rectangle 178">
            <a:extLst>
              <a:ext uri="{FF2B5EF4-FFF2-40B4-BE49-F238E27FC236}">
                <a16:creationId xmlns:a16="http://schemas.microsoft.com/office/drawing/2014/main" id="{B1A6C70C-946C-4C0F-9DA1-E1FF848437BC}"/>
              </a:ext>
            </a:extLst>
          </p:cNvPr>
          <p:cNvSpPr/>
          <p:nvPr/>
        </p:nvSpPr>
        <p:spPr>
          <a:xfrm>
            <a:off x="17162660" y="6680092"/>
            <a:ext cx="5831915" cy="1014748"/>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Development and delivery of workforce plan, including development within new role, competency framework</a:t>
            </a:r>
          </a:p>
        </p:txBody>
      </p:sp>
      <p:sp>
        <p:nvSpPr>
          <p:cNvPr id="77" name="Rectangle 76">
            <a:extLst>
              <a:ext uri="{FF2B5EF4-FFF2-40B4-BE49-F238E27FC236}">
                <a16:creationId xmlns:a16="http://schemas.microsoft.com/office/drawing/2014/main" id="{F3D08EA3-995E-4DB4-A5BB-A2EAE8013E37}"/>
              </a:ext>
            </a:extLst>
          </p:cNvPr>
          <p:cNvSpPr/>
          <p:nvPr/>
        </p:nvSpPr>
        <p:spPr>
          <a:xfrm>
            <a:off x="17162660" y="10221552"/>
            <a:ext cx="5831915" cy="129414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FV programmes, remote working, reduced travel &amp; conference expenses, printing savings, increased digital service offers and less DNAs, estates optimisation, procurement</a:t>
            </a:r>
          </a:p>
        </p:txBody>
      </p:sp>
      <p:sp>
        <p:nvSpPr>
          <p:cNvPr id="79" name="Rectangle 78">
            <a:extLst>
              <a:ext uri="{FF2B5EF4-FFF2-40B4-BE49-F238E27FC236}">
                <a16:creationId xmlns:a16="http://schemas.microsoft.com/office/drawing/2014/main" id="{39DE3BD9-19EA-4F6F-9048-9EBB9A1C5EFE}"/>
              </a:ext>
            </a:extLst>
          </p:cNvPr>
          <p:cNvSpPr/>
          <p:nvPr/>
        </p:nvSpPr>
        <p:spPr>
          <a:xfrm>
            <a:off x="17162660" y="12018306"/>
            <a:ext cx="5831915" cy="41455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Shaping future service models</a:t>
            </a:r>
          </a:p>
        </p:txBody>
      </p:sp>
      <p:sp>
        <p:nvSpPr>
          <p:cNvPr id="201" name="Rectangle 200">
            <a:extLst>
              <a:ext uri="{FF2B5EF4-FFF2-40B4-BE49-F238E27FC236}">
                <a16:creationId xmlns:a16="http://schemas.microsoft.com/office/drawing/2014/main" id="{256A1A21-999F-4AAC-B396-511940A0B660}"/>
              </a:ext>
            </a:extLst>
          </p:cNvPr>
          <p:cNvSpPr/>
          <p:nvPr/>
        </p:nvSpPr>
        <p:spPr>
          <a:xfrm>
            <a:off x="783981" y="5922348"/>
            <a:ext cx="2177968" cy="10566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CMHT Transformation</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961950" y="2875137"/>
            <a:ext cx="2350978" cy="35755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961949" y="5190315"/>
            <a:ext cx="2341221" cy="12603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961950" y="6450689"/>
            <a:ext cx="2341219" cy="9423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961949" y="6450689"/>
            <a:ext cx="2341217" cy="29267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399649" y="1576113"/>
            <a:ext cx="2723528" cy="12990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399649" y="2746003"/>
            <a:ext cx="2766982" cy="1291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389892" y="2746003"/>
            <a:ext cx="2776739" cy="24443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389890" y="4912074"/>
            <a:ext cx="2802027" cy="24809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389892" y="4912074"/>
            <a:ext cx="2802025" cy="2782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389890" y="6095193"/>
            <a:ext cx="2776741" cy="12978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389890" y="7241316"/>
            <a:ext cx="2816515" cy="151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389890" y="7393013"/>
            <a:ext cx="2802027" cy="11863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389888" y="9377457"/>
            <a:ext cx="2812781" cy="4149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389888" y="9377457"/>
            <a:ext cx="2870313" cy="2806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389888" y="9377457"/>
            <a:ext cx="2851263" cy="1607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a:off x="14439491" y="1482652"/>
            <a:ext cx="2723169" cy="934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7EF16EEA-3BE1-46B8-8866-1C3A9BE44CB0}"/>
              </a:ext>
            </a:extLst>
          </p:cNvPr>
          <p:cNvCxnSpPr>
            <a:cxnSpLocks/>
            <a:stCxn id="245" idx="1"/>
            <a:endCxn id="10" idx="3"/>
          </p:cNvCxnSpPr>
          <p:nvPr/>
        </p:nvCxnSpPr>
        <p:spPr>
          <a:xfrm flipH="1" flipV="1">
            <a:off x="14439491" y="1576113"/>
            <a:ext cx="2723169" cy="7618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8" name="Straight Arrow Connector 327">
            <a:extLst>
              <a:ext uri="{FF2B5EF4-FFF2-40B4-BE49-F238E27FC236}">
                <a16:creationId xmlns:a16="http://schemas.microsoft.com/office/drawing/2014/main" id="{D8026EF2-D3C7-4EAB-BED9-9DB1033B887B}"/>
              </a:ext>
            </a:extLst>
          </p:cNvPr>
          <p:cNvCxnSpPr>
            <a:cxnSpLocks/>
            <a:stCxn id="35" idx="1"/>
            <a:endCxn id="33" idx="3"/>
          </p:cNvCxnSpPr>
          <p:nvPr/>
        </p:nvCxnSpPr>
        <p:spPr>
          <a:xfrm flipH="1" flipV="1">
            <a:off x="14482945" y="2746003"/>
            <a:ext cx="2679715" cy="13394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Straight Arrow Connector 383">
            <a:extLst>
              <a:ext uri="{FF2B5EF4-FFF2-40B4-BE49-F238E27FC236}">
                <a16:creationId xmlns:a16="http://schemas.microsoft.com/office/drawing/2014/main" id="{F2EBDBE0-F164-4C29-A916-6F2DC538DEE4}"/>
              </a:ext>
            </a:extLst>
          </p:cNvPr>
          <p:cNvCxnSpPr>
            <a:cxnSpLocks/>
            <a:stCxn id="659" idx="1"/>
            <a:endCxn id="8" idx="3"/>
          </p:cNvCxnSpPr>
          <p:nvPr/>
        </p:nvCxnSpPr>
        <p:spPr>
          <a:xfrm flipH="1">
            <a:off x="14482945" y="5878682"/>
            <a:ext cx="2679715" cy="2165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a:extLst>
              <a:ext uri="{FF2B5EF4-FFF2-40B4-BE49-F238E27FC236}">
                <a16:creationId xmlns:a16="http://schemas.microsoft.com/office/drawing/2014/main" id="{073A3301-619B-4AC2-8E6C-6EBCA4F1A827}"/>
              </a:ext>
            </a:extLst>
          </p:cNvPr>
          <p:cNvCxnSpPr>
            <a:cxnSpLocks/>
            <a:stCxn id="179" idx="1"/>
            <a:endCxn id="139" idx="3"/>
          </p:cNvCxnSpPr>
          <p:nvPr/>
        </p:nvCxnSpPr>
        <p:spPr>
          <a:xfrm flipH="1">
            <a:off x="14508231" y="7187466"/>
            <a:ext cx="2654429" cy="13918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7" name="Straight Arrow Connector 396">
            <a:extLst>
              <a:ext uri="{FF2B5EF4-FFF2-40B4-BE49-F238E27FC236}">
                <a16:creationId xmlns:a16="http://schemas.microsoft.com/office/drawing/2014/main" id="{9DE0B008-0166-4198-9B0A-1C1416400C36}"/>
              </a:ext>
            </a:extLst>
          </p:cNvPr>
          <p:cNvCxnSpPr>
            <a:cxnSpLocks/>
            <a:stCxn id="96" idx="1"/>
            <a:endCxn id="139" idx="3"/>
          </p:cNvCxnSpPr>
          <p:nvPr/>
        </p:nvCxnSpPr>
        <p:spPr>
          <a:xfrm flipH="1">
            <a:off x="14508231" y="8126633"/>
            <a:ext cx="2654429" cy="452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a:off x="14576515" y="10868624"/>
            <a:ext cx="2586145" cy="13151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8" name="Straight Arrow Connector 437">
            <a:extLst>
              <a:ext uri="{FF2B5EF4-FFF2-40B4-BE49-F238E27FC236}">
                <a16:creationId xmlns:a16="http://schemas.microsoft.com/office/drawing/2014/main" id="{D6CB16C3-6481-4B70-A7D9-361576653088}"/>
              </a:ext>
            </a:extLst>
          </p:cNvPr>
          <p:cNvCxnSpPr>
            <a:cxnSpLocks/>
            <a:stCxn id="79" idx="1"/>
            <a:endCxn id="657" idx="3"/>
          </p:cNvCxnSpPr>
          <p:nvPr/>
        </p:nvCxnSpPr>
        <p:spPr>
          <a:xfrm flipH="1" flipV="1">
            <a:off x="14576515" y="12183795"/>
            <a:ext cx="2586145" cy="417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 name="Rectangle 244">
            <a:extLst>
              <a:ext uri="{FF2B5EF4-FFF2-40B4-BE49-F238E27FC236}">
                <a16:creationId xmlns:a16="http://schemas.microsoft.com/office/drawing/2014/main" id="{E5182C50-17BC-49F7-9A6C-E2C0B3DD4E05}"/>
              </a:ext>
            </a:extLst>
          </p:cNvPr>
          <p:cNvSpPr/>
          <p:nvPr/>
        </p:nvSpPr>
        <p:spPr>
          <a:xfrm>
            <a:off x="17162660" y="2039776"/>
            <a:ext cx="5831915" cy="596441"/>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Further embedding of co-production within design and delivery of new care model</a:t>
            </a:r>
          </a:p>
        </p:txBody>
      </p:sp>
      <p:sp>
        <p:nvSpPr>
          <p:cNvPr id="276" name="Rectangle 275">
            <a:extLst>
              <a:ext uri="{FF2B5EF4-FFF2-40B4-BE49-F238E27FC236}">
                <a16:creationId xmlns:a16="http://schemas.microsoft.com/office/drawing/2014/main" id="{B96FF1FB-0A92-465D-88B2-E07CAB292641}"/>
              </a:ext>
            </a:extLst>
          </p:cNvPr>
          <p:cNvSpPr/>
          <p:nvPr/>
        </p:nvSpPr>
        <p:spPr>
          <a:xfrm>
            <a:off x="17162660" y="9652090"/>
            <a:ext cx="5831915" cy="44194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Delivering Local Borough of Hackney Saving Plans </a:t>
            </a:r>
          </a:p>
        </p:txBody>
      </p:sp>
      <p:cxnSp>
        <p:nvCxnSpPr>
          <p:cNvPr id="296" name="Straight Arrow Connector 295">
            <a:extLst>
              <a:ext uri="{FF2B5EF4-FFF2-40B4-BE49-F238E27FC236}">
                <a16:creationId xmlns:a16="http://schemas.microsoft.com/office/drawing/2014/main" id="{383B6BE9-1452-4A06-9840-B84F8450E01B}"/>
              </a:ext>
            </a:extLst>
          </p:cNvPr>
          <p:cNvCxnSpPr>
            <a:cxnSpLocks/>
            <a:stCxn id="276" idx="1"/>
            <a:endCxn id="657" idx="3"/>
          </p:cNvCxnSpPr>
          <p:nvPr/>
        </p:nvCxnSpPr>
        <p:spPr>
          <a:xfrm flipH="1">
            <a:off x="14576515" y="9873065"/>
            <a:ext cx="2586145" cy="23107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7" name="Rectangle 326">
            <a:extLst>
              <a:ext uri="{FF2B5EF4-FFF2-40B4-BE49-F238E27FC236}">
                <a16:creationId xmlns:a16="http://schemas.microsoft.com/office/drawing/2014/main" id="{CBC430FE-1775-43FE-AB3F-9CAAAAA8E630}"/>
              </a:ext>
            </a:extLst>
          </p:cNvPr>
          <p:cNvSpPr/>
          <p:nvPr/>
        </p:nvSpPr>
        <p:spPr>
          <a:xfrm>
            <a:off x="17162660" y="8917674"/>
            <a:ext cx="5831915" cy="53139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Procurement of community connectors across East London</a:t>
            </a:r>
          </a:p>
        </p:txBody>
      </p:sp>
      <p:cxnSp>
        <p:nvCxnSpPr>
          <p:cNvPr id="329" name="Straight Arrow Connector 328">
            <a:extLst>
              <a:ext uri="{FF2B5EF4-FFF2-40B4-BE49-F238E27FC236}">
                <a16:creationId xmlns:a16="http://schemas.microsoft.com/office/drawing/2014/main" id="{2C486472-A55F-4DD5-A35E-63A67954569F}"/>
              </a:ext>
            </a:extLst>
          </p:cNvPr>
          <p:cNvCxnSpPr>
            <a:cxnSpLocks/>
            <a:stCxn id="327" idx="1"/>
            <a:endCxn id="146" idx="3"/>
          </p:cNvCxnSpPr>
          <p:nvPr/>
        </p:nvCxnSpPr>
        <p:spPr>
          <a:xfrm flipH="1">
            <a:off x="14557465" y="9183369"/>
            <a:ext cx="2605195" cy="18016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67D0D040-01E4-4885-B076-5C546D5299EC}"/>
              </a:ext>
            </a:extLst>
          </p:cNvPr>
          <p:cNvSpPr/>
          <p:nvPr/>
        </p:nvSpPr>
        <p:spPr>
          <a:xfrm>
            <a:off x="17162660" y="2875139"/>
            <a:ext cx="5831915" cy="40721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 evaluation approach </a:t>
            </a:r>
          </a:p>
        </p:txBody>
      </p:sp>
      <p:sp>
        <p:nvSpPr>
          <p:cNvPr id="96" name="Rectangle 95">
            <a:extLst>
              <a:ext uri="{FF2B5EF4-FFF2-40B4-BE49-F238E27FC236}">
                <a16:creationId xmlns:a16="http://schemas.microsoft.com/office/drawing/2014/main" id="{4CA83A6C-223A-4FBB-9F4D-A91040E8E9AB}"/>
              </a:ext>
            </a:extLst>
          </p:cNvPr>
          <p:cNvSpPr/>
          <p:nvPr/>
        </p:nvSpPr>
        <p:spPr>
          <a:xfrm>
            <a:off x="17162660" y="7919357"/>
            <a:ext cx="5831915" cy="41455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Formalise team structural arrangements </a:t>
            </a:r>
          </a:p>
        </p:txBody>
      </p:sp>
      <p:cxnSp>
        <p:nvCxnSpPr>
          <p:cNvPr id="94" name="Straight Arrow Connector 93">
            <a:extLst>
              <a:ext uri="{FF2B5EF4-FFF2-40B4-BE49-F238E27FC236}">
                <a16:creationId xmlns:a16="http://schemas.microsoft.com/office/drawing/2014/main" id="{08A97BD1-51FB-494A-B698-C3A074036286}"/>
              </a:ext>
            </a:extLst>
          </p:cNvPr>
          <p:cNvCxnSpPr>
            <a:cxnSpLocks/>
            <a:stCxn id="27" idx="1"/>
            <a:endCxn id="33" idx="3"/>
          </p:cNvCxnSpPr>
          <p:nvPr/>
        </p:nvCxnSpPr>
        <p:spPr>
          <a:xfrm flipH="1">
            <a:off x="14482945" y="1482652"/>
            <a:ext cx="2679715" cy="126335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3A77F129-24EE-4653-BA08-ED6B46CD76D9}"/>
              </a:ext>
            </a:extLst>
          </p:cNvPr>
          <p:cNvCxnSpPr>
            <a:cxnSpLocks/>
            <a:stCxn id="245" idx="1"/>
            <a:endCxn id="11" idx="3"/>
          </p:cNvCxnSpPr>
          <p:nvPr/>
        </p:nvCxnSpPr>
        <p:spPr>
          <a:xfrm flipH="1">
            <a:off x="14508231" y="2337997"/>
            <a:ext cx="2654429" cy="257407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FA4F619B-D2CF-48A2-B96E-6A4ACD85C3B1}"/>
              </a:ext>
            </a:extLst>
          </p:cNvPr>
          <p:cNvCxnSpPr>
            <a:cxnSpLocks/>
            <a:stCxn id="27" idx="1"/>
            <a:endCxn id="6" idx="3"/>
          </p:cNvCxnSpPr>
          <p:nvPr/>
        </p:nvCxnSpPr>
        <p:spPr>
          <a:xfrm flipH="1">
            <a:off x="14522719" y="1482652"/>
            <a:ext cx="2639941" cy="575866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A0802040-1B1B-4609-AC93-74093AD92E9B}"/>
              </a:ext>
            </a:extLst>
          </p:cNvPr>
          <p:cNvCxnSpPr>
            <a:cxnSpLocks/>
            <a:stCxn id="35" idx="1"/>
            <a:endCxn id="11" idx="3"/>
          </p:cNvCxnSpPr>
          <p:nvPr/>
        </p:nvCxnSpPr>
        <p:spPr>
          <a:xfrm flipH="1">
            <a:off x="14508231" y="4085454"/>
            <a:ext cx="2654429" cy="82662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13797AA5-FEFF-435D-B03D-86A62EB039B8}"/>
              </a:ext>
            </a:extLst>
          </p:cNvPr>
          <p:cNvCxnSpPr>
            <a:cxnSpLocks/>
            <a:stCxn id="659" idx="1"/>
            <a:endCxn id="10" idx="3"/>
          </p:cNvCxnSpPr>
          <p:nvPr/>
        </p:nvCxnSpPr>
        <p:spPr>
          <a:xfrm flipH="1" flipV="1">
            <a:off x="14439491" y="1576113"/>
            <a:ext cx="2723169" cy="430256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DADAD53-E2DD-484F-8AD0-D72836780623}"/>
              </a:ext>
            </a:extLst>
          </p:cNvPr>
          <p:cNvCxnSpPr>
            <a:cxnSpLocks/>
            <a:stCxn id="179" idx="1"/>
            <a:endCxn id="11" idx="3"/>
          </p:cNvCxnSpPr>
          <p:nvPr/>
        </p:nvCxnSpPr>
        <p:spPr>
          <a:xfrm flipH="1" flipV="1">
            <a:off x="14508231" y="4912074"/>
            <a:ext cx="2654429" cy="227539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0C5B3B12-7117-4F9F-8914-F8BF04597AE4}"/>
              </a:ext>
            </a:extLst>
          </p:cNvPr>
          <p:cNvCxnSpPr>
            <a:cxnSpLocks/>
            <a:stCxn id="179" idx="1"/>
            <a:endCxn id="10" idx="3"/>
          </p:cNvCxnSpPr>
          <p:nvPr/>
        </p:nvCxnSpPr>
        <p:spPr>
          <a:xfrm flipH="1" flipV="1">
            <a:off x="14439491" y="1576113"/>
            <a:ext cx="2723169" cy="561135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30F1E9C9-ED87-413E-96CE-B953E2A97777}"/>
              </a:ext>
            </a:extLst>
          </p:cNvPr>
          <p:cNvCxnSpPr>
            <a:cxnSpLocks/>
            <a:stCxn id="327" idx="1"/>
            <a:endCxn id="11" idx="3"/>
          </p:cNvCxnSpPr>
          <p:nvPr/>
        </p:nvCxnSpPr>
        <p:spPr>
          <a:xfrm flipH="1" flipV="1">
            <a:off x="14508231" y="4912074"/>
            <a:ext cx="2654429" cy="427129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24C2A670-43AC-47B3-AABA-BD28D9D42BF7}"/>
              </a:ext>
            </a:extLst>
          </p:cNvPr>
          <p:cNvCxnSpPr>
            <a:cxnSpLocks/>
            <a:stCxn id="79" idx="1"/>
            <a:endCxn id="10" idx="3"/>
          </p:cNvCxnSpPr>
          <p:nvPr/>
        </p:nvCxnSpPr>
        <p:spPr>
          <a:xfrm flipH="1" flipV="1">
            <a:off x="14439491" y="1576113"/>
            <a:ext cx="2723169" cy="1064946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8CC2C48C-BC4B-4529-B6B5-3C63C9D7941B}"/>
              </a:ext>
            </a:extLst>
          </p:cNvPr>
          <p:cNvSpPr/>
          <p:nvPr/>
        </p:nvSpPr>
        <p:spPr>
          <a:xfrm>
            <a:off x="5119242" y="273812"/>
            <a:ext cx="3086722" cy="41142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69" name="Rectangle 68">
            <a:extLst>
              <a:ext uri="{FF2B5EF4-FFF2-40B4-BE49-F238E27FC236}">
                <a16:creationId xmlns:a16="http://schemas.microsoft.com/office/drawing/2014/main" id="{B498501D-B567-4590-837F-1A53B2036A69}"/>
              </a:ext>
            </a:extLst>
          </p:cNvPr>
          <p:cNvSpPr/>
          <p:nvPr/>
        </p:nvSpPr>
        <p:spPr>
          <a:xfrm>
            <a:off x="11386373" y="204370"/>
            <a:ext cx="2873149" cy="50785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70" name="Rectangle 69">
            <a:extLst>
              <a:ext uri="{FF2B5EF4-FFF2-40B4-BE49-F238E27FC236}">
                <a16:creationId xmlns:a16="http://schemas.microsoft.com/office/drawing/2014/main" id="{C203E6D0-63D4-4F22-A5B7-F2773C7B5013}"/>
              </a:ext>
            </a:extLst>
          </p:cNvPr>
          <p:cNvSpPr/>
          <p:nvPr/>
        </p:nvSpPr>
        <p:spPr>
          <a:xfrm>
            <a:off x="18929623" y="295130"/>
            <a:ext cx="2649335" cy="38478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cxnSp>
        <p:nvCxnSpPr>
          <p:cNvPr id="78" name="Straight Arrow Connector 77">
            <a:extLst>
              <a:ext uri="{FF2B5EF4-FFF2-40B4-BE49-F238E27FC236}">
                <a16:creationId xmlns:a16="http://schemas.microsoft.com/office/drawing/2014/main" id="{893A4D5F-3FF5-45CE-A1BC-6F658DCE22CF}"/>
              </a:ext>
            </a:extLst>
          </p:cNvPr>
          <p:cNvCxnSpPr>
            <a:cxnSpLocks/>
            <a:stCxn id="95" idx="1"/>
            <a:endCxn id="10" idx="3"/>
          </p:cNvCxnSpPr>
          <p:nvPr/>
        </p:nvCxnSpPr>
        <p:spPr>
          <a:xfrm flipH="1" flipV="1">
            <a:off x="14439491" y="1576113"/>
            <a:ext cx="2723169" cy="1502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CC8F1B8-9D75-4AA3-B0A7-1832881A5DC9}"/>
              </a:ext>
            </a:extLst>
          </p:cNvPr>
          <p:cNvSpPr/>
          <p:nvPr/>
        </p:nvSpPr>
        <p:spPr>
          <a:xfrm>
            <a:off x="11164790" y="3367200"/>
            <a:ext cx="3316314" cy="91997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Service User Outcomes</a:t>
            </a:r>
          </a:p>
        </p:txBody>
      </p:sp>
      <p:cxnSp>
        <p:nvCxnSpPr>
          <p:cNvPr id="4" name="Straight Arrow Connector 3">
            <a:extLst>
              <a:ext uri="{FF2B5EF4-FFF2-40B4-BE49-F238E27FC236}">
                <a16:creationId xmlns:a16="http://schemas.microsoft.com/office/drawing/2014/main" id="{DAAF7CD0-A372-45F3-96FC-7818AF95FFCC}"/>
              </a:ext>
            </a:extLst>
          </p:cNvPr>
          <p:cNvCxnSpPr>
            <a:cxnSpLocks/>
            <a:stCxn id="71" idx="1"/>
            <a:endCxn id="147" idx="3"/>
          </p:cNvCxnSpPr>
          <p:nvPr/>
        </p:nvCxnSpPr>
        <p:spPr>
          <a:xfrm flipH="1" flipV="1">
            <a:off x="8399649" y="2875137"/>
            <a:ext cx="2765141" cy="95205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73" name="Picture 4">
            <a:extLst>
              <a:ext uri="{FF2B5EF4-FFF2-40B4-BE49-F238E27FC236}">
                <a16:creationId xmlns:a16="http://schemas.microsoft.com/office/drawing/2014/main" id="{0B063C3A-3FB2-4306-9E78-5172E9DA600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74" name="Picture 173">
            <a:extLst>
              <a:ext uri="{FF2B5EF4-FFF2-40B4-BE49-F238E27FC236}">
                <a16:creationId xmlns:a16="http://schemas.microsoft.com/office/drawing/2014/main" id="{C4D7062D-FFCE-490A-9EE2-DA738B0AF565}"/>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173957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EF41E43-966C-409A-BBEB-C14CAF10ABB4}"/>
              </a:ext>
            </a:extLst>
          </p:cNvPr>
          <p:cNvGraphicFramePr>
            <a:graphicFrameLocks noGrp="1"/>
          </p:cNvGraphicFramePr>
          <p:nvPr/>
        </p:nvGraphicFramePr>
        <p:xfrm>
          <a:off x="668618" y="1625084"/>
          <a:ext cx="22530854" cy="11006660"/>
        </p:xfrm>
        <a:graphic>
          <a:graphicData uri="http://schemas.openxmlformats.org/drawingml/2006/table">
            <a:tbl>
              <a:tblPr firstRow="1" firstCol="1" bandRow="1">
                <a:tableStyleId>{5C22544A-7EE6-4342-B048-85BDC9FD1C3A}</a:tableStyleId>
              </a:tblPr>
              <a:tblGrid>
                <a:gridCol w="684319">
                  <a:extLst>
                    <a:ext uri="{9D8B030D-6E8A-4147-A177-3AD203B41FA5}">
                      <a16:colId xmlns:a16="http://schemas.microsoft.com/office/drawing/2014/main" val="1633457455"/>
                    </a:ext>
                  </a:extLst>
                </a:gridCol>
                <a:gridCol w="5842884">
                  <a:extLst>
                    <a:ext uri="{9D8B030D-6E8A-4147-A177-3AD203B41FA5}">
                      <a16:colId xmlns:a16="http://schemas.microsoft.com/office/drawing/2014/main" val="4156732966"/>
                    </a:ext>
                  </a:extLst>
                </a:gridCol>
                <a:gridCol w="7186441">
                  <a:extLst>
                    <a:ext uri="{9D8B030D-6E8A-4147-A177-3AD203B41FA5}">
                      <a16:colId xmlns:a16="http://schemas.microsoft.com/office/drawing/2014/main" val="146945751"/>
                    </a:ext>
                  </a:extLst>
                </a:gridCol>
                <a:gridCol w="3418470">
                  <a:extLst>
                    <a:ext uri="{9D8B030D-6E8A-4147-A177-3AD203B41FA5}">
                      <a16:colId xmlns:a16="http://schemas.microsoft.com/office/drawing/2014/main" val="1937498733"/>
                    </a:ext>
                  </a:extLst>
                </a:gridCol>
                <a:gridCol w="3301581">
                  <a:extLst>
                    <a:ext uri="{9D8B030D-6E8A-4147-A177-3AD203B41FA5}">
                      <a16:colId xmlns:a16="http://schemas.microsoft.com/office/drawing/2014/main" val="3680314858"/>
                    </a:ext>
                  </a:extLst>
                </a:gridCol>
                <a:gridCol w="2097159">
                  <a:extLst>
                    <a:ext uri="{9D8B030D-6E8A-4147-A177-3AD203B41FA5}">
                      <a16:colId xmlns:a16="http://schemas.microsoft.com/office/drawing/2014/main" val="3805387152"/>
                    </a:ext>
                  </a:extLst>
                </a:gridCol>
              </a:tblGrid>
              <a:tr h="717896">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Top Key Priority Areas (MH Transformation)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Milestones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Local Leads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What Corporate  support is required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Expected Delivery Dates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341420461"/>
                  </a:ext>
                </a:extLst>
              </a:tr>
              <a:tr h="1335351">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Deployment of Community EMIS in PCN blended MH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Safety testing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Deployment for testing in Newham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Wider roll-out (?6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Peter Macrae</a:t>
                      </a:r>
                    </a:p>
                    <a:p>
                      <a:pPr>
                        <a:lnSpc>
                          <a:spcPct val="107000"/>
                        </a:lnSpc>
                        <a:spcAft>
                          <a:spcPts val="800"/>
                        </a:spcAft>
                      </a:pPr>
                      <a:r>
                        <a:rPr lang="en-GB" sz="1800" dirty="0">
                          <a:effectLst/>
                          <a:latin typeface="Arial" panose="020B0604020202020204" pitchFamily="34" charset="0"/>
                          <a:cs typeface="Arial" panose="020B0604020202020204" pitchFamily="34" charset="0"/>
                        </a:rPr>
                        <a:t>Warren Reynolds</a:t>
                      </a:r>
                    </a:p>
                    <a:p>
                      <a:pPr>
                        <a:lnSpc>
                          <a:spcPct val="107000"/>
                        </a:lnSpc>
                        <a:spcAft>
                          <a:spcPts val="800"/>
                        </a:spcAft>
                      </a:pPr>
                      <a:r>
                        <a:rPr lang="en-GB" sz="1800" dirty="0">
                          <a:effectLst/>
                          <a:latin typeface="Arial" panose="020B0604020202020204" pitchFamily="34" charset="0"/>
                          <a:cs typeface="Arial" panose="020B0604020202020204" pitchFamily="34" charset="0"/>
                        </a:rPr>
                        <a:t>*TBC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Infrastructure funded through programme slippage, Digital, informatics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TBC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32241975"/>
                  </a:ext>
                </a:extLst>
              </a:tr>
              <a:tr h="1693529">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Define and implement care processes (assessment and care planning) and specific pathway offers</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Workshops and learning sets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Pulling together in programme library (3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Various</a:t>
                      </a:r>
                    </a:p>
                    <a:p>
                      <a:pPr>
                        <a:lnSpc>
                          <a:spcPct val="107000"/>
                        </a:lnSpc>
                        <a:spcAft>
                          <a:spcPts val="800"/>
                        </a:spcAft>
                      </a:pPr>
                      <a:r>
                        <a:rPr lang="en-GB" sz="1800" dirty="0">
                          <a:effectLst/>
                          <a:latin typeface="Arial" panose="020B0604020202020204" pitchFamily="34" charset="0"/>
                          <a:cs typeface="Arial" panose="020B0604020202020204" pitchFamily="34" charset="0"/>
                        </a:rPr>
                        <a:t>Jamie Stafford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N/A</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May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188482367"/>
                  </a:ext>
                </a:extLst>
              </a:tr>
              <a:tr h="1187947">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and delivery of workforce plan, including development within new role</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Developing competency framework for CMHT Transformation Workforce</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Lucy Ingle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TBC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1885693594"/>
                  </a:ext>
                </a:extLst>
              </a:tr>
              <a:tr h="1187947">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Further embedding of co-production within design and delivery of new care model</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Increased focus on participation (throughout 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Becky Derham and People Participation Workers</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People Participation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Continuous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851301822"/>
                  </a:ext>
                </a:extLst>
              </a:tr>
              <a:tr h="1335351">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Formalise any structural team changes</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Design of formal approach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Deliver likely to be May 2021</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Lucy Ingle and P&amp;C BPs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P&amp;C Business Partners (Lucy to coordinate)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812662029"/>
                  </a:ext>
                </a:extLst>
              </a:tr>
              <a:tr h="1584099">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 Evaluation approach</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Define parameters of Evaluation across Consortium of EI sites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Scope and procure partner for external impact evaluation (3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Jennie Parker</a:t>
                      </a:r>
                    </a:p>
                    <a:p>
                      <a:pPr>
                        <a:lnSpc>
                          <a:spcPct val="107000"/>
                        </a:lnSpc>
                        <a:spcAft>
                          <a:spcPts val="800"/>
                        </a:spcAft>
                      </a:pPr>
                      <a:r>
                        <a:rPr lang="en-GB" sz="1800" dirty="0">
                          <a:effectLst/>
                          <a:latin typeface="Arial" panose="020B0604020202020204" pitchFamily="34" charset="0"/>
                          <a:cs typeface="Arial" panose="020B0604020202020204" pitchFamily="34" charset="0"/>
                        </a:rPr>
                        <a:t>Jamie Stafford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Procurement support to identify impact evaluation partner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157700057"/>
                  </a:ext>
                </a:extLst>
              </a:tr>
              <a:tr h="1964540">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7 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Further develop our relationships and processes for work with VCSE organisations</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Review and extension of Community Connector contracts (3 months)</a:t>
                      </a:r>
                    </a:p>
                    <a:p>
                      <a:pPr>
                        <a:lnSpc>
                          <a:spcPct val="107000"/>
                        </a:lnSpc>
                        <a:spcAft>
                          <a:spcPts val="800"/>
                        </a:spcAft>
                      </a:pPr>
                      <a:r>
                        <a:rPr lang="en-GB" sz="1800" dirty="0">
                          <a:effectLst/>
                          <a:latin typeface="Arial" panose="020B0604020202020204" pitchFamily="34" charset="0"/>
                          <a:cs typeface="Arial" panose="020B0604020202020204" pitchFamily="34" charset="0"/>
                        </a:rPr>
                        <a:t>Develop mechanisms to support future work</a:t>
                      </a:r>
                    </a:p>
                    <a:p>
                      <a:pPr>
                        <a:lnSpc>
                          <a:spcPct val="107000"/>
                        </a:lnSpc>
                        <a:spcAft>
                          <a:spcPts val="800"/>
                        </a:spcAft>
                      </a:pPr>
                      <a:r>
                        <a:rPr lang="en-GB" sz="1800" dirty="0">
                          <a:effectLst/>
                          <a:latin typeface="Arial" panose="020B0604020202020204" pitchFamily="34" charset="0"/>
                          <a:cs typeface="Arial" panose="020B0604020202020204" pitchFamily="34" charset="0"/>
                        </a:rPr>
                        <a:t>Procurement of Community Connectors across East London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Justin Phillips</a:t>
                      </a:r>
                    </a:p>
                    <a:p>
                      <a:pPr>
                        <a:lnSpc>
                          <a:spcPct val="107000"/>
                        </a:lnSpc>
                        <a:spcAft>
                          <a:spcPts val="800"/>
                        </a:spcAft>
                      </a:pPr>
                      <a:r>
                        <a:rPr lang="en-GB" sz="1800" dirty="0">
                          <a:effectLst/>
                          <a:latin typeface="Arial" panose="020B0604020202020204" pitchFamily="34" charset="0"/>
                          <a:cs typeface="Arial" panose="020B0604020202020204" pitchFamily="34" charset="0"/>
                        </a:rPr>
                        <a:t>Compass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BDU support, Procurement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August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1415225340"/>
                  </a:ext>
                </a:extLst>
              </a:tr>
            </a:tbl>
          </a:graphicData>
        </a:graphic>
      </p:graphicFrame>
      <p:sp>
        <p:nvSpPr>
          <p:cNvPr id="4" name="TextBox 3">
            <a:extLst>
              <a:ext uri="{FF2B5EF4-FFF2-40B4-BE49-F238E27FC236}">
                <a16:creationId xmlns:a16="http://schemas.microsoft.com/office/drawing/2014/main" id="{C80EE211-D5FF-4F35-96B0-0886455DD7C6}"/>
              </a:ext>
            </a:extLst>
          </p:cNvPr>
          <p:cNvSpPr txBox="1"/>
          <p:nvPr/>
        </p:nvSpPr>
        <p:spPr>
          <a:xfrm>
            <a:off x="685195" y="549577"/>
            <a:ext cx="4254804" cy="369204"/>
          </a:xfrm>
          <a:prstGeom prst="rect">
            <a:avLst/>
          </a:prstGeom>
          <a:noFill/>
        </p:spPr>
        <p:txBody>
          <a:bodyPr wrap="square" rtlCol="0">
            <a:spAutoFit/>
          </a:bodyPr>
          <a:lstStyle/>
          <a:p>
            <a:r>
              <a:rPr lang="en-GB" sz="1799" b="1" dirty="0">
                <a:latin typeface="Arial" panose="020B0604020202020204" pitchFamily="34" charset="0"/>
              </a:rPr>
              <a:t>CMHT Transformation</a:t>
            </a:r>
          </a:p>
        </p:txBody>
      </p:sp>
      <p:pic>
        <p:nvPicPr>
          <p:cNvPr id="5" name="Picture 4">
            <a:extLst>
              <a:ext uri="{FF2B5EF4-FFF2-40B4-BE49-F238E27FC236}">
                <a16:creationId xmlns:a16="http://schemas.microsoft.com/office/drawing/2014/main" id="{6838ACA6-F209-4EDE-8A0F-6524B7439D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61285" y="377016"/>
            <a:ext cx="1438183" cy="7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11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941836" y="7390640"/>
            <a:ext cx="3647945" cy="676173"/>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941836" y="6122488"/>
            <a:ext cx="3647945" cy="676173"/>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Models of Care`</a:t>
            </a:r>
          </a:p>
        </p:txBody>
      </p:sp>
      <p:sp>
        <p:nvSpPr>
          <p:cNvPr id="10" name="Rectangle 9">
            <a:extLst>
              <a:ext uri="{FF2B5EF4-FFF2-40B4-BE49-F238E27FC236}">
                <a16:creationId xmlns:a16="http://schemas.microsoft.com/office/drawing/2014/main" id="{0164BB20-4594-4728-BFE7-D96CE8C43545}"/>
              </a:ext>
            </a:extLst>
          </p:cNvPr>
          <p:cNvSpPr/>
          <p:nvPr/>
        </p:nvSpPr>
        <p:spPr>
          <a:xfrm>
            <a:off x="10941836" y="1523163"/>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941836" y="4927889"/>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10941836" y="2674345"/>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10941836" y="12209902"/>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941836" y="8576445"/>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941836" y="9689609"/>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941836" y="10859922"/>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4996634" y="2992872"/>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4996634" y="5199041"/>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4996634" y="9389190"/>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4996634" y="7447003"/>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867803" y="5604062"/>
            <a:ext cx="1979970" cy="136693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Quality Improvement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847773" y="3350517"/>
            <a:ext cx="2148862" cy="29370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0" name="Rectangle 249">
            <a:extLst>
              <a:ext uri="{FF2B5EF4-FFF2-40B4-BE49-F238E27FC236}">
                <a16:creationId xmlns:a16="http://schemas.microsoft.com/office/drawing/2014/main" id="{5F2EDB91-E066-44FB-A920-C8605A983F6F}"/>
              </a:ext>
            </a:extLst>
          </p:cNvPr>
          <p:cNvSpPr/>
          <p:nvPr/>
        </p:nvSpPr>
        <p:spPr>
          <a:xfrm>
            <a:off x="16881784" y="615235"/>
            <a:ext cx="6721166" cy="429069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38" tIns="45719" rIns="91438" bIns="45719" rtlCol="0" anchor="ctr"/>
          <a:lstStyle/>
          <a:p>
            <a:pPr algn="ctr"/>
            <a:r>
              <a:rPr lang="en-GB" sz="1500" b="1" dirty="0">
                <a:solidFill>
                  <a:schemeClr val="tx1"/>
                </a:solidFill>
                <a:latin typeface="Arial" panose="020B0604020202020204" pitchFamily="34" charset="0"/>
                <a:cs typeface="Arial" panose="020B0604020202020204" pitchFamily="34" charset="0"/>
              </a:rPr>
              <a:t>Triple Aim projects:</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Service Users with a BMI of 40 and over, living in Newham, who are housebound (Community Health Newham); </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Adults who use illegal drugs and have acute mental health issues in Hackney, Bedfordshire, Tower Hamlets and Newham (Forensics)​</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People aged &gt;65 registered Leighton Buzzard population with moderate or severe frailty or Mild Cognitive Impairment (MCI) or diagnosed dementia with two or more underlying physical health long term conditions. (Bedfordshire CHS and Adult MH)</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​Improving health outcomes for homeless people living in Tower Hamlets' hostels (Tower Hamlets Adult MH)</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To improve quality of life for those living with LD across the populations the Trust serves (Learning Disabilities)</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​To improve quality of life for those presenting crisis 5 or more times in 12 months (Newham Adult MH)</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Reducing inequalities in accessing talking therapies for men in Bedford over 40 of Asian or Asian British ethnicity​ (Bedfordshire IAPT)</a:t>
            </a:r>
          </a:p>
          <a:p>
            <a:pPr marL="285751" indent="-285751">
              <a:buFont typeface="Arial" panose="020B0604020202020204" pitchFamily="34" charset="0"/>
              <a:buChar char="•"/>
            </a:pPr>
            <a:r>
              <a:rPr lang="en-GB" sz="1500" dirty="0">
                <a:solidFill>
                  <a:schemeClr val="tx1"/>
                </a:solidFill>
                <a:latin typeface="Arial" panose="020B0604020202020204" pitchFamily="34" charset="0"/>
                <a:cs typeface="Arial" panose="020B0604020202020204" pitchFamily="34" charset="0"/>
              </a:rPr>
              <a:t>Improving healthcare for Unaccompanied Asylum-Seeking Children under the care of the local authority (SCYPS)</a:t>
            </a:r>
          </a:p>
        </p:txBody>
      </p: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847773" y="5556688"/>
            <a:ext cx="2148862" cy="7308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847773" y="6287529"/>
            <a:ext cx="2148862" cy="15171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847773" y="6287528"/>
            <a:ext cx="2148862" cy="34593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731567" y="1861249"/>
            <a:ext cx="2210269" cy="14892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731567" y="3012432"/>
            <a:ext cx="2210269" cy="3380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731567" y="3012430"/>
            <a:ext cx="2210269" cy="25442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731567" y="5265976"/>
            <a:ext cx="2210269" cy="25386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731567" y="5265976"/>
            <a:ext cx="2210269" cy="2907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731567" y="6460575"/>
            <a:ext cx="2210269" cy="13440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731567" y="7728726"/>
            <a:ext cx="2210269" cy="759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731567" y="7804649"/>
            <a:ext cx="2210269" cy="11098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731567" y="9746837"/>
            <a:ext cx="2210269" cy="280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731567" y="9746837"/>
            <a:ext cx="2210269" cy="28011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731567" y="9746837"/>
            <a:ext cx="2210269" cy="14511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3" name="Straight Arrow Connector 322">
            <a:extLst>
              <a:ext uri="{FF2B5EF4-FFF2-40B4-BE49-F238E27FC236}">
                <a16:creationId xmlns:a16="http://schemas.microsoft.com/office/drawing/2014/main" id="{ADE02C9C-0EC6-4A94-B52C-DC8008FC4ECB}"/>
              </a:ext>
            </a:extLst>
          </p:cNvPr>
          <p:cNvCxnSpPr>
            <a:cxnSpLocks/>
            <a:stCxn id="250" idx="1"/>
            <a:endCxn id="10" idx="3"/>
          </p:cNvCxnSpPr>
          <p:nvPr/>
        </p:nvCxnSpPr>
        <p:spPr>
          <a:xfrm flipH="1" flipV="1">
            <a:off x="14589781" y="1861250"/>
            <a:ext cx="2292003" cy="8993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0D4AC100-F102-4715-9951-EBD6C4D6AB2E}"/>
              </a:ext>
            </a:extLst>
          </p:cNvPr>
          <p:cNvCxnSpPr>
            <a:cxnSpLocks/>
            <a:stCxn id="93" idx="1"/>
            <a:endCxn id="11" idx="3"/>
          </p:cNvCxnSpPr>
          <p:nvPr/>
        </p:nvCxnSpPr>
        <p:spPr>
          <a:xfrm flipH="1" flipV="1">
            <a:off x="14589781" y="5265976"/>
            <a:ext cx="2292003" cy="10441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8" name="Straight Arrow Connector 437">
            <a:extLst>
              <a:ext uri="{FF2B5EF4-FFF2-40B4-BE49-F238E27FC236}">
                <a16:creationId xmlns:a16="http://schemas.microsoft.com/office/drawing/2014/main" id="{D6CB16C3-6481-4B70-A7D9-361576653088}"/>
              </a:ext>
            </a:extLst>
          </p:cNvPr>
          <p:cNvCxnSpPr>
            <a:cxnSpLocks/>
            <a:stCxn id="94" idx="1"/>
            <a:endCxn id="657" idx="3"/>
          </p:cNvCxnSpPr>
          <p:nvPr/>
        </p:nvCxnSpPr>
        <p:spPr>
          <a:xfrm flipH="1">
            <a:off x="14589781" y="12155689"/>
            <a:ext cx="2292003" cy="3923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A033E59-1D84-4046-8FB5-1CDA933731E7}"/>
              </a:ext>
            </a:extLst>
          </p:cNvPr>
          <p:cNvSpPr/>
          <p:nvPr/>
        </p:nvSpPr>
        <p:spPr>
          <a:xfrm>
            <a:off x="16881784" y="5051049"/>
            <a:ext cx="6721166" cy="251824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Enjoying Work programme, recuperation.</a:t>
            </a:r>
          </a:p>
          <a:p>
            <a:pPr algn="ctr"/>
            <a:r>
              <a:rPr lang="en-GB" sz="1600" b="1" dirty="0">
                <a:solidFill>
                  <a:schemeClr val="tx1"/>
                </a:solidFill>
                <a:latin typeface="Arial" panose="020B0604020202020204" pitchFamily="34" charset="0"/>
                <a:cs typeface="Arial" panose="020B0604020202020204" pitchFamily="34" charset="0"/>
              </a:rPr>
              <a:t>Service User Wellbeing Projects: </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Improving awareness and understanding about the impact of racism</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Service user involvement in staff interviews project. </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Increasing service user empowerment in recovery through self-administration of medication.</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Increasing the number of service users and carers involved in People Participation</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Increasing Service User Engagement with Ward Activities as part of the Trusts strategy to Improve Service Users Experience of care.</a:t>
            </a:r>
          </a:p>
        </p:txBody>
      </p:sp>
      <p:sp>
        <p:nvSpPr>
          <p:cNvPr id="94" name="Rectangle 93">
            <a:extLst>
              <a:ext uri="{FF2B5EF4-FFF2-40B4-BE49-F238E27FC236}">
                <a16:creationId xmlns:a16="http://schemas.microsoft.com/office/drawing/2014/main" id="{AE2C3966-7559-4A81-A9E5-2A971BAB0A8D}"/>
              </a:ext>
            </a:extLst>
          </p:cNvPr>
          <p:cNvSpPr/>
          <p:nvPr/>
        </p:nvSpPr>
        <p:spPr>
          <a:xfrm>
            <a:off x="16881784" y="11174460"/>
            <a:ext cx="6721166" cy="196245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38" tIns="45719" rIns="91438" bIns="45719" rtlCol="0" anchor="ctr"/>
          <a:lstStyle/>
          <a:p>
            <a:pPr algn="ct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GB" sz="1600" b="1" dirty="0">
                <a:solidFill>
                  <a:schemeClr val="tx1"/>
                </a:solidFill>
                <a:latin typeface="Arial" panose="020B0604020202020204" pitchFamily="34" charset="0"/>
                <a:ea typeface="Calibri" panose="020F0502020204030204" pitchFamily="34" charset="0"/>
                <a:cs typeface="Arial" panose="020B0604020202020204" pitchFamily="34" charset="0"/>
              </a:rPr>
              <a:t>Value </a:t>
            </a:r>
            <a:r>
              <a:rPr lang="en-GB" sz="1600" b="1" dirty="0">
                <a:solidFill>
                  <a:schemeClr val="tx1"/>
                </a:solidFill>
                <a:latin typeface="Arial" panose="020B0604020202020204" pitchFamily="34" charset="0"/>
                <a:cs typeface="Arial" panose="020B0604020202020204" pitchFamily="34" charset="0"/>
              </a:rPr>
              <a:t>learning</a:t>
            </a:r>
            <a:r>
              <a:rPr lang="en-GB" sz="1600" b="1" dirty="0">
                <a:solidFill>
                  <a:schemeClr val="tx1"/>
                </a:solidFill>
                <a:latin typeface="Arial" panose="020B0604020202020204" pitchFamily="34" charset="0"/>
                <a:ea typeface="Calibri" panose="020F0502020204030204" pitchFamily="34" charset="0"/>
                <a:cs typeface="Arial" panose="020B0604020202020204" pitchFamily="34" charset="0"/>
              </a:rPr>
              <a:t> system QI projects:</a:t>
            </a:r>
            <a:endParaRPr lang="en-GB" sz="1600" dirty="0">
              <a:solidFill>
                <a:schemeClr val="tx1"/>
              </a:solidFill>
              <a:latin typeface="Arial" panose="020B0604020202020204" pitchFamily="34" charset="0"/>
              <a:cs typeface="Arial" panose="020B0604020202020204" pitchFamily="34" charset="0"/>
            </a:endParaRPr>
          </a:p>
          <a:p>
            <a:pPr marL="285751" indent="-285751">
              <a:buFont typeface="Arial"/>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Reducing salary overpayments  and taxi spend (Corporate)</a:t>
            </a:r>
          </a:p>
          <a:p>
            <a:pPr marL="285751" indent="-285751">
              <a:buFont typeface="Arial"/>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Reduce spend , reduce time spent with SU in observation (Forensics)</a:t>
            </a:r>
          </a:p>
          <a:p>
            <a:pPr marL="285751" indent="-285751">
              <a:buFont typeface="Arial"/>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Reduce number of face-to-face referral (Beds CH)</a:t>
            </a:r>
          </a:p>
          <a:p>
            <a:pPr marL="285751" indent="-285751">
              <a:buFont typeface="Arial"/>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Reduce spend, Increase video consultations, reduce waiting time (Beds Adult MH)</a:t>
            </a:r>
          </a:p>
          <a:p>
            <a:pPr marL="285751" indent="-285751">
              <a:buFont typeface="Arial"/>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Reduce waiting lists (Specialist Beds wellbeing)</a:t>
            </a:r>
          </a:p>
          <a:p>
            <a:pPr marL="285751" indent="-285751">
              <a:buFont typeface="Arial"/>
              <a:buChar char="•"/>
            </a:pP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1" indent="-285751">
              <a:buFont typeface="Arial"/>
              <a:buChar char="•"/>
            </a:pP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1" indent="-285751">
              <a:buFont typeface="Arial"/>
              <a:buChar char="•"/>
            </a:pP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1" indent="-285751">
              <a:buFont typeface="Arial"/>
              <a:buChar char="•"/>
            </a:pPr>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2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72" name="Rectangle 71">
            <a:extLst>
              <a:ext uri="{FF2B5EF4-FFF2-40B4-BE49-F238E27FC236}">
                <a16:creationId xmlns:a16="http://schemas.microsoft.com/office/drawing/2014/main" id="{EFD5E3E1-7B23-4754-BE92-83588969DD7D}"/>
              </a:ext>
            </a:extLst>
          </p:cNvPr>
          <p:cNvSpPr/>
          <p:nvPr/>
        </p:nvSpPr>
        <p:spPr>
          <a:xfrm>
            <a:off x="16881784" y="10472365"/>
            <a:ext cx="6721166" cy="42985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Maintaining and building quality improvement skills and capabilities</a:t>
            </a:r>
          </a:p>
        </p:txBody>
      </p:sp>
      <p:cxnSp>
        <p:nvCxnSpPr>
          <p:cNvPr id="73" name="Straight Arrow Connector 72">
            <a:extLst>
              <a:ext uri="{FF2B5EF4-FFF2-40B4-BE49-F238E27FC236}">
                <a16:creationId xmlns:a16="http://schemas.microsoft.com/office/drawing/2014/main" id="{E1DA53F8-A9FE-4293-AB78-F9D1C36D5BD5}"/>
              </a:ext>
            </a:extLst>
          </p:cNvPr>
          <p:cNvCxnSpPr>
            <a:cxnSpLocks/>
            <a:stCxn id="72" idx="1"/>
            <a:endCxn id="139" idx="3"/>
          </p:cNvCxnSpPr>
          <p:nvPr/>
        </p:nvCxnSpPr>
        <p:spPr>
          <a:xfrm flipH="1" flipV="1">
            <a:off x="14589781" y="8914532"/>
            <a:ext cx="2292003" cy="17727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05AA2FBF-8932-43CF-9010-EA29F04BD129}"/>
              </a:ext>
            </a:extLst>
          </p:cNvPr>
          <p:cNvSpPr/>
          <p:nvPr/>
        </p:nvSpPr>
        <p:spPr>
          <a:xfrm>
            <a:off x="5483854" y="174155"/>
            <a:ext cx="2880966" cy="57026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76" name="Rectangle 75">
            <a:extLst>
              <a:ext uri="{FF2B5EF4-FFF2-40B4-BE49-F238E27FC236}">
                <a16:creationId xmlns:a16="http://schemas.microsoft.com/office/drawing/2014/main" id="{F2999E4A-6A87-49F6-A7B9-B45538D8029B}"/>
              </a:ext>
            </a:extLst>
          </p:cNvPr>
          <p:cNvSpPr/>
          <p:nvPr/>
        </p:nvSpPr>
        <p:spPr>
          <a:xfrm>
            <a:off x="11147572" y="279867"/>
            <a:ext cx="2688604" cy="369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77" name="Rectangle 76">
            <a:extLst>
              <a:ext uri="{FF2B5EF4-FFF2-40B4-BE49-F238E27FC236}">
                <a16:creationId xmlns:a16="http://schemas.microsoft.com/office/drawing/2014/main" id="{9275CA31-83C5-4ADC-8644-F3F42DEC292F}"/>
              </a:ext>
            </a:extLst>
          </p:cNvPr>
          <p:cNvSpPr/>
          <p:nvPr/>
        </p:nvSpPr>
        <p:spPr>
          <a:xfrm>
            <a:off x="18420109" y="233161"/>
            <a:ext cx="2593847" cy="27566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cxnSp>
        <p:nvCxnSpPr>
          <p:cNvPr id="79" name="Straight Arrow Connector 78">
            <a:extLst>
              <a:ext uri="{FF2B5EF4-FFF2-40B4-BE49-F238E27FC236}">
                <a16:creationId xmlns:a16="http://schemas.microsoft.com/office/drawing/2014/main" id="{0B8ACF08-0E04-42AA-848D-D55AFFD4FE91}"/>
              </a:ext>
            </a:extLst>
          </p:cNvPr>
          <p:cNvCxnSpPr>
            <a:cxnSpLocks/>
            <a:stCxn id="250" idx="1"/>
            <a:endCxn id="11" idx="3"/>
          </p:cNvCxnSpPr>
          <p:nvPr/>
        </p:nvCxnSpPr>
        <p:spPr>
          <a:xfrm flipH="1">
            <a:off x="14589781" y="2760582"/>
            <a:ext cx="2292003" cy="250539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D363702-0923-46A9-ABD5-5957B93BC90A}"/>
              </a:ext>
            </a:extLst>
          </p:cNvPr>
          <p:cNvCxnSpPr>
            <a:cxnSpLocks/>
            <a:stCxn id="72" idx="1"/>
            <a:endCxn id="11" idx="3"/>
          </p:cNvCxnSpPr>
          <p:nvPr/>
        </p:nvCxnSpPr>
        <p:spPr>
          <a:xfrm flipH="1" flipV="1">
            <a:off x="14589781" y="5265976"/>
            <a:ext cx="2292003" cy="542131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36CBC735-4170-4E2F-8F97-26BC7A352609}"/>
              </a:ext>
            </a:extLst>
          </p:cNvPr>
          <p:cNvCxnSpPr>
            <a:cxnSpLocks/>
            <a:stCxn id="69" idx="1"/>
            <a:endCxn id="6" idx="3"/>
          </p:cNvCxnSpPr>
          <p:nvPr/>
        </p:nvCxnSpPr>
        <p:spPr>
          <a:xfrm flipH="1" flipV="1">
            <a:off x="14589781" y="7728727"/>
            <a:ext cx="2292003" cy="13130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1689E509-763C-40C0-A6A2-7B69ED37C5C9}"/>
              </a:ext>
            </a:extLst>
          </p:cNvPr>
          <p:cNvSpPr/>
          <p:nvPr/>
        </p:nvSpPr>
        <p:spPr>
          <a:xfrm>
            <a:off x="16881784" y="7822837"/>
            <a:ext cx="6721166" cy="243780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38" tIns="45719" rIns="91438" bIns="45719" rtlCol="0" anchor="ctr"/>
          <a:lstStyle/>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Masterclass on access, demand and capacity.</a:t>
            </a:r>
          </a:p>
          <a:p>
            <a:pPr algn="ctr"/>
            <a:r>
              <a:rPr lang="en-GB" sz="1600" b="1" dirty="0">
                <a:solidFill>
                  <a:schemeClr val="tx1"/>
                </a:solidFill>
                <a:latin typeface="Arial" panose="020B0604020202020204" pitchFamily="34" charset="0"/>
                <a:cs typeface="Arial" panose="020B0604020202020204" pitchFamily="34" charset="0"/>
              </a:rPr>
              <a:t>Flow QI projects:</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Improving the flow in the Memory Assessment Service pipeline (Bedfordshire Adult MH)</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Improving access to the Integrated Learning Disability Service (LD Hackney)</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Equal Access to Tower Hamlets Early Intervention Service Psychology (Tower Hamlets Adult MH)</a:t>
            </a:r>
          </a:p>
          <a:p>
            <a:pPr marL="285751" indent="-285751">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Optimising Integrated Discharge Pathways in the Integrated Discharge Hub (Tower Hamlets CHS)</a:t>
            </a:r>
          </a:p>
        </p:txBody>
      </p:sp>
      <p:cxnSp>
        <p:nvCxnSpPr>
          <p:cNvPr id="101" name="Straight Arrow Connector 100">
            <a:extLst>
              <a:ext uri="{FF2B5EF4-FFF2-40B4-BE49-F238E27FC236}">
                <a16:creationId xmlns:a16="http://schemas.microsoft.com/office/drawing/2014/main" id="{F8255F34-F94B-4BE7-B15A-95CC5B18C19D}"/>
              </a:ext>
            </a:extLst>
          </p:cNvPr>
          <p:cNvCxnSpPr>
            <a:cxnSpLocks/>
            <a:stCxn id="94" idx="1"/>
            <a:endCxn id="8" idx="3"/>
          </p:cNvCxnSpPr>
          <p:nvPr/>
        </p:nvCxnSpPr>
        <p:spPr>
          <a:xfrm flipH="1" flipV="1">
            <a:off x="14589781" y="6460575"/>
            <a:ext cx="2292003" cy="569511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D76F0048-A67C-4778-96AF-ED49238BDE77}"/>
              </a:ext>
            </a:extLst>
          </p:cNvPr>
          <p:cNvCxnSpPr>
            <a:cxnSpLocks/>
            <a:stCxn id="93" idx="1"/>
            <a:endCxn id="139" idx="3"/>
          </p:cNvCxnSpPr>
          <p:nvPr/>
        </p:nvCxnSpPr>
        <p:spPr>
          <a:xfrm flipH="1">
            <a:off x="14589781" y="6310173"/>
            <a:ext cx="2292003" cy="260435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0136D855-C950-4538-8959-43A9F6FE534B}"/>
              </a:ext>
            </a:extLst>
          </p:cNvPr>
          <p:cNvCxnSpPr>
            <a:cxnSpLocks/>
            <a:stCxn id="250" idx="1"/>
            <a:endCxn id="657" idx="3"/>
          </p:cNvCxnSpPr>
          <p:nvPr/>
        </p:nvCxnSpPr>
        <p:spPr>
          <a:xfrm flipH="1">
            <a:off x="14589781" y="2760582"/>
            <a:ext cx="2292003" cy="978740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CBA1A777-FA5C-4EAB-9374-7E2E88F553B7}"/>
              </a:ext>
            </a:extLst>
          </p:cNvPr>
          <p:cNvSpPr/>
          <p:nvPr/>
        </p:nvSpPr>
        <p:spPr>
          <a:xfrm>
            <a:off x="10941836" y="3816317"/>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3" name="Straight Arrow Connector 2">
            <a:extLst>
              <a:ext uri="{FF2B5EF4-FFF2-40B4-BE49-F238E27FC236}">
                <a16:creationId xmlns:a16="http://schemas.microsoft.com/office/drawing/2014/main" id="{CDAD3474-C852-4A84-94EC-F574D86B2A3D}"/>
              </a:ext>
            </a:extLst>
          </p:cNvPr>
          <p:cNvCxnSpPr>
            <a:stCxn id="52" idx="1"/>
            <a:endCxn id="147" idx="3"/>
          </p:cNvCxnSpPr>
          <p:nvPr/>
        </p:nvCxnSpPr>
        <p:spPr>
          <a:xfrm flipH="1" flipV="1">
            <a:off x="8731567" y="3350516"/>
            <a:ext cx="2210269" cy="80388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12" name="Picture 4">
            <a:extLst>
              <a:ext uri="{FF2B5EF4-FFF2-40B4-BE49-F238E27FC236}">
                <a16:creationId xmlns:a16="http://schemas.microsoft.com/office/drawing/2014/main" id="{4E794626-DDE1-4635-92E1-CE6161E8D2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112">
            <a:extLst>
              <a:ext uri="{FF2B5EF4-FFF2-40B4-BE49-F238E27FC236}">
                <a16:creationId xmlns:a16="http://schemas.microsoft.com/office/drawing/2014/main" id="{5FF10BCB-D159-4C4F-85EF-56E3FB14DB52}"/>
              </a:ext>
            </a:extLst>
          </p:cNvPr>
          <p:cNvPicPr>
            <a:picLocks noChangeAspect="1"/>
          </p:cNvPicPr>
          <p:nvPr/>
        </p:nvPicPr>
        <p:blipFill>
          <a:blip r:embed="rId4"/>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352890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971857" y="7195546"/>
            <a:ext cx="3316314" cy="743792"/>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983443" y="6101555"/>
            <a:ext cx="3316314" cy="743792"/>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1004028" y="1071267"/>
            <a:ext cx="3316314" cy="90151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977651" y="4918746"/>
            <a:ext cx="3316314"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21" name="Rectangle 20">
            <a:extLst>
              <a:ext uri="{FF2B5EF4-FFF2-40B4-BE49-F238E27FC236}">
                <a16:creationId xmlns:a16="http://schemas.microsoft.com/office/drawing/2014/main" id="{B799B96C-7B82-4965-9B47-16B6B1583BFE}"/>
              </a:ext>
            </a:extLst>
          </p:cNvPr>
          <p:cNvSpPr/>
          <p:nvPr/>
        </p:nvSpPr>
        <p:spPr>
          <a:xfrm>
            <a:off x="16661865" y="2169177"/>
            <a:ext cx="6119910" cy="387693"/>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Developing Borough level estates plans and strategy</a:t>
            </a:r>
          </a:p>
        </p:txBody>
      </p:sp>
      <p:sp>
        <p:nvSpPr>
          <p:cNvPr id="27" name="Rectangle 26">
            <a:extLst>
              <a:ext uri="{FF2B5EF4-FFF2-40B4-BE49-F238E27FC236}">
                <a16:creationId xmlns:a16="http://schemas.microsoft.com/office/drawing/2014/main" id="{F00AFBA2-09D8-426C-B6D8-A5FB8F6FBC7E}"/>
              </a:ext>
            </a:extLst>
          </p:cNvPr>
          <p:cNvSpPr/>
          <p:nvPr/>
        </p:nvSpPr>
        <p:spPr>
          <a:xfrm>
            <a:off x="16661865" y="1155463"/>
            <a:ext cx="6119910" cy="43343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Supporting local service transformation, CMHT, PCNs</a:t>
            </a:r>
          </a:p>
        </p:txBody>
      </p:sp>
      <p:sp>
        <p:nvSpPr>
          <p:cNvPr id="33" name="Rectangle 32">
            <a:extLst>
              <a:ext uri="{FF2B5EF4-FFF2-40B4-BE49-F238E27FC236}">
                <a16:creationId xmlns:a16="http://schemas.microsoft.com/office/drawing/2014/main" id="{FB898EFA-9EE4-483A-90A0-891E86909DFC}"/>
              </a:ext>
            </a:extLst>
          </p:cNvPr>
          <p:cNvSpPr/>
          <p:nvPr/>
        </p:nvSpPr>
        <p:spPr>
          <a:xfrm>
            <a:off x="10995274" y="2504395"/>
            <a:ext cx="3316314"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35" name="Rectangle 34">
            <a:extLst>
              <a:ext uri="{FF2B5EF4-FFF2-40B4-BE49-F238E27FC236}">
                <a16:creationId xmlns:a16="http://schemas.microsoft.com/office/drawing/2014/main" id="{6C205169-6091-4F1E-B530-86825B33A7BC}"/>
              </a:ext>
            </a:extLst>
          </p:cNvPr>
          <p:cNvSpPr/>
          <p:nvPr/>
        </p:nvSpPr>
        <p:spPr>
          <a:xfrm>
            <a:off x="16661865" y="3765760"/>
            <a:ext cx="6119910" cy="334280"/>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 capital plan and schemes and financial scope</a:t>
            </a:r>
          </a:p>
        </p:txBody>
      </p:sp>
      <p:sp>
        <p:nvSpPr>
          <p:cNvPr id="657" name="Rectangle 656">
            <a:extLst>
              <a:ext uri="{FF2B5EF4-FFF2-40B4-BE49-F238E27FC236}">
                <a16:creationId xmlns:a16="http://schemas.microsoft.com/office/drawing/2014/main" id="{E1CE5BF1-F65F-4C90-92A3-DFE361059424}"/>
              </a:ext>
            </a:extLst>
          </p:cNvPr>
          <p:cNvSpPr/>
          <p:nvPr/>
        </p:nvSpPr>
        <p:spPr>
          <a:xfrm>
            <a:off x="10991256" y="12036897"/>
            <a:ext cx="3316314"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659" name="Rectangle 658">
            <a:extLst>
              <a:ext uri="{FF2B5EF4-FFF2-40B4-BE49-F238E27FC236}">
                <a16:creationId xmlns:a16="http://schemas.microsoft.com/office/drawing/2014/main" id="{FBCEE72F-0091-49F8-B193-759102C28B73}"/>
              </a:ext>
            </a:extLst>
          </p:cNvPr>
          <p:cNvSpPr/>
          <p:nvPr/>
        </p:nvSpPr>
        <p:spPr>
          <a:xfrm>
            <a:off x="16661865" y="5357614"/>
            <a:ext cx="6119910" cy="40238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Collaborating  with Digital dept to upgrade estates</a:t>
            </a:r>
          </a:p>
        </p:txBody>
      </p:sp>
      <p:sp>
        <p:nvSpPr>
          <p:cNvPr id="139" name="Rectangle 138">
            <a:extLst>
              <a:ext uri="{FF2B5EF4-FFF2-40B4-BE49-F238E27FC236}">
                <a16:creationId xmlns:a16="http://schemas.microsoft.com/office/drawing/2014/main" id="{A4810C58-610B-4153-8D4A-9F9744922E51}"/>
              </a:ext>
            </a:extLst>
          </p:cNvPr>
          <p:cNvSpPr/>
          <p:nvPr/>
        </p:nvSpPr>
        <p:spPr>
          <a:xfrm>
            <a:off x="10995276" y="8387691"/>
            <a:ext cx="3316314"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966065" y="9706935"/>
            <a:ext cx="3316314"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991256" y="10776812"/>
            <a:ext cx="3316314"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4348841" y="2724101"/>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4339084" y="4935533"/>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4339080" y="9123052"/>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4339082" y="7143962"/>
            <a:ext cx="3734932" cy="7152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171" name="Rectangle 170">
            <a:extLst>
              <a:ext uri="{FF2B5EF4-FFF2-40B4-BE49-F238E27FC236}">
                <a16:creationId xmlns:a16="http://schemas.microsoft.com/office/drawing/2014/main" id="{EAC7F449-18E2-43C4-AE83-21987D7C29A7}"/>
              </a:ext>
            </a:extLst>
          </p:cNvPr>
          <p:cNvSpPr/>
          <p:nvPr/>
        </p:nvSpPr>
        <p:spPr>
          <a:xfrm>
            <a:off x="16661865" y="8479014"/>
            <a:ext cx="6119910" cy="495841"/>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Singe Mile End Site Plan – one borough inpatient site (TH &amp; CH) &amp; MHCOP centre of Excellence</a:t>
            </a:r>
          </a:p>
        </p:txBody>
      </p:sp>
      <p:sp>
        <p:nvSpPr>
          <p:cNvPr id="179" name="Rectangle 178">
            <a:extLst>
              <a:ext uri="{FF2B5EF4-FFF2-40B4-BE49-F238E27FC236}">
                <a16:creationId xmlns:a16="http://schemas.microsoft.com/office/drawing/2014/main" id="{B1A6C70C-946C-4C0F-9DA1-E1FF848437BC}"/>
              </a:ext>
            </a:extLst>
          </p:cNvPr>
          <p:cNvSpPr/>
          <p:nvPr/>
        </p:nvSpPr>
        <p:spPr>
          <a:xfrm>
            <a:off x="16661865" y="7319298"/>
            <a:ext cx="6119910" cy="334280"/>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Capital Plans development </a:t>
            </a:r>
          </a:p>
        </p:txBody>
      </p:sp>
      <p:sp>
        <p:nvSpPr>
          <p:cNvPr id="77" name="Rectangle 76">
            <a:extLst>
              <a:ext uri="{FF2B5EF4-FFF2-40B4-BE49-F238E27FC236}">
                <a16:creationId xmlns:a16="http://schemas.microsoft.com/office/drawing/2014/main" id="{F3D08EA3-995E-4DB4-A5BB-A2EAE8013E37}"/>
              </a:ext>
            </a:extLst>
          </p:cNvPr>
          <p:cNvSpPr/>
          <p:nvPr/>
        </p:nvSpPr>
        <p:spPr>
          <a:xfrm>
            <a:off x="16661865" y="11390075"/>
            <a:ext cx="6119910" cy="54899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estates optimisation and redesign</a:t>
            </a:r>
          </a:p>
        </p:txBody>
      </p:sp>
      <p:sp>
        <p:nvSpPr>
          <p:cNvPr id="201" name="Rectangle 200">
            <a:extLst>
              <a:ext uri="{FF2B5EF4-FFF2-40B4-BE49-F238E27FC236}">
                <a16:creationId xmlns:a16="http://schemas.microsoft.com/office/drawing/2014/main" id="{256A1A21-999F-4AAC-B396-511940A0B660}"/>
              </a:ext>
            </a:extLst>
          </p:cNvPr>
          <p:cNvSpPr/>
          <p:nvPr/>
        </p:nvSpPr>
        <p:spPr>
          <a:xfrm>
            <a:off x="577965" y="5810663"/>
            <a:ext cx="1979970" cy="65611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Estates</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557936" y="3081748"/>
            <a:ext cx="1790904" cy="30569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557935" y="5293180"/>
            <a:ext cx="1781147" cy="8455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557934" y="6138721"/>
            <a:ext cx="1781145" cy="13628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557935" y="6138720"/>
            <a:ext cx="1781143" cy="33419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083773" y="1522027"/>
            <a:ext cx="2920255" cy="15597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083772" y="2876291"/>
            <a:ext cx="2911502" cy="2054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074016" y="2876291"/>
            <a:ext cx="2921259" cy="2416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074014" y="5290642"/>
            <a:ext cx="2903636" cy="22109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074015" y="5290641"/>
            <a:ext cx="2903634" cy="25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074013" y="6473451"/>
            <a:ext cx="2909430" cy="10281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flipV="1">
            <a:off x="8074014" y="7501608"/>
            <a:ext cx="2897844" cy="658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074014" y="7501608"/>
            <a:ext cx="2921263" cy="12579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074011" y="9480701"/>
            <a:ext cx="2892054" cy="5981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074012" y="9480700"/>
            <a:ext cx="2917245" cy="29280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074012" y="9480698"/>
            <a:ext cx="2917245" cy="16680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a:off x="14320342" y="1372182"/>
            <a:ext cx="2341523" cy="149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7EF16EEA-3BE1-46B8-8866-1C3A9BE44CB0}"/>
              </a:ext>
            </a:extLst>
          </p:cNvPr>
          <p:cNvCxnSpPr>
            <a:cxnSpLocks/>
            <a:stCxn id="21" idx="1"/>
            <a:endCxn id="10" idx="3"/>
          </p:cNvCxnSpPr>
          <p:nvPr/>
        </p:nvCxnSpPr>
        <p:spPr>
          <a:xfrm flipH="1" flipV="1">
            <a:off x="14320342" y="1522027"/>
            <a:ext cx="2341523" cy="8409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8" name="Straight Arrow Connector 327">
            <a:extLst>
              <a:ext uri="{FF2B5EF4-FFF2-40B4-BE49-F238E27FC236}">
                <a16:creationId xmlns:a16="http://schemas.microsoft.com/office/drawing/2014/main" id="{D8026EF2-D3C7-4EAB-BED9-9DB1033B887B}"/>
              </a:ext>
            </a:extLst>
          </p:cNvPr>
          <p:cNvCxnSpPr>
            <a:cxnSpLocks/>
            <a:stCxn id="35" idx="1"/>
            <a:endCxn id="33" idx="3"/>
          </p:cNvCxnSpPr>
          <p:nvPr/>
        </p:nvCxnSpPr>
        <p:spPr>
          <a:xfrm flipH="1" flipV="1">
            <a:off x="14311589" y="2876292"/>
            <a:ext cx="2350277" cy="10566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Straight Arrow Connector 383">
            <a:extLst>
              <a:ext uri="{FF2B5EF4-FFF2-40B4-BE49-F238E27FC236}">
                <a16:creationId xmlns:a16="http://schemas.microsoft.com/office/drawing/2014/main" id="{F2EBDBE0-F164-4C29-A916-6F2DC538DEE4}"/>
              </a:ext>
            </a:extLst>
          </p:cNvPr>
          <p:cNvCxnSpPr>
            <a:cxnSpLocks/>
            <a:stCxn id="659" idx="1"/>
            <a:endCxn id="8" idx="3"/>
          </p:cNvCxnSpPr>
          <p:nvPr/>
        </p:nvCxnSpPr>
        <p:spPr>
          <a:xfrm flipH="1">
            <a:off x="14299758" y="5558808"/>
            <a:ext cx="2362108" cy="91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a:extLst>
              <a:ext uri="{FF2B5EF4-FFF2-40B4-BE49-F238E27FC236}">
                <a16:creationId xmlns:a16="http://schemas.microsoft.com/office/drawing/2014/main" id="{073A3301-619B-4AC2-8E6C-6EBCA4F1A827}"/>
              </a:ext>
            </a:extLst>
          </p:cNvPr>
          <p:cNvCxnSpPr>
            <a:cxnSpLocks/>
            <a:stCxn id="94" idx="1"/>
            <a:endCxn id="140" idx="3"/>
          </p:cNvCxnSpPr>
          <p:nvPr/>
        </p:nvCxnSpPr>
        <p:spPr>
          <a:xfrm flipH="1">
            <a:off x="14282379" y="9788351"/>
            <a:ext cx="2379485" cy="2904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Straight Arrow Connector 408">
            <a:extLst>
              <a:ext uri="{FF2B5EF4-FFF2-40B4-BE49-F238E27FC236}">
                <a16:creationId xmlns:a16="http://schemas.microsoft.com/office/drawing/2014/main" id="{FC703851-C785-4707-8948-4A29728CF49E}"/>
              </a:ext>
            </a:extLst>
          </p:cNvPr>
          <p:cNvCxnSpPr>
            <a:cxnSpLocks/>
            <a:stCxn id="97" idx="1"/>
            <a:endCxn id="140" idx="3"/>
          </p:cNvCxnSpPr>
          <p:nvPr/>
        </p:nvCxnSpPr>
        <p:spPr>
          <a:xfrm flipH="1" flipV="1">
            <a:off x="14282379" y="10078832"/>
            <a:ext cx="2379485" cy="1840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a:off x="14307571" y="11664570"/>
            <a:ext cx="2354295" cy="7442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 name="Rectangle 244">
            <a:extLst>
              <a:ext uri="{FF2B5EF4-FFF2-40B4-BE49-F238E27FC236}">
                <a16:creationId xmlns:a16="http://schemas.microsoft.com/office/drawing/2014/main" id="{E5182C50-17BC-49F7-9A6C-E2C0B3DD4E05}"/>
              </a:ext>
            </a:extLst>
          </p:cNvPr>
          <p:cNvSpPr/>
          <p:nvPr/>
        </p:nvSpPr>
        <p:spPr>
          <a:xfrm>
            <a:off x="16661865" y="2890331"/>
            <a:ext cx="6119910" cy="363863"/>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Developing Neighbourhood model across Hackney</a:t>
            </a:r>
          </a:p>
        </p:txBody>
      </p:sp>
      <p:cxnSp>
        <p:nvCxnSpPr>
          <p:cNvPr id="329" name="Straight Arrow Connector 328">
            <a:extLst>
              <a:ext uri="{FF2B5EF4-FFF2-40B4-BE49-F238E27FC236}">
                <a16:creationId xmlns:a16="http://schemas.microsoft.com/office/drawing/2014/main" id="{2C486472-A55F-4DD5-A35E-63A67954569F}"/>
              </a:ext>
            </a:extLst>
          </p:cNvPr>
          <p:cNvCxnSpPr>
            <a:cxnSpLocks/>
            <a:stCxn id="95" idx="1"/>
            <a:endCxn id="146" idx="3"/>
          </p:cNvCxnSpPr>
          <p:nvPr/>
        </p:nvCxnSpPr>
        <p:spPr>
          <a:xfrm flipH="1">
            <a:off x="14307571" y="10802338"/>
            <a:ext cx="2354295" cy="3463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3C58ED82-622D-4294-9645-758C0584858E}"/>
              </a:ext>
            </a:extLst>
          </p:cNvPr>
          <p:cNvSpPr/>
          <p:nvPr/>
        </p:nvSpPr>
        <p:spPr>
          <a:xfrm>
            <a:off x="16661865" y="9137686"/>
            <a:ext cx="6119910" cy="324760"/>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Bedford Village re-provision </a:t>
            </a:r>
          </a:p>
        </p:txBody>
      </p:sp>
      <p:sp>
        <p:nvSpPr>
          <p:cNvPr id="94" name="Rectangle 93">
            <a:extLst>
              <a:ext uri="{FF2B5EF4-FFF2-40B4-BE49-F238E27FC236}">
                <a16:creationId xmlns:a16="http://schemas.microsoft.com/office/drawing/2014/main" id="{547A3249-9925-454C-8658-BF56EA4FC067}"/>
              </a:ext>
            </a:extLst>
          </p:cNvPr>
          <p:cNvSpPr/>
          <p:nvPr/>
        </p:nvSpPr>
        <p:spPr>
          <a:xfrm>
            <a:off x="16661865" y="9638309"/>
            <a:ext cx="6119910" cy="300079"/>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Pharmacy and PPE storage plans</a:t>
            </a:r>
          </a:p>
        </p:txBody>
      </p:sp>
      <p:sp>
        <p:nvSpPr>
          <p:cNvPr id="95" name="Rectangle 94">
            <a:extLst>
              <a:ext uri="{FF2B5EF4-FFF2-40B4-BE49-F238E27FC236}">
                <a16:creationId xmlns:a16="http://schemas.microsoft.com/office/drawing/2014/main" id="{25AFCCB0-2404-4E6C-8490-187D713977C5}"/>
              </a:ext>
            </a:extLst>
          </p:cNvPr>
          <p:cNvSpPr/>
          <p:nvPr/>
        </p:nvSpPr>
        <p:spPr>
          <a:xfrm>
            <a:off x="16661865" y="10642314"/>
            <a:ext cx="6119910" cy="320049"/>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Business Case to expand Moorgate ward</a:t>
            </a:r>
          </a:p>
        </p:txBody>
      </p:sp>
      <p:sp>
        <p:nvSpPr>
          <p:cNvPr id="97" name="Rectangle 96">
            <a:extLst>
              <a:ext uri="{FF2B5EF4-FFF2-40B4-BE49-F238E27FC236}">
                <a16:creationId xmlns:a16="http://schemas.microsoft.com/office/drawing/2014/main" id="{FE8B1F09-9BF3-4511-892E-952B3D8A0639}"/>
              </a:ext>
            </a:extLst>
          </p:cNvPr>
          <p:cNvSpPr/>
          <p:nvPr/>
        </p:nvSpPr>
        <p:spPr>
          <a:xfrm>
            <a:off x="16661865" y="10088591"/>
            <a:ext cx="6119910" cy="348562"/>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Redesign/relocation of Passmore Edwards</a:t>
            </a:r>
          </a:p>
        </p:txBody>
      </p:sp>
      <p:cxnSp>
        <p:nvCxnSpPr>
          <p:cNvPr id="98" name="Straight Arrow Connector 97">
            <a:extLst>
              <a:ext uri="{FF2B5EF4-FFF2-40B4-BE49-F238E27FC236}">
                <a16:creationId xmlns:a16="http://schemas.microsoft.com/office/drawing/2014/main" id="{130C15FB-9219-4B21-BB8F-6D3989E742DE}"/>
              </a:ext>
            </a:extLst>
          </p:cNvPr>
          <p:cNvCxnSpPr>
            <a:cxnSpLocks/>
            <a:stCxn id="93" idx="1"/>
            <a:endCxn id="140" idx="3"/>
          </p:cNvCxnSpPr>
          <p:nvPr/>
        </p:nvCxnSpPr>
        <p:spPr>
          <a:xfrm flipH="1">
            <a:off x="14282379" y="9300066"/>
            <a:ext cx="2379485" cy="778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36885314-5B22-433A-BA3B-5EDA76E65F3E}"/>
              </a:ext>
            </a:extLst>
          </p:cNvPr>
          <p:cNvCxnSpPr>
            <a:cxnSpLocks/>
            <a:stCxn id="171" idx="1"/>
            <a:endCxn id="140" idx="3"/>
          </p:cNvCxnSpPr>
          <p:nvPr/>
        </p:nvCxnSpPr>
        <p:spPr>
          <a:xfrm flipH="1">
            <a:off x="14282379" y="8726934"/>
            <a:ext cx="2379485" cy="13518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820E120B-DBB7-4733-B7BD-9D2ACC147BEA}"/>
              </a:ext>
            </a:extLst>
          </p:cNvPr>
          <p:cNvCxnSpPr>
            <a:cxnSpLocks/>
            <a:stCxn id="179" idx="1"/>
            <a:endCxn id="140" idx="3"/>
          </p:cNvCxnSpPr>
          <p:nvPr/>
        </p:nvCxnSpPr>
        <p:spPr>
          <a:xfrm flipH="1">
            <a:off x="14282379" y="7486436"/>
            <a:ext cx="2379485" cy="25923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EA265F3B-FDA8-4363-A785-D2B6F43383B0}"/>
              </a:ext>
            </a:extLst>
          </p:cNvPr>
          <p:cNvCxnSpPr>
            <a:cxnSpLocks/>
            <a:stCxn id="27" idx="1"/>
            <a:endCxn id="11" idx="3"/>
          </p:cNvCxnSpPr>
          <p:nvPr/>
        </p:nvCxnSpPr>
        <p:spPr>
          <a:xfrm flipH="1">
            <a:off x="14293966" y="1372181"/>
            <a:ext cx="2367900" cy="391846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7F1E0071-B07E-41D8-BCA6-D2FA0AA2C125}"/>
              </a:ext>
            </a:extLst>
          </p:cNvPr>
          <p:cNvCxnSpPr>
            <a:cxnSpLocks/>
            <a:stCxn id="27" idx="1"/>
            <a:endCxn id="139" idx="3"/>
          </p:cNvCxnSpPr>
          <p:nvPr/>
        </p:nvCxnSpPr>
        <p:spPr>
          <a:xfrm flipH="1">
            <a:off x="14311590" y="1372181"/>
            <a:ext cx="2350275" cy="738740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6FED5FF-DBAA-443B-BA45-AD4DCBCE5094}"/>
              </a:ext>
            </a:extLst>
          </p:cNvPr>
          <p:cNvCxnSpPr>
            <a:cxnSpLocks/>
            <a:stCxn id="27" idx="1"/>
            <a:endCxn id="8" idx="3"/>
          </p:cNvCxnSpPr>
          <p:nvPr/>
        </p:nvCxnSpPr>
        <p:spPr>
          <a:xfrm flipH="1">
            <a:off x="14299758" y="1372182"/>
            <a:ext cx="2362108" cy="510126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9929BBAA-6874-49AE-83B1-47447359B2A7}"/>
              </a:ext>
            </a:extLst>
          </p:cNvPr>
          <p:cNvCxnSpPr>
            <a:cxnSpLocks/>
            <a:stCxn id="245" idx="1"/>
            <a:endCxn id="140" idx="3"/>
          </p:cNvCxnSpPr>
          <p:nvPr/>
        </p:nvCxnSpPr>
        <p:spPr>
          <a:xfrm flipH="1">
            <a:off x="14282379" y="3072263"/>
            <a:ext cx="2379485" cy="700656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7622E45-36FA-4C11-9505-8CA535AA3EC9}"/>
              </a:ext>
            </a:extLst>
          </p:cNvPr>
          <p:cNvCxnSpPr>
            <a:cxnSpLocks/>
            <a:stCxn id="245" idx="1"/>
            <a:endCxn id="10" idx="3"/>
          </p:cNvCxnSpPr>
          <p:nvPr/>
        </p:nvCxnSpPr>
        <p:spPr>
          <a:xfrm flipH="1" flipV="1">
            <a:off x="14320342" y="1522027"/>
            <a:ext cx="2341523" cy="15502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B91C7DDD-0F23-42A6-BE33-4544FB6784EE}"/>
              </a:ext>
            </a:extLst>
          </p:cNvPr>
          <p:cNvCxnSpPr>
            <a:cxnSpLocks/>
            <a:stCxn id="93" idx="1"/>
            <a:endCxn id="33" idx="3"/>
          </p:cNvCxnSpPr>
          <p:nvPr/>
        </p:nvCxnSpPr>
        <p:spPr>
          <a:xfrm flipH="1" flipV="1">
            <a:off x="14311589" y="2876289"/>
            <a:ext cx="2350277" cy="642377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3D0DBEF2-61A8-4568-984D-780216B408E3}"/>
              </a:ext>
            </a:extLst>
          </p:cNvPr>
          <p:cNvCxnSpPr>
            <a:cxnSpLocks/>
            <a:stCxn id="171" idx="1"/>
            <a:endCxn id="33" idx="3"/>
          </p:cNvCxnSpPr>
          <p:nvPr/>
        </p:nvCxnSpPr>
        <p:spPr>
          <a:xfrm flipH="1" flipV="1">
            <a:off x="14311589" y="2876290"/>
            <a:ext cx="2350277" cy="585064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C71AB86-2051-416F-86E2-8FD075A62676}"/>
              </a:ext>
            </a:extLst>
          </p:cNvPr>
          <p:cNvCxnSpPr>
            <a:cxnSpLocks/>
            <a:stCxn id="179" idx="1"/>
            <a:endCxn id="33" idx="3"/>
          </p:cNvCxnSpPr>
          <p:nvPr/>
        </p:nvCxnSpPr>
        <p:spPr>
          <a:xfrm flipH="1" flipV="1">
            <a:off x="14311589" y="2876292"/>
            <a:ext cx="2350277" cy="461014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106FF008-83AE-4B9F-AD1D-A030D3118ED5}"/>
              </a:ext>
            </a:extLst>
          </p:cNvPr>
          <p:cNvCxnSpPr>
            <a:cxnSpLocks/>
            <a:stCxn id="94" idx="1"/>
            <a:endCxn id="33" idx="3"/>
          </p:cNvCxnSpPr>
          <p:nvPr/>
        </p:nvCxnSpPr>
        <p:spPr>
          <a:xfrm flipH="1" flipV="1">
            <a:off x="14311589" y="2876289"/>
            <a:ext cx="2350277" cy="691206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A531D7C7-E0B7-4658-B1ED-6BD251823425}"/>
              </a:ext>
            </a:extLst>
          </p:cNvPr>
          <p:cNvCxnSpPr>
            <a:cxnSpLocks/>
            <a:stCxn id="93" idx="1"/>
            <a:endCxn id="11" idx="3"/>
          </p:cNvCxnSpPr>
          <p:nvPr/>
        </p:nvCxnSpPr>
        <p:spPr>
          <a:xfrm flipH="1" flipV="1">
            <a:off x="14293966" y="5290641"/>
            <a:ext cx="2367900" cy="400942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20619FCF-25E7-4A09-A14F-A15564CA720B}"/>
              </a:ext>
            </a:extLst>
          </p:cNvPr>
          <p:cNvCxnSpPr>
            <a:cxnSpLocks/>
            <a:stCxn id="97" idx="1"/>
            <a:endCxn id="11" idx="3"/>
          </p:cNvCxnSpPr>
          <p:nvPr/>
        </p:nvCxnSpPr>
        <p:spPr>
          <a:xfrm flipH="1" flipV="1">
            <a:off x="14293966" y="5290642"/>
            <a:ext cx="2367900" cy="497223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5CE5767-16F2-4657-8164-B7D0471072F3}"/>
              </a:ext>
            </a:extLst>
          </p:cNvPr>
          <p:cNvCxnSpPr>
            <a:cxnSpLocks/>
            <a:stCxn id="27" idx="1"/>
            <a:endCxn id="657" idx="3"/>
          </p:cNvCxnSpPr>
          <p:nvPr/>
        </p:nvCxnSpPr>
        <p:spPr>
          <a:xfrm flipH="1">
            <a:off x="14307571" y="1372183"/>
            <a:ext cx="2354295" cy="1103660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E6FBFE16-A7EB-421D-9A18-0AF563E5D295}"/>
              </a:ext>
            </a:extLst>
          </p:cNvPr>
          <p:cNvCxnSpPr>
            <a:cxnSpLocks/>
            <a:stCxn id="94" idx="1"/>
            <a:endCxn id="657" idx="3"/>
          </p:cNvCxnSpPr>
          <p:nvPr/>
        </p:nvCxnSpPr>
        <p:spPr>
          <a:xfrm flipH="1">
            <a:off x="14307571" y="9788349"/>
            <a:ext cx="2354295" cy="262044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53E3E92C-4D71-4A02-8BF6-9A65187655CD}"/>
              </a:ext>
            </a:extLst>
          </p:cNvPr>
          <p:cNvCxnSpPr>
            <a:cxnSpLocks/>
            <a:stCxn id="97" idx="1"/>
            <a:endCxn id="657" idx="3"/>
          </p:cNvCxnSpPr>
          <p:nvPr/>
        </p:nvCxnSpPr>
        <p:spPr>
          <a:xfrm flipH="1">
            <a:off x="14307571" y="10262872"/>
            <a:ext cx="2354295" cy="214591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51612FB7-396F-4234-BD8B-9F0D97F7E03B}"/>
              </a:ext>
            </a:extLst>
          </p:cNvPr>
          <p:cNvCxnSpPr>
            <a:cxnSpLocks/>
            <a:stCxn id="179" idx="1"/>
            <a:endCxn id="657" idx="3"/>
          </p:cNvCxnSpPr>
          <p:nvPr/>
        </p:nvCxnSpPr>
        <p:spPr>
          <a:xfrm flipH="1">
            <a:off x="14307571" y="7486438"/>
            <a:ext cx="2354295" cy="492235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78F67894-F73C-43A4-94F1-2944928575DD}"/>
              </a:ext>
            </a:extLst>
          </p:cNvPr>
          <p:cNvCxnSpPr>
            <a:cxnSpLocks/>
            <a:stCxn id="659" idx="1"/>
            <a:endCxn id="6" idx="3"/>
          </p:cNvCxnSpPr>
          <p:nvPr/>
        </p:nvCxnSpPr>
        <p:spPr>
          <a:xfrm flipH="1">
            <a:off x="14288171" y="5558808"/>
            <a:ext cx="2373693" cy="200863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4F124CD8-CCE8-40CE-914B-EC01069BC84C}"/>
              </a:ext>
            </a:extLst>
          </p:cNvPr>
          <p:cNvCxnSpPr>
            <a:cxnSpLocks/>
            <a:stCxn id="10" idx="3"/>
            <a:endCxn id="77" idx="1"/>
          </p:cNvCxnSpPr>
          <p:nvPr/>
        </p:nvCxnSpPr>
        <p:spPr>
          <a:xfrm>
            <a:off x="14320342" y="1522027"/>
            <a:ext cx="2341523" cy="1014254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AC6776F1-22F8-4CFC-A084-42256ABDED70}"/>
              </a:ext>
            </a:extLst>
          </p:cNvPr>
          <p:cNvSpPr/>
          <p:nvPr/>
        </p:nvSpPr>
        <p:spPr>
          <a:xfrm>
            <a:off x="4709457" y="358368"/>
            <a:ext cx="3013697" cy="34572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80" name="Rectangle 79">
            <a:extLst>
              <a:ext uri="{FF2B5EF4-FFF2-40B4-BE49-F238E27FC236}">
                <a16:creationId xmlns:a16="http://schemas.microsoft.com/office/drawing/2014/main" id="{7F5FAB0D-31B8-47A2-BEFE-D51B76670C73}"/>
              </a:ext>
            </a:extLst>
          </p:cNvPr>
          <p:cNvSpPr/>
          <p:nvPr/>
        </p:nvSpPr>
        <p:spPr>
          <a:xfrm>
            <a:off x="11410948" y="287036"/>
            <a:ext cx="3013697" cy="43403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81" name="Rectangle 80">
            <a:extLst>
              <a:ext uri="{FF2B5EF4-FFF2-40B4-BE49-F238E27FC236}">
                <a16:creationId xmlns:a16="http://schemas.microsoft.com/office/drawing/2014/main" id="{C47EFFD0-9016-4FCC-AB99-4F7B59DEF2C8}"/>
              </a:ext>
            </a:extLst>
          </p:cNvPr>
          <p:cNvSpPr/>
          <p:nvPr/>
        </p:nvSpPr>
        <p:spPr>
          <a:xfrm>
            <a:off x="18622697" y="330028"/>
            <a:ext cx="2349059" cy="38594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sp>
        <p:nvSpPr>
          <p:cNvPr id="90" name="Rectangle 89">
            <a:extLst>
              <a:ext uri="{FF2B5EF4-FFF2-40B4-BE49-F238E27FC236}">
                <a16:creationId xmlns:a16="http://schemas.microsoft.com/office/drawing/2014/main" id="{8DAA1CED-F1FE-463E-9839-8FF276942082}"/>
              </a:ext>
            </a:extLst>
          </p:cNvPr>
          <p:cNvSpPr/>
          <p:nvPr/>
        </p:nvSpPr>
        <p:spPr>
          <a:xfrm>
            <a:off x="10985047" y="3701004"/>
            <a:ext cx="3316314"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20" name="Straight Arrow Connector 19">
            <a:extLst>
              <a:ext uri="{FF2B5EF4-FFF2-40B4-BE49-F238E27FC236}">
                <a16:creationId xmlns:a16="http://schemas.microsoft.com/office/drawing/2014/main" id="{248ED7A1-62F4-4927-8DB7-0BFB564A0DF1}"/>
              </a:ext>
            </a:extLst>
          </p:cNvPr>
          <p:cNvCxnSpPr>
            <a:stCxn id="90" idx="1"/>
            <a:endCxn id="147" idx="3"/>
          </p:cNvCxnSpPr>
          <p:nvPr/>
        </p:nvCxnSpPr>
        <p:spPr>
          <a:xfrm flipH="1" flipV="1">
            <a:off x="8083773" y="3081747"/>
            <a:ext cx="2901275" cy="991153"/>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01" name="Picture 4">
            <a:extLst>
              <a:ext uri="{FF2B5EF4-FFF2-40B4-BE49-F238E27FC236}">
                <a16:creationId xmlns:a16="http://schemas.microsoft.com/office/drawing/2014/main" id="{8267F071-A33E-49EC-9F5E-978F4FE1FC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2">
            <a:extLst>
              <a:ext uri="{FF2B5EF4-FFF2-40B4-BE49-F238E27FC236}">
                <a16:creationId xmlns:a16="http://schemas.microsoft.com/office/drawing/2014/main" id="{7F92BF40-0FEA-4C21-A031-C6C4E81D499C}"/>
              </a:ext>
            </a:extLst>
          </p:cNvPr>
          <p:cNvPicPr>
            <a:picLocks noChangeAspect="1"/>
          </p:cNvPicPr>
          <p:nvPr/>
        </p:nvPicPr>
        <p:blipFill>
          <a:blip r:embed="rId4"/>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1832041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
            <a:extLst>
              <a:ext uri="{FF2B5EF4-FFF2-40B4-BE49-F238E27FC236}">
                <a16:creationId xmlns:a16="http://schemas.microsoft.com/office/drawing/2014/main" id="{EB027B95-264F-4CCB-B526-B02FED926F9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58059" y="344079"/>
            <a:ext cx="1042220" cy="5177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E6C6C521-E55F-41AD-BDD6-A8C9481D4CEE}"/>
              </a:ext>
            </a:extLst>
          </p:cNvPr>
          <p:cNvGraphicFramePr>
            <a:graphicFrameLocks noGrp="1"/>
          </p:cNvGraphicFramePr>
          <p:nvPr/>
        </p:nvGraphicFramePr>
        <p:xfrm>
          <a:off x="490307" y="1046805"/>
          <a:ext cx="22609973" cy="12087253"/>
        </p:xfrm>
        <a:graphic>
          <a:graphicData uri="http://schemas.openxmlformats.org/drawingml/2006/table">
            <a:tbl>
              <a:tblPr firstRow="1" firstCol="1" bandRow="1">
                <a:tableStyleId>{5C22544A-7EE6-4342-B048-85BDC9FD1C3A}</a:tableStyleId>
              </a:tblPr>
              <a:tblGrid>
                <a:gridCol w="518586">
                  <a:extLst>
                    <a:ext uri="{9D8B030D-6E8A-4147-A177-3AD203B41FA5}">
                      <a16:colId xmlns:a16="http://schemas.microsoft.com/office/drawing/2014/main" val="1346883410"/>
                    </a:ext>
                  </a:extLst>
                </a:gridCol>
                <a:gridCol w="3711517">
                  <a:extLst>
                    <a:ext uri="{9D8B030D-6E8A-4147-A177-3AD203B41FA5}">
                      <a16:colId xmlns:a16="http://schemas.microsoft.com/office/drawing/2014/main" val="2835826416"/>
                    </a:ext>
                  </a:extLst>
                </a:gridCol>
                <a:gridCol w="5088074">
                  <a:extLst>
                    <a:ext uri="{9D8B030D-6E8A-4147-A177-3AD203B41FA5}">
                      <a16:colId xmlns:a16="http://schemas.microsoft.com/office/drawing/2014/main" val="3969127560"/>
                    </a:ext>
                  </a:extLst>
                </a:gridCol>
                <a:gridCol w="5881581">
                  <a:extLst>
                    <a:ext uri="{9D8B030D-6E8A-4147-A177-3AD203B41FA5}">
                      <a16:colId xmlns:a16="http://schemas.microsoft.com/office/drawing/2014/main" val="1585946995"/>
                    </a:ext>
                  </a:extLst>
                </a:gridCol>
                <a:gridCol w="4736780">
                  <a:extLst>
                    <a:ext uri="{9D8B030D-6E8A-4147-A177-3AD203B41FA5}">
                      <a16:colId xmlns:a16="http://schemas.microsoft.com/office/drawing/2014/main" val="3243386676"/>
                    </a:ext>
                  </a:extLst>
                </a:gridCol>
                <a:gridCol w="2673435">
                  <a:extLst>
                    <a:ext uri="{9D8B030D-6E8A-4147-A177-3AD203B41FA5}">
                      <a16:colId xmlns:a16="http://schemas.microsoft.com/office/drawing/2014/main" val="497967059"/>
                    </a:ext>
                  </a:extLst>
                </a:gridCol>
              </a:tblGrid>
              <a:tr h="677566">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No.</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Top Key Priority Areas (QI)</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Milestones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Local Leads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What Corporate support is required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400" dirty="0">
                          <a:effectLst/>
                          <a:latin typeface="Arial" panose="020B0604020202020204" pitchFamily="34" charset="0"/>
                          <a:cs typeface="Arial" panose="020B0604020202020204" pitchFamily="34" charset="0"/>
                        </a:rPr>
                        <a:t>Expected Delivery Dates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extLst>
                  <a:ext uri="{0D108BD9-81ED-4DB2-BD59-A6C34878D82A}">
                    <a16:rowId xmlns:a16="http://schemas.microsoft.com/office/drawing/2014/main" val="2624362886"/>
                  </a:ext>
                </a:extLst>
              </a:tr>
              <a:tr h="3565218">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Triple Aim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Choosing a population segment</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Identifying assets and needs</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Create a governance structure</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Develop change theory</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Create a set of Triple Aim measures</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Testing Changes</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Implementation</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Quality Control</a:t>
                      </a:r>
                    </a:p>
                    <a:p>
                      <a:pPr marL="342900" lvl="0" indent="-342900">
                        <a:lnSpc>
                          <a:spcPct val="107000"/>
                        </a:lnSpc>
                        <a:spcAft>
                          <a:spcPts val="800"/>
                        </a:spcAft>
                        <a:buFont typeface="+mj-lt"/>
                        <a:buAutoNum type="arabicParenR"/>
                      </a:pPr>
                      <a:r>
                        <a:rPr lang="en-GB" sz="1600" dirty="0">
                          <a:effectLst/>
                          <a:latin typeface="Arial" panose="020B0604020202020204" pitchFamily="34" charset="0"/>
                          <a:cs typeface="Arial" panose="020B0604020202020204" pitchFamily="34" charset="0"/>
                        </a:rPr>
                        <a:t>Scale-up and spread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QI Department Lead – Auzewell Chitewe</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Leighton Buzzard (Allison Jones and Julia Mead​)</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Learning Disabilities (Sanjay Nelson, Ruth Cooper)</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Newham MH (Ed Lander/Dominic Dougall)</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Forensics (Dr Abu Shafi)</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CHN Newham (Anthony Edwards)</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Tower Hamlets MH (Che Rosebert)</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SCYPS (Sveta Alladi and Jacqueline Simmons)</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IAPT Bedfordshire (Sharon Gugerly​)</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*Additional local projects can start throughout the 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QI (Learning system and project support)</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Informatics (data and EPR)</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Public Health (population needs data) </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Communications (promotion and recognition)</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Commercial Dev. Team (contracts)  </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Exec Team (Sponsorship)</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All (Identifying opportunities for Triple Aim projects)</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Finance (value and costing)</a:t>
                      </a:r>
                    </a:p>
                    <a:p>
                      <a:pPr marL="342900" lvl="0" indent="-342900">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Quality &amp; Performance (reports and data)</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Multi-year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extLst>
                  <a:ext uri="{0D108BD9-81ED-4DB2-BD59-A6C34878D82A}">
                    <a16:rowId xmlns:a16="http://schemas.microsoft.com/office/drawing/2014/main" val="3706122144"/>
                  </a:ext>
                </a:extLst>
              </a:tr>
              <a:tr h="342668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Enjoying work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Identifying the quality issue</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Understanding the problem</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Developing a strategy and change ideas</a:t>
                      </a:r>
                    </a:p>
                    <a:p>
                      <a:pPr marL="342900" lvl="0" indent="-342900">
                        <a:lnSpc>
                          <a:spcPct val="107000"/>
                        </a:lnSpc>
                        <a:buFont typeface="+mj-lt"/>
                        <a:buAutoNum type="arabicParenR"/>
                      </a:pPr>
                      <a:r>
                        <a:rPr lang="en-GB" sz="1600" dirty="0">
                          <a:effectLst/>
                          <a:latin typeface="Arial" panose="020B0604020202020204" pitchFamily="34" charset="0"/>
                          <a:cs typeface="Arial" panose="020B0604020202020204" pitchFamily="34" charset="0"/>
                        </a:rPr>
                        <a:t>Testing</a:t>
                      </a:r>
                    </a:p>
                    <a:p>
                      <a:pPr marL="342900" lvl="0" indent="-342900">
                        <a:lnSpc>
                          <a:spcPct val="107000"/>
                        </a:lnSpc>
                        <a:spcAft>
                          <a:spcPts val="800"/>
                        </a:spcAft>
                        <a:buFont typeface="+mj-lt"/>
                        <a:buAutoNum type="arabicParenR"/>
                      </a:pPr>
                      <a:r>
                        <a:rPr lang="en-GB" sz="1600" dirty="0">
                          <a:effectLst/>
                          <a:latin typeface="Arial" panose="020B0604020202020204" pitchFamily="34" charset="0"/>
                          <a:cs typeface="Arial" panose="020B0604020202020204" pitchFamily="34" charset="0"/>
                        </a:rPr>
                        <a:t>Implementation and sustaining the gains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QI Department Lead (Auzewell Chitewe)</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SCYPS (Natalie Blanchard)</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Mental Health Law Team (Jasemine Ali)</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Newham CAMHS (Elaine Cheng-Whitehead)</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Quality compliance &amp; Performance (Karamjeet Chana)</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Forensics Admin (Fiza Wafa)</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Bow ward (Elizabeth Hearn and Jo Gbongo)</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HealthE1 Homeless Unit (Marina Muirhead)</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TH CAMHS (Abdi-Karim Ibrahim)</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*Additional local projects can start throughout the 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QI (Learning system and project support)</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OD (OD interventions)</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People and culture (HRBP support)</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Communications (Promotion and recognition)</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Exec Team (Sponsorship)</a:t>
                      </a:r>
                    </a:p>
                    <a:p>
                      <a:pPr marL="342900" lvl="0" indent="-342900">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All (Identifying and encouraging own staff to start a project)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Multi-year</a:t>
                      </a:r>
                    </a:p>
                    <a:p>
                      <a:pPr algn="ctr">
                        <a:lnSpc>
                          <a:spcPct val="107000"/>
                        </a:lnSpc>
                        <a:spcAft>
                          <a:spcPts val="800"/>
                        </a:spcAft>
                      </a:pPr>
                      <a:r>
                        <a:rPr lang="en-GB" sz="1600" dirty="0">
                          <a:effectLst/>
                          <a:latin typeface="Arial" panose="020B0604020202020204" pitchFamily="34" charset="0"/>
                          <a:cs typeface="Arial" panose="020B0604020202020204" pitchFamily="34" charset="0"/>
                        </a:rPr>
                        <a:t> </a:t>
                      </a:r>
                    </a:p>
                    <a:p>
                      <a:pPr algn="ctr">
                        <a:lnSpc>
                          <a:spcPct val="107000"/>
                        </a:lnSpc>
                        <a:spcAft>
                          <a:spcPts val="800"/>
                        </a:spcAft>
                      </a:pPr>
                      <a:r>
                        <a:rPr lang="en-GB" sz="1600" dirty="0">
                          <a:effectLst/>
                          <a:latin typeface="Arial" panose="020B0604020202020204" pitchFamily="34" charset="0"/>
                          <a:cs typeface="Arial" panose="020B0604020202020204" pitchFamily="34" charset="0"/>
                        </a:rPr>
                        <a:t>Current phase: </a:t>
                      </a:r>
                    </a:p>
                    <a:p>
                      <a:pPr marL="342900" lvl="0" indent="-342900" algn="ctr">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Sept 2022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extLst>
                  <a:ext uri="{0D108BD9-81ED-4DB2-BD59-A6C34878D82A}">
                    <a16:rowId xmlns:a16="http://schemas.microsoft.com/office/drawing/2014/main" val="609896401"/>
                  </a:ext>
                </a:extLst>
              </a:tr>
              <a:tr h="2051763">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Value QI projects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May 2021 – launch </a:t>
                      </a:r>
                    </a:p>
                    <a:p>
                      <a:pPr>
                        <a:lnSpc>
                          <a:spcPct val="107000"/>
                        </a:lnSpc>
                        <a:spcAft>
                          <a:spcPts val="800"/>
                        </a:spcAft>
                      </a:pPr>
                      <a:r>
                        <a:rPr lang="en-GB" sz="1600" dirty="0">
                          <a:effectLst/>
                          <a:latin typeface="Arial" panose="020B0604020202020204" pitchFamily="34" charset="0"/>
                          <a:cs typeface="Arial" panose="020B0604020202020204" pitchFamily="34" charset="0"/>
                        </a:rPr>
                        <a:t>Quarterly learning sessions</a:t>
                      </a:r>
                    </a:p>
                    <a:p>
                      <a:pPr>
                        <a:lnSpc>
                          <a:spcPct val="107000"/>
                        </a:lnSpc>
                        <a:spcAft>
                          <a:spcPts val="800"/>
                        </a:spcAft>
                      </a:pPr>
                      <a:r>
                        <a:rPr lang="en-GB" sz="1600" dirty="0">
                          <a:effectLst/>
                          <a:latin typeface="Arial" panose="020B0604020202020204" pitchFamily="34" charset="0"/>
                          <a:cs typeface="Arial" panose="020B0604020202020204" pitchFamily="34" charset="0"/>
                        </a:rPr>
                        <a:t>October 2022 – End  </a:t>
                      </a:r>
                    </a:p>
                    <a:p>
                      <a:pPr>
                        <a:lnSpc>
                          <a:spcPct val="107000"/>
                        </a:lnSpc>
                        <a:spcAft>
                          <a:spcPts val="800"/>
                        </a:spcAft>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Sarah Barnett </a:t>
                      </a:r>
                    </a:p>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Katherine Brittin</a:t>
                      </a:r>
                    </a:p>
                  </a:txBody>
                  <a:tcPr marL="78245" marR="78245" marT="0" marB="0" anchor="ctr"/>
                </a:tc>
                <a:tc>
                  <a:txBody>
                    <a:bodyPr/>
                    <a:lstStyle/>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Informatics (data)</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All (Identifying opportunities for Value projects)</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Finance (costing)</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Communications (Promotion and recognition)</a:t>
                      </a:r>
                    </a:p>
                    <a:p>
                      <a:pPr marL="342900" lvl="0" indent="-342900">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Commercial Dev team (contracts)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October 2022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extLst>
                  <a:ext uri="{0D108BD9-81ED-4DB2-BD59-A6C34878D82A}">
                    <a16:rowId xmlns:a16="http://schemas.microsoft.com/office/drawing/2014/main" val="1220318515"/>
                  </a:ext>
                </a:extLst>
              </a:tr>
              <a:tr h="2366022">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Capability Building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ICP – Sept 20 – Feb 21</a:t>
                      </a:r>
                    </a:p>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cs typeface="Arial" panose="020B0604020202020204" pitchFamily="34" charset="0"/>
                        </a:rPr>
                        <a:t>ILP - May - Sept2021</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ICP – Oct 21 – Mar 22</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ILP – Nov 21 – Mar 22</a:t>
                      </a: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Katherine Brittin (ICP)</a:t>
                      </a:r>
                    </a:p>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Auzewell Chitewe (ILP)</a:t>
                      </a:r>
                    </a:p>
                  </a:txBody>
                  <a:tcPr marL="78245" marR="78245" marT="0" marB="0" anchor="ctr"/>
                </a:tc>
                <a:tc>
                  <a:txBody>
                    <a:bodyPr/>
                    <a:lstStyle/>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All (Identifying and encouraging own staff to attend training)</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Communications (Promotion and recognition)</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Finance (revenue and cost)</a:t>
                      </a:r>
                    </a:p>
                    <a:p>
                      <a:pPr marL="342900" lvl="0" indent="-342900">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Workforce (staff training data)</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Multi-year. </a:t>
                      </a:r>
                    </a:p>
                    <a:p>
                      <a:pPr algn="ctr">
                        <a:lnSpc>
                          <a:spcPct val="107000"/>
                        </a:lnSpc>
                        <a:spcAft>
                          <a:spcPts val="800"/>
                        </a:spcAft>
                      </a:pPr>
                      <a:r>
                        <a:rPr lang="en-GB" sz="1600" dirty="0">
                          <a:effectLst/>
                          <a:latin typeface="Arial" panose="020B0604020202020204" pitchFamily="34" charset="0"/>
                          <a:cs typeface="Arial" panose="020B0604020202020204" pitchFamily="34" charset="0"/>
                        </a:rPr>
                        <a:t> </a:t>
                      </a:r>
                    </a:p>
                    <a:p>
                      <a:pPr algn="ctr">
                        <a:lnSpc>
                          <a:spcPct val="107000"/>
                        </a:lnSpc>
                        <a:spcAft>
                          <a:spcPts val="800"/>
                        </a:spcAft>
                      </a:pPr>
                      <a:r>
                        <a:rPr lang="en-GB" sz="1600" dirty="0">
                          <a:effectLst/>
                          <a:latin typeface="Arial" panose="020B0604020202020204" pitchFamily="34" charset="0"/>
                          <a:cs typeface="Arial" panose="020B0604020202020204" pitchFamily="34" charset="0"/>
                        </a:rPr>
                        <a:t>Current Phase:</a:t>
                      </a:r>
                    </a:p>
                    <a:p>
                      <a:pPr marL="342900" lvl="0" indent="-342900" algn="ctr">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ILP - May - sept2021</a:t>
                      </a:r>
                    </a:p>
                    <a:p>
                      <a:pPr marL="342900" lvl="0" indent="-342900" algn="ctr">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ICP – Sept 20 – Feb 21</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78245" marR="78245" marT="0" marB="0" anchor="ctr"/>
                </a:tc>
                <a:extLst>
                  <a:ext uri="{0D108BD9-81ED-4DB2-BD59-A6C34878D82A}">
                    <a16:rowId xmlns:a16="http://schemas.microsoft.com/office/drawing/2014/main" val="1744252359"/>
                  </a:ext>
                </a:extLst>
              </a:tr>
            </a:tbl>
          </a:graphicData>
        </a:graphic>
      </p:graphicFrame>
      <p:sp>
        <p:nvSpPr>
          <p:cNvPr id="4" name="TextBox 3">
            <a:extLst>
              <a:ext uri="{FF2B5EF4-FFF2-40B4-BE49-F238E27FC236}">
                <a16:creationId xmlns:a16="http://schemas.microsoft.com/office/drawing/2014/main" id="{FACAAA8A-C776-4724-B8A4-A283655AF223}"/>
              </a:ext>
            </a:extLst>
          </p:cNvPr>
          <p:cNvSpPr txBox="1"/>
          <p:nvPr/>
        </p:nvSpPr>
        <p:spPr>
          <a:xfrm>
            <a:off x="772548" y="418289"/>
            <a:ext cx="3032522" cy="369204"/>
          </a:xfrm>
          <a:prstGeom prst="rect">
            <a:avLst/>
          </a:prstGeom>
          <a:noFill/>
        </p:spPr>
        <p:txBody>
          <a:bodyPr wrap="square" rtlCol="0">
            <a:spAutoFit/>
          </a:bodyPr>
          <a:lstStyle/>
          <a:p>
            <a:r>
              <a:rPr lang="en-GB" sz="1799" b="1" dirty="0">
                <a:latin typeface="Arial" panose="020B0604020202020204" pitchFamily="34" charset="0"/>
              </a:rPr>
              <a:t>Quality Improvement</a:t>
            </a:r>
          </a:p>
        </p:txBody>
      </p:sp>
    </p:spTree>
    <p:extLst>
      <p:ext uri="{BB962C8B-B14F-4D97-AF65-F5344CB8AC3E}">
        <p14:creationId xmlns:p14="http://schemas.microsoft.com/office/powerpoint/2010/main" val="244274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622385" y="7353083"/>
            <a:ext cx="4012740" cy="743792"/>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622385" y="6112414"/>
            <a:ext cx="4012740" cy="743792"/>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0622385" y="1508452"/>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622385" y="4862668"/>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10622385" y="2725083"/>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10622385" y="12184532"/>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622385" y="8499765"/>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622385" y="9655193"/>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622385" y="10880071"/>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467577" y="2928016"/>
            <a:ext cx="3395394" cy="86550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457822" y="5138888"/>
            <a:ext cx="3395394" cy="86550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457818" y="9326689"/>
            <a:ext cx="3395394" cy="86550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457820" y="7351512"/>
            <a:ext cx="3395394" cy="86550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928620" y="5571639"/>
            <a:ext cx="1979970" cy="111327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Informatics</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908590" y="3360768"/>
            <a:ext cx="2558988" cy="27675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908589" y="5571640"/>
            <a:ext cx="2549231" cy="5566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908590" y="6128278"/>
            <a:ext cx="2549229" cy="16559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908589" y="6128279"/>
            <a:ext cx="2549227" cy="36311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862970" y="1880346"/>
            <a:ext cx="1759415" cy="14804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862970" y="3096979"/>
            <a:ext cx="1759415" cy="2637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853214" y="3096979"/>
            <a:ext cx="1769172" cy="24746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853211" y="5234565"/>
            <a:ext cx="1769174" cy="25496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853214" y="5234565"/>
            <a:ext cx="1769172" cy="337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853211" y="6484310"/>
            <a:ext cx="1769174" cy="1299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853211" y="7724977"/>
            <a:ext cx="1769174" cy="592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853211" y="7784264"/>
            <a:ext cx="1769174" cy="10873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853210" y="9759440"/>
            <a:ext cx="1769176" cy="2676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853210" y="9759441"/>
            <a:ext cx="1769176" cy="2796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853210" y="9759441"/>
            <a:ext cx="1769176" cy="14925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9E10A22-E84D-4ED8-A580-4AD062002409}"/>
              </a:ext>
            </a:extLst>
          </p:cNvPr>
          <p:cNvSpPr/>
          <p:nvPr/>
        </p:nvSpPr>
        <p:spPr>
          <a:xfrm>
            <a:off x="17197112" y="4563327"/>
            <a:ext cx="5759914" cy="64276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Adoption of integrated Apps - CAMHS</a:t>
            </a:r>
          </a:p>
        </p:txBody>
      </p:sp>
      <p:sp>
        <p:nvSpPr>
          <p:cNvPr id="46" name="Rectangle 45">
            <a:extLst>
              <a:ext uri="{FF2B5EF4-FFF2-40B4-BE49-F238E27FC236}">
                <a16:creationId xmlns:a16="http://schemas.microsoft.com/office/drawing/2014/main" id="{CB773EF3-2464-4EC3-9AF4-018BD42B65F3}"/>
              </a:ext>
            </a:extLst>
          </p:cNvPr>
          <p:cNvSpPr/>
          <p:nvPr/>
        </p:nvSpPr>
        <p:spPr>
          <a:xfrm>
            <a:off x="17197112" y="5921478"/>
            <a:ext cx="5759914" cy="57909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Adoption of integrated Apps - CMHT</a:t>
            </a:r>
          </a:p>
        </p:txBody>
      </p:sp>
      <p:sp>
        <p:nvSpPr>
          <p:cNvPr id="47" name="Rectangle 46">
            <a:extLst>
              <a:ext uri="{FF2B5EF4-FFF2-40B4-BE49-F238E27FC236}">
                <a16:creationId xmlns:a16="http://schemas.microsoft.com/office/drawing/2014/main" id="{0F222CFB-F601-43DC-AFF9-676791D9C3B2}"/>
              </a:ext>
            </a:extLst>
          </p:cNvPr>
          <p:cNvSpPr/>
          <p:nvPr/>
        </p:nvSpPr>
        <p:spPr>
          <a:xfrm>
            <a:off x="17197112" y="7483437"/>
            <a:ext cx="5759914" cy="52879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Adoption of integrated Apps - Perinatal</a:t>
            </a:r>
          </a:p>
        </p:txBody>
      </p:sp>
      <p:sp>
        <p:nvSpPr>
          <p:cNvPr id="49" name="Rectangle 48">
            <a:extLst>
              <a:ext uri="{FF2B5EF4-FFF2-40B4-BE49-F238E27FC236}">
                <a16:creationId xmlns:a16="http://schemas.microsoft.com/office/drawing/2014/main" id="{0EC4D7E0-23A8-437E-BBDB-292D53B34DB4}"/>
              </a:ext>
            </a:extLst>
          </p:cNvPr>
          <p:cNvSpPr/>
          <p:nvPr/>
        </p:nvSpPr>
        <p:spPr>
          <a:xfrm>
            <a:off x="17197112" y="8747180"/>
            <a:ext cx="5759914" cy="63984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Adoption of integrated Apps - SCYPS</a:t>
            </a:r>
          </a:p>
        </p:txBody>
      </p:sp>
      <p:sp>
        <p:nvSpPr>
          <p:cNvPr id="50" name="Rectangle 49">
            <a:extLst>
              <a:ext uri="{FF2B5EF4-FFF2-40B4-BE49-F238E27FC236}">
                <a16:creationId xmlns:a16="http://schemas.microsoft.com/office/drawing/2014/main" id="{6696F732-34C9-49F6-9527-E1919FAE4AAD}"/>
              </a:ext>
            </a:extLst>
          </p:cNvPr>
          <p:cNvSpPr/>
          <p:nvPr/>
        </p:nvSpPr>
        <p:spPr>
          <a:xfrm>
            <a:off x="17197112" y="11693343"/>
            <a:ext cx="5759914" cy="115905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Faster access to overnight data for self-service dashboards</a:t>
            </a:r>
          </a:p>
        </p:txBody>
      </p:sp>
      <p:sp>
        <p:nvSpPr>
          <p:cNvPr id="51" name="Rectangle 50">
            <a:extLst>
              <a:ext uri="{FF2B5EF4-FFF2-40B4-BE49-F238E27FC236}">
                <a16:creationId xmlns:a16="http://schemas.microsoft.com/office/drawing/2014/main" id="{F3DCCD3C-70B8-4790-8F61-1FB46113F53F}"/>
              </a:ext>
            </a:extLst>
          </p:cNvPr>
          <p:cNvSpPr/>
          <p:nvPr/>
        </p:nvSpPr>
        <p:spPr>
          <a:xfrm>
            <a:off x="17197112" y="10201250"/>
            <a:ext cx="5759914" cy="65799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Improved responsiveness to adhoc data requests</a:t>
            </a:r>
          </a:p>
        </p:txBody>
      </p:sp>
      <p:sp>
        <p:nvSpPr>
          <p:cNvPr id="52" name="Rectangle 51">
            <a:extLst>
              <a:ext uri="{FF2B5EF4-FFF2-40B4-BE49-F238E27FC236}">
                <a16:creationId xmlns:a16="http://schemas.microsoft.com/office/drawing/2014/main" id="{1E45DABC-F999-4CCB-B597-D7911CDAA463}"/>
              </a:ext>
            </a:extLst>
          </p:cNvPr>
          <p:cNvSpPr/>
          <p:nvPr/>
        </p:nvSpPr>
        <p:spPr>
          <a:xfrm>
            <a:off x="17197112" y="863470"/>
            <a:ext cx="5759914" cy="154227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Introduction of master patient index to link patients between main clinical systems (phase 2 DWH modernisation)</a:t>
            </a:r>
          </a:p>
        </p:txBody>
      </p:sp>
      <p:sp>
        <p:nvSpPr>
          <p:cNvPr id="53" name="Rectangle 52">
            <a:extLst>
              <a:ext uri="{FF2B5EF4-FFF2-40B4-BE49-F238E27FC236}">
                <a16:creationId xmlns:a16="http://schemas.microsoft.com/office/drawing/2014/main" id="{908CE43B-3C1D-476F-B027-84F62BACED3A}"/>
              </a:ext>
            </a:extLst>
          </p:cNvPr>
          <p:cNvSpPr/>
          <p:nvPr/>
        </p:nvSpPr>
        <p:spPr>
          <a:xfrm>
            <a:off x="17197112" y="3032730"/>
            <a:ext cx="5759914" cy="87727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Inpatient DQH design (Phase 4 DWH modernisation)</a:t>
            </a:r>
          </a:p>
        </p:txBody>
      </p:sp>
      <p:cxnSp>
        <p:nvCxnSpPr>
          <p:cNvPr id="60" name="Straight Arrow Connector 59">
            <a:extLst>
              <a:ext uri="{FF2B5EF4-FFF2-40B4-BE49-F238E27FC236}">
                <a16:creationId xmlns:a16="http://schemas.microsoft.com/office/drawing/2014/main" id="{30ED8CF0-CF01-495F-90AB-5028C41F0036}"/>
              </a:ext>
            </a:extLst>
          </p:cNvPr>
          <p:cNvCxnSpPr>
            <a:cxnSpLocks/>
            <a:stCxn id="52" idx="1"/>
            <a:endCxn id="10" idx="3"/>
          </p:cNvCxnSpPr>
          <p:nvPr/>
        </p:nvCxnSpPr>
        <p:spPr>
          <a:xfrm flipH="1">
            <a:off x="14635125" y="1634610"/>
            <a:ext cx="2561988" cy="2457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3F5281A-7E10-4A15-836F-6518484A58BD}"/>
              </a:ext>
            </a:extLst>
          </p:cNvPr>
          <p:cNvCxnSpPr>
            <a:cxnSpLocks/>
            <a:stCxn id="53" idx="1"/>
            <a:endCxn id="10" idx="3"/>
          </p:cNvCxnSpPr>
          <p:nvPr/>
        </p:nvCxnSpPr>
        <p:spPr>
          <a:xfrm flipH="1" flipV="1">
            <a:off x="14635125" y="1880348"/>
            <a:ext cx="2561988" cy="15910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5125372-C9FE-483C-9507-3F2EA214AEFF}"/>
              </a:ext>
            </a:extLst>
          </p:cNvPr>
          <p:cNvCxnSpPr>
            <a:cxnSpLocks/>
            <a:stCxn id="45" idx="1"/>
            <a:endCxn id="33" idx="3"/>
          </p:cNvCxnSpPr>
          <p:nvPr/>
        </p:nvCxnSpPr>
        <p:spPr>
          <a:xfrm flipH="1" flipV="1">
            <a:off x="14635125" y="3096979"/>
            <a:ext cx="2561988" cy="17877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52DA41EE-5663-4638-BFBA-B50353434CB5}"/>
              </a:ext>
            </a:extLst>
          </p:cNvPr>
          <p:cNvCxnSpPr>
            <a:cxnSpLocks/>
            <a:stCxn id="46" idx="1"/>
            <a:endCxn id="33" idx="3"/>
          </p:cNvCxnSpPr>
          <p:nvPr/>
        </p:nvCxnSpPr>
        <p:spPr>
          <a:xfrm flipH="1" flipV="1">
            <a:off x="14635125" y="3096980"/>
            <a:ext cx="2561988" cy="311404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4CAE836-ECED-472D-9B04-86E9402066E6}"/>
              </a:ext>
            </a:extLst>
          </p:cNvPr>
          <p:cNvCxnSpPr>
            <a:cxnSpLocks/>
            <a:stCxn id="47" idx="1"/>
            <a:endCxn id="33" idx="3"/>
          </p:cNvCxnSpPr>
          <p:nvPr/>
        </p:nvCxnSpPr>
        <p:spPr>
          <a:xfrm flipH="1" flipV="1">
            <a:off x="14635125" y="3096978"/>
            <a:ext cx="2561988" cy="46508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344B96F-40E4-4CA7-97FA-12F3BE93A644}"/>
              </a:ext>
            </a:extLst>
          </p:cNvPr>
          <p:cNvCxnSpPr>
            <a:cxnSpLocks/>
            <a:stCxn id="49" idx="1"/>
            <a:endCxn id="33" idx="3"/>
          </p:cNvCxnSpPr>
          <p:nvPr/>
        </p:nvCxnSpPr>
        <p:spPr>
          <a:xfrm flipH="1" flipV="1">
            <a:off x="14635125" y="3096979"/>
            <a:ext cx="2561988" cy="59701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F4ED5BEC-F8F5-4BE6-AE40-DB637782F2EE}"/>
              </a:ext>
            </a:extLst>
          </p:cNvPr>
          <p:cNvCxnSpPr>
            <a:cxnSpLocks/>
            <a:stCxn id="50" idx="1"/>
            <a:endCxn id="6" idx="3"/>
          </p:cNvCxnSpPr>
          <p:nvPr/>
        </p:nvCxnSpPr>
        <p:spPr>
          <a:xfrm flipH="1" flipV="1">
            <a:off x="14635125" y="7724977"/>
            <a:ext cx="2561988" cy="45478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8E776776-081B-4663-9E24-6F74DCA0AFDA}"/>
              </a:ext>
            </a:extLst>
          </p:cNvPr>
          <p:cNvCxnSpPr>
            <a:cxnSpLocks/>
            <a:stCxn id="51" idx="1"/>
            <a:endCxn id="11" idx="3"/>
          </p:cNvCxnSpPr>
          <p:nvPr/>
        </p:nvCxnSpPr>
        <p:spPr>
          <a:xfrm flipH="1" flipV="1">
            <a:off x="14635125" y="5234565"/>
            <a:ext cx="2561988" cy="52956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D4820C4E-EFC6-45D4-88F2-4DB97DACAF33}"/>
              </a:ext>
            </a:extLst>
          </p:cNvPr>
          <p:cNvCxnSpPr>
            <a:cxnSpLocks/>
            <a:stCxn id="52" idx="1"/>
            <a:endCxn id="8" idx="3"/>
          </p:cNvCxnSpPr>
          <p:nvPr/>
        </p:nvCxnSpPr>
        <p:spPr>
          <a:xfrm flipH="1">
            <a:off x="14635125" y="1634608"/>
            <a:ext cx="2561988" cy="484970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6BEE850-98D0-4844-9644-BB123B201050}"/>
              </a:ext>
            </a:extLst>
          </p:cNvPr>
          <p:cNvCxnSpPr>
            <a:cxnSpLocks/>
            <a:stCxn id="52" idx="1"/>
            <a:endCxn id="11" idx="3"/>
          </p:cNvCxnSpPr>
          <p:nvPr/>
        </p:nvCxnSpPr>
        <p:spPr>
          <a:xfrm flipH="1">
            <a:off x="14635125" y="1634611"/>
            <a:ext cx="2561988" cy="359995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3E9D0977-862D-4884-89F8-052656523F2F}"/>
              </a:ext>
            </a:extLst>
          </p:cNvPr>
          <p:cNvCxnSpPr>
            <a:cxnSpLocks/>
            <a:stCxn id="53" idx="1"/>
            <a:endCxn id="6" idx="3"/>
          </p:cNvCxnSpPr>
          <p:nvPr/>
        </p:nvCxnSpPr>
        <p:spPr>
          <a:xfrm flipH="1">
            <a:off x="14635125" y="3471365"/>
            <a:ext cx="2561988" cy="425361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D626CDB-25E3-437B-A925-5D24667D2F54}"/>
              </a:ext>
            </a:extLst>
          </p:cNvPr>
          <p:cNvCxnSpPr>
            <a:cxnSpLocks/>
            <a:stCxn id="53" idx="1"/>
            <a:endCxn id="657" idx="3"/>
          </p:cNvCxnSpPr>
          <p:nvPr/>
        </p:nvCxnSpPr>
        <p:spPr>
          <a:xfrm flipH="1">
            <a:off x="14635125" y="3471366"/>
            <a:ext cx="2561988" cy="908506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506280B-8977-4C45-A612-0D1B95B65084}"/>
              </a:ext>
            </a:extLst>
          </p:cNvPr>
          <p:cNvCxnSpPr>
            <a:cxnSpLocks/>
            <a:stCxn id="53" idx="1"/>
            <a:endCxn id="11" idx="3"/>
          </p:cNvCxnSpPr>
          <p:nvPr/>
        </p:nvCxnSpPr>
        <p:spPr>
          <a:xfrm flipH="1">
            <a:off x="14635125" y="3471366"/>
            <a:ext cx="2561988" cy="176320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9182A0DB-68DD-44D6-893F-FF7001CD3708}"/>
              </a:ext>
            </a:extLst>
          </p:cNvPr>
          <p:cNvCxnSpPr>
            <a:cxnSpLocks/>
            <a:stCxn id="45" idx="1"/>
            <a:endCxn id="11" idx="3"/>
          </p:cNvCxnSpPr>
          <p:nvPr/>
        </p:nvCxnSpPr>
        <p:spPr>
          <a:xfrm flipH="1">
            <a:off x="14635125" y="4884708"/>
            <a:ext cx="2561988" cy="34985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A451F5A3-A1A6-4390-8001-7B566AEDABE8}"/>
              </a:ext>
            </a:extLst>
          </p:cNvPr>
          <p:cNvCxnSpPr>
            <a:cxnSpLocks/>
            <a:stCxn id="46" idx="1"/>
            <a:endCxn id="11" idx="3"/>
          </p:cNvCxnSpPr>
          <p:nvPr/>
        </p:nvCxnSpPr>
        <p:spPr>
          <a:xfrm flipH="1" flipV="1">
            <a:off x="14635125" y="5234565"/>
            <a:ext cx="2561988" cy="97646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AEA38A6-ED8D-483A-BB39-724B58D20C03}"/>
              </a:ext>
            </a:extLst>
          </p:cNvPr>
          <p:cNvCxnSpPr>
            <a:cxnSpLocks/>
            <a:stCxn id="47" idx="1"/>
            <a:endCxn id="11" idx="3"/>
          </p:cNvCxnSpPr>
          <p:nvPr/>
        </p:nvCxnSpPr>
        <p:spPr>
          <a:xfrm flipH="1" flipV="1">
            <a:off x="14635125" y="5234565"/>
            <a:ext cx="2561988" cy="251327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E6232D35-262D-4DBD-B097-3048CF33A707}"/>
              </a:ext>
            </a:extLst>
          </p:cNvPr>
          <p:cNvCxnSpPr>
            <a:cxnSpLocks/>
            <a:stCxn id="49" idx="1"/>
            <a:endCxn id="8" idx="3"/>
          </p:cNvCxnSpPr>
          <p:nvPr/>
        </p:nvCxnSpPr>
        <p:spPr>
          <a:xfrm flipH="1" flipV="1">
            <a:off x="14635125" y="6484311"/>
            <a:ext cx="2561988" cy="258279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D41DA033-1A85-4EB8-9A2D-FA03E86C0B44}"/>
              </a:ext>
            </a:extLst>
          </p:cNvPr>
          <p:cNvCxnSpPr>
            <a:cxnSpLocks/>
            <a:stCxn id="51" idx="1"/>
            <a:endCxn id="6" idx="3"/>
          </p:cNvCxnSpPr>
          <p:nvPr/>
        </p:nvCxnSpPr>
        <p:spPr>
          <a:xfrm flipH="1" flipV="1">
            <a:off x="14635125" y="7724978"/>
            <a:ext cx="2561988" cy="280527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C2EEE325-3EF0-4FCC-A58E-78F693D8C6E0}"/>
              </a:ext>
            </a:extLst>
          </p:cNvPr>
          <p:cNvCxnSpPr>
            <a:cxnSpLocks/>
            <a:stCxn id="50" idx="1"/>
            <a:endCxn id="10" idx="3"/>
          </p:cNvCxnSpPr>
          <p:nvPr/>
        </p:nvCxnSpPr>
        <p:spPr>
          <a:xfrm flipH="1" flipV="1">
            <a:off x="14635125" y="1880346"/>
            <a:ext cx="2561988" cy="1039252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C2CF9F26-B163-44A4-A9D3-652B6F7E84AB}"/>
              </a:ext>
            </a:extLst>
          </p:cNvPr>
          <p:cNvSpPr/>
          <p:nvPr/>
        </p:nvSpPr>
        <p:spPr>
          <a:xfrm>
            <a:off x="5293778" y="402048"/>
            <a:ext cx="3723473" cy="29270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70" name="Rectangle 69">
            <a:extLst>
              <a:ext uri="{FF2B5EF4-FFF2-40B4-BE49-F238E27FC236}">
                <a16:creationId xmlns:a16="http://schemas.microsoft.com/office/drawing/2014/main" id="{A8CA8CAD-F262-4EBB-AF84-4033685BE6FB}"/>
              </a:ext>
            </a:extLst>
          </p:cNvPr>
          <p:cNvSpPr/>
          <p:nvPr/>
        </p:nvSpPr>
        <p:spPr>
          <a:xfrm>
            <a:off x="11336196" y="360430"/>
            <a:ext cx="2629406" cy="369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77" name="Rectangle 76">
            <a:extLst>
              <a:ext uri="{FF2B5EF4-FFF2-40B4-BE49-F238E27FC236}">
                <a16:creationId xmlns:a16="http://schemas.microsoft.com/office/drawing/2014/main" id="{2959987F-4089-49BB-A7A5-1B0012FA26D1}"/>
              </a:ext>
            </a:extLst>
          </p:cNvPr>
          <p:cNvSpPr/>
          <p:nvPr/>
        </p:nvSpPr>
        <p:spPr>
          <a:xfrm>
            <a:off x="19065134" y="210357"/>
            <a:ext cx="2502474" cy="58446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sp>
        <p:nvSpPr>
          <p:cNvPr id="67" name="Rectangle 66">
            <a:extLst>
              <a:ext uri="{FF2B5EF4-FFF2-40B4-BE49-F238E27FC236}">
                <a16:creationId xmlns:a16="http://schemas.microsoft.com/office/drawing/2014/main" id="{5221474C-E282-4C7C-96A1-9BFFFC1CC235}"/>
              </a:ext>
            </a:extLst>
          </p:cNvPr>
          <p:cNvSpPr/>
          <p:nvPr/>
        </p:nvSpPr>
        <p:spPr>
          <a:xfrm>
            <a:off x="10622385" y="3796558"/>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3" name="Straight Arrow Connector 2">
            <a:extLst>
              <a:ext uri="{FF2B5EF4-FFF2-40B4-BE49-F238E27FC236}">
                <a16:creationId xmlns:a16="http://schemas.microsoft.com/office/drawing/2014/main" id="{6DE9D21F-2809-4B00-BECF-3578E8588F7C}"/>
              </a:ext>
            </a:extLst>
          </p:cNvPr>
          <p:cNvCxnSpPr>
            <a:stCxn id="67" idx="1"/>
            <a:endCxn id="147" idx="3"/>
          </p:cNvCxnSpPr>
          <p:nvPr/>
        </p:nvCxnSpPr>
        <p:spPr>
          <a:xfrm flipH="1" flipV="1">
            <a:off x="8862970" y="3360768"/>
            <a:ext cx="1759415" cy="80768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59" name="Picture 4">
            <a:extLst>
              <a:ext uri="{FF2B5EF4-FFF2-40B4-BE49-F238E27FC236}">
                <a16:creationId xmlns:a16="http://schemas.microsoft.com/office/drawing/2014/main" id="{012C3DB9-026D-429E-8335-357E2E836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60" name="Picture 159">
            <a:extLst>
              <a:ext uri="{FF2B5EF4-FFF2-40B4-BE49-F238E27FC236}">
                <a16:creationId xmlns:a16="http://schemas.microsoft.com/office/drawing/2014/main" id="{4FAAC1EB-AC90-4FAE-924E-912911355C6E}"/>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557740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A5601B-DEE3-43D0-95F2-3652D4C7465A}"/>
              </a:ext>
            </a:extLst>
          </p:cNvPr>
          <p:cNvGraphicFramePr>
            <a:graphicFrameLocks noGrp="1"/>
          </p:cNvGraphicFramePr>
          <p:nvPr>
            <p:extLst>
              <p:ext uri="{D42A27DB-BD31-4B8C-83A1-F6EECF244321}">
                <p14:modId xmlns:p14="http://schemas.microsoft.com/office/powerpoint/2010/main" val="858379495"/>
              </p:ext>
            </p:extLst>
          </p:nvPr>
        </p:nvGraphicFramePr>
        <p:xfrm>
          <a:off x="844143" y="1315369"/>
          <a:ext cx="21952991" cy="11277138"/>
        </p:xfrm>
        <a:graphic>
          <a:graphicData uri="http://schemas.openxmlformats.org/drawingml/2006/table">
            <a:tbl>
              <a:tblPr firstRow="1" firstCol="1" bandRow="1">
                <a:tableStyleId>{5C22544A-7EE6-4342-B048-85BDC9FD1C3A}</a:tableStyleId>
              </a:tblPr>
              <a:tblGrid>
                <a:gridCol w="652688">
                  <a:extLst>
                    <a:ext uri="{9D8B030D-6E8A-4147-A177-3AD203B41FA5}">
                      <a16:colId xmlns:a16="http://schemas.microsoft.com/office/drawing/2014/main" val="3163967176"/>
                    </a:ext>
                  </a:extLst>
                </a:gridCol>
                <a:gridCol w="6729354">
                  <a:extLst>
                    <a:ext uri="{9D8B030D-6E8A-4147-A177-3AD203B41FA5}">
                      <a16:colId xmlns:a16="http://schemas.microsoft.com/office/drawing/2014/main" val="4007645800"/>
                    </a:ext>
                  </a:extLst>
                </a:gridCol>
                <a:gridCol w="5368570">
                  <a:extLst>
                    <a:ext uri="{9D8B030D-6E8A-4147-A177-3AD203B41FA5}">
                      <a16:colId xmlns:a16="http://schemas.microsoft.com/office/drawing/2014/main" val="1971594484"/>
                    </a:ext>
                  </a:extLst>
                </a:gridCol>
                <a:gridCol w="3504483">
                  <a:extLst>
                    <a:ext uri="{9D8B030D-6E8A-4147-A177-3AD203B41FA5}">
                      <a16:colId xmlns:a16="http://schemas.microsoft.com/office/drawing/2014/main" val="332558577"/>
                    </a:ext>
                  </a:extLst>
                </a:gridCol>
                <a:gridCol w="3429921">
                  <a:extLst>
                    <a:ext uri="{9D8B030D-6E8A-4147-A177-3AD203B41FA5}">
                      <a16:colId xmlns:a16="http://schemas.microsoft.com/office/drawing/2014/main" val="2596119856"/>
                    </a:ext>
                  </a:extLst>
                </a:gridCol>
                <a:gridCol w="2267975">
                  <a:extLst>
                    <a:ext uri="{9D8B030D-6E8A-4147-A177-3AD203B41FA5}">
                      <a16:colId xmlns:a16="http://schemas.microsoft.com/office/drawing/2014/main" val="2566565536"/>
                    </a:ext>
                  </a:extLst>
                </a:gridCol>
              </a:tblGrid>
              <a:tr h="968249">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Top Key Priority Areas  (Informatics)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Milestones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Local Leads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What Cooperate support is required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Expected Delivery Dates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525766254"/>
                  </a:ext>
                </a:extLst>
              </a:tr>
              <a:tr h="1095317">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Adoption of Integrated Apps - CAMHS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to be complete 31/5/2021</a:t>
                      </a:r>
                    </a:p>
                    <a:p>
                      <a:pPr>
                        <a:lnSpc>
                          <a:spcPct val="107000"/>
                        </a:lnSpc>
                        <a:spcAft>
                          <a:spcPts val="800"/>
                        </a:spcAft>
                      </a:pPr>
                      <a:r>
                        <a:rPr lang="en-GB" sz="1800" dirty="0">
                          <a:effectLst/>
                          <a:latin typeface="Arial" panose="020B0604020202020204" pitchFamily="34" charset="0"/>
                          <a:cs typeface="Arial" panose="020B0604020202020204" pitchFamily="34" charset="0"/>
                        </a:rPr>
                        <a:t>Adoption and training during 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 Tom/Adnan/Forid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for communication of adoption and training.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4199331136"/>
                  </a:ext>
                </a:extLst>
              </a:tr>
              <a:tr h="1467145">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Adoption of Integrated Apps – CMHT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to be Complete  </a:t>
                      </a:r>
                    </a:p>
                    <a:p>
                      <a:pPr>
                        <a:lnSpc>
                          <a:spcPct val="107000"/>
                        </a:lnSpc>
                        <a:spcAft>
                          <a:spcPts val="800"/>
                        </a:spcAft>
                      </a:pPr>
                      <a:r>
                        <a:rPr lang="en-GB" sz="1800" dirty="0">
                          <a:effectLst/>
                          <a:latin typeface="Arial" panose="020B0604020202020204" pitchFamily="34" charset="0"/>
                          <a:cs typeface="Arial" panose="020B0604020202020204" pitchFamily="34" charset="0"/>
                        </a:rPr>
                        <a:t>30/4/2021</a:t>
                      </a:r>
                    </a:p>
                    <a:p>
                      <a:pPr>
                        <a:lnSpc>
                          <a:spcPct val="107000"/>
                        </a:lnSpc>
                        <a:spcAft>
                          <a:spcPts val="800"/>
                        </a:spcAft>
                      </a:pPr>
                      <a:r>
                        <a:rPr lang="en-GB" sz="1800" dirty="0">
                          <a:effectLst/>
                          <a:latin typeface="Arial" panose="020B0604020202020204" pitchFamily="34" charset="0"/>
                          <a:cs typeface="Arial" panose="020B0604020202020204" pitchFamily="34" charset="0"/>
                        </a:rPr>
                        <a:t>Adoption and training during May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for communication of adoption and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May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148328218"/>
                  </a:ext>
                </a:extLst>
              </a:tr>
              <a:tr h="1467145">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Adoption of Integrated Apps – Peri Natal</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to be Complete  </a:t>
                      </a:r>
                    </a:p>
                    <a:p>
                      <a:pPr>
                        <a:lnSpc>
                          <a:spcPct val="107000"/>
                        </a:lnSpc>
                        <a:spcAft>
                          <a:spcPts val="800"/>
                        </a:spcAft>
                      </a:pPr>
                      <a:r>
                        <a:rPr lang="en-GB" sz="1800" dirty="0">
                          <a:effectLst/>
                          <a:latin typeface="Arial" panose="020B0604020202020204" pitchFamily="34" charset="0"/>
                          <a:cs typeface="Arial" panose="020B0604020202020204" pitchFamily="34" charset="0"/>
                        </a:rPr>
                        <a:t>31/3/2021</a:t>
                      </a:r>
                    </a:p>
                    <a:p>
                      <a:pPr>
                        <a:lnSpc>
                          <a:spcPct val="107000"/>
                        </a:lnSpc>
                        <a:spcAft>
                          <a:spcPts val="800"/>
                        </a:spcAft>
                      </a:pPr>
                      <a:r>
                        <a:rPr lang="en-GB" sz="1800" dirty="0">
                          <a:effectLst/>
                          <a:latin typeface="Arial" panose="020B0604020202020204" pitchFamily="34" charset="0"/>
                          <a:cs typeface="Arial" panose="020B0604020202020204" pitchFamily="34" charset="0"/>
                        </a:rPr>
                        <a:t>Adoption and training during April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for communication of adoption and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April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449101384"/>
                  </a:ext>
                </a:extLst>
              </a:tr>
              <a:tr h="1467145">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Adoption of Integrated Apps - SCYPS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to be Complete </a:t>
                      </a:r>
                    </a:p>
                    <a:p>
                      <a:pPr>
                        <a:lnSpc>
                          <a:spcPct val="107000"/>
                        </a:lnSpc>
                        <a:spcAft>
                          <a:spcPts val="800"/>
                        </a:spcAft>
                      </a:pPr>
                      <a:r>
                        <a:rPr lang="en-GB" sz="1800" dirty="0">
                          <a:effectLst/>
                          <a:latin typeface="Arial" panose="020B0604020202020204" pitchFamily="34" charset="0"/>
                          <a:cs typeface="Arial" panose="020B0604020202020204" pitchFamily="34" charset="0"/>
                        </a:rPr>
                        <a:t>31/5/2021 </a:t>
                      </a:r>
                    </a:p>
                    <a:p>
                      <a:pPr>
                        <a:lnSpc>
                          <a:spcPct val="107000"/>
                        </a:lnSpc>
                        <a:spcAft>
                          <a:spcPts val="800"/>
                        </a:spcAft>
                      </a:pPr>
                      <a:r>
                        <a:rPr lang="en-GB" sz="1800" dirty="0">
                          <a:effectLst/>
                          <a:latin typeface="Arial" panose="020B0604020202020204" pitchFamily="34" charset="0"/>
                          <a:cs typeface="Arial" panose="020B0604020202020204" pitchFamily="34" charset="0"/>
                        </a:rPr>
                        <a:t>Adoption and training during 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for communication of adoption and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897217544"/>
                  </a:ext>
                </a:extLst>
              </a:tr>
              <a:tr h="1889027">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Faster access to overnight data for self-service dashboards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Reduction to 1pm Feb 2021</a:t>
                      </a:r>
                    </a:p>
                    <a:p>
                      <a:pPr>
                        <a:lnSpc>
                          <a:spcPct val="107000"/>
                        </a:lnSpc>
                        <a:spcAft>
                          <a:spcPts val="800"/>
                        </a:spcAft>
                      </a:pPr>
                      <a:r>
                        <a:rPr lang="en-GB" sz="1800" dirty="0">
                          <a:effectLst/>
                          <a:latin typeface="Arial" panose="020B0604020202020204" pitchFamily="34" charset="0"/>
                          <a:cs typeface="Arial" panose="020B0604020202020204" pitchFamily="34" charset="0"/>
                        </a:rPr>
                        <a:t>Noon end of Q2 2021/2</a:t>
                      </a:r>
                    </a:p>
                    <a:p>
                      <a:pPr>
                        <a:lnSpc>
                          <a:spcPct val="107000"/>
                        </a:lnSpc>
                        <a:spcAft>
                          <a:spcPts val="800"/>
                        </a:spcAft>
                      </a:pPr>
                      <a:r>
                        <a:rPr lang="en-GB" sz="1800" dirty="0">
                          <a:effectLst/>
                          <a:latin typeface="Arial" panose="020B0604020202020204" pitchFamily="34" charset="0"/>
                          <a:cs typeface="Arial" panose="020B0604020202020204" pitchFamily="34" charset="0"/>
                        </a:rPr>
                        <a:t>11am by end of Q4 2021/2</a:t>
                      </a: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March 2022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2029955"/>
                  </a:ext>
                </a:extLst>
              </a:tr>
              <a:tr h="723486">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Improved responsiveness to ad hoc data requests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Average wait time to below 14 days by Q1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1116511"/>
                  </a:ext>
                </a:extLst>
              </a:tr>
              <a:tr h="733208">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7</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Introduction of master patient index to link patients between main clinical systems (Phase 2 DWH Modernsiation)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begins Feb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Tom/Adnan /Forid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612426835"/>
                  </a:ext>
                </a:extLst>
              </a:tr>
              <a:tr h="733208">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Inpatient DWH design (Phase 4 DWH Modernisation)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begins July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Tom/Forid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to sign off data models with stakeholders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Mar 2022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463917320"/>
                  </a:ext>
                </a:extLst>
              </a:tr>
              <a:tr h="733208">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9</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Outpatient DWH design (Phase 3 DWH Modernisation)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Development begins December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790487"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cs typeface="Arial" panose="020B0604020202020204" pitchFamily="34" charset="0"/>
                        </a:rPr>
                        <a:t> Tom</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cs typeface="Arial" panose="020B0604020202020204" pitchFamily="34" charset="0"/>
                        </a:rPr>
                        <a:t>Support to sign off data models with stakeholders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dirty="0">
                          <a:effectLst/>
                          <a:latin typeface="Arial" panose="020B0604020202020204" pitchFamily="34" charset="0"/>
                          <a:cs typeface="Arial" panose="020B0604020202020204" pitchFamily="34" charset="0"/>
                        </a:rPr>
                        <a:t>Summer 2022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626412149"/>
                  </a:ext>
                </a:extLst>
              </a:tr>
            </a:tbl>
          </a:graphicData>
        </a:graphic>
      </p:graphicFrame>
      <p:sp>
        <p:nvSpPr>
          <p:cNvPr id="3" name="TextBox 2">
            <a:extLst>
              <a:ext uri="{FF2B5EF4-FFF2-40B4-BE49-F238E27FC236}">
                <a16:creationId xmlns:a16="http://schemas.microsoft.com/office/drawing/2014/main" id="{63AF2E11-89F2-461E-8239-97E16499627B}"/>
              </a:ext>
            </a:extLst>
          </p:cNvPr>
          <p:cNvSpPr txBox="1"/>
          <p:nvPr/>
        </p:nvSpPr>
        <p:spPr>
          <a:xfrm>
            <a:off x="766868" y="547077"/>
            <a:ext cx="3425122" cy="369204"/>
          </a:xfrm>
          <a:prstGeom prst="rect">
            <a:avLst/>
          </a:prstGeom>
          <a:noFill/>
        </p:spPr>
        <p:txBody>
          <a:bodyPr wrap="square" rtlCol="0">
            <a:spAutoFit/>
          </a:bodyPr>
          <a:lstStyle/>
          <a:p>
            <a:r>
              <a:rPr lang="en-GB" sz="1799" b="1" dirty="0">
                <a:latin typeface="Arial" panose="020B0604020202020204" pitchFamily="34" charset="0"/>
              </a:rPr>
              <a:t>Informatics &amp; BI</a:t>
            </a:r>
          </a:p>
        </p:txBody>
      </p:sp>
      <p:pic>
        <p:nvPicPr>
          <p:cNvPr id="4" name="Picture 4">
            <a:extLst>
              <a:ext uri="{FF2B5EF4-FFF2-40B4-BE49-F238E27FC236}">
                <a16:creationId xmlns:a16="http://schemas.microsoft.com/office/drawing/2014/main" id="{A58E1E3B-39CC-4E7B-9D10-AA8D430CFA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54916" y="398657"/>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315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9877268" y="7341775"/>
            <a:ext cx="4012740" cy="743792"/>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9877268" y="6180280"/>
            <a:ext cx="4012740" cy="749797"/>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9877268" y="1116387"/>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9877268" y="5024793"/>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9877268" y="2353428"/>
            <a:ext cx="4012740" cy="1055797"/>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New Service Developments &amp; Improvements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9877268" y="12005687"/>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9877268" y="8524120"/>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9877268" y="9668369"/>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9877268" y="10821719"/>
            <a:ext cx="4012740"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4336147" y="3044873"/>
            <a:ext cx="3734932"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4336147" y="5263595"/>
            <a:ext cx="3734932"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4336147" y="9447482"/>
            <a:ext cx="3734932"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4336147" y="7417228"/>
            <a:ext cx="3734932"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774994" y="5897155"/>
            <a:ext cx="1979970" cy="10804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rPr>
              <a:t>Financial Viability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754963" y="3438284"/>
            <a:ext cx="1581183" cy="29990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754963" y="5657005"/>
            <a:ext cx="1581183" cy="7803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754963" y="6437361"/>
            <a:ext cx="1581183" cy="13732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754963" y="6437362"/>
            <a:ext cx="1581183" cy="34035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071081" y="1488281"/>
            <a:ext cx="1806187" cy="19500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071081" y="2881328"/>
            <a:ext cx="1806187" cy="5569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071081" y="2881329"/>
            <a:ext cx="1806187" cy="27756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071081" y="5396688"/>
            <a:ext cx="1806187" cy="24139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071081" y="5396687"/>
            <a:ext cx="1806187" cy="260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071081" y="6555180"/>
            <a:ext cx="1806187" cy="12554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071081" y="7713669"/>
            <a:ext cx="1806187" cy="9696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071081" y="7810640"/>
            <a:ext cx="1806187" cy="10853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071081" y="9840893"/>
            <a:ext cx="1806187" cy="1993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071081" y="9840892"/>
            <a:ext cx="1806187" cy="25366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071081" y="9840892"/>
            <a:ext cx="1806187" cy="13527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A033E59-1D84-4046-8FB5-1CDA933731E7}"/>
              </a:ext>
            </a:extLst>
          </p:cNvPr>
          <p:cNvSpPr/>
          <p:nvPr/>
        </p:nvSpPr>
        <p:spPr>
          <a:xfrm>
            <a:off x="16722410" y="5975310"/>
            <a:ext cx="6119910" cy="34295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Benefits Realisation of Community Mental Health Transformation</a:t>
            </a:r>
          </a:p>
        </p:txBody>
      </p:sp>
      <p:sp>
        <p:nvSpPr>
          <p:cNvPr id="45" name="Rectangle 44">
            <a:extLst>
              <a:ext uri="{FF2B5EF4-FFF2-40B4-BE49-F238E27FC236}">
                <a16:creationId xmlns:a16="http://schemas.microsoft.com/office/drawing/2014/main" id="{EB27604D-42FA-48A5-ABA6-67F3171CF86C}"/>
              </a:ext>
            </a:extLst>
          </p:cNvPr>
          <p:cNvSpPr/>
          <p:nvPr/>
        </p:nvSpPr>
        <p:spPr>
          <a:xfrm>
            <a:off x="16722410" y="6417806"/>
            <a:ext cx="6119910" cy="19822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Reduce Paper Processes</a:t>
            </a:r>
          </a:p>
        </p:txBody>
      </p:sp>
      <p:sp>
        <p:nvSpPr>
          <p:cNvPr id="46" name="Rectangle 45">
            <a:extLst>
              <a:ext uri="{FF2B5EF4-FFF2-40B4-BE49-F238E27FC236}">
                <a16:creationId xmlns:a16="http://schemas.microsoft.com/office/drawing/2014/main" id="{E804708F-02CB-4860-858C-03F6FC799B5A}"/>
              </a:ext>
            </a:extLst>
          </p:cNvPr>
          <p:cNvSpPr/>
          <p:nvPr/>
        </p:nvSpPr>
        <p:spPr>
          <a:xfrm>
            <a:off x="16722410" y="6674587"/>
            <a:ext cx="6119910" cy="26103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Implement E-delivery Option for Service User Letters</a:t>
            </a:r>
          </a:p>
        </p:txBody>
      </p:sp>
      <p:sp>
        <p:nvSpPr>
          <p:cNvPr id="51" name="Rectangle 50">
            <a:extLst>
              <a:ext uri="{FF2B5EF4-FFF2-40B4-BE49-F238E27FC236}">
                <a16:creationId xmlns:a16="http://schemas.microsoft.com/office/drawing/2014/main" id="{A6DBBB09-B29F-4C64-80C9-F3701EEA7834}"/>
              </a:ext>
            </a:extLst>
          </p:cNvPr>
          <p:cNvSpPr/>
          <p:nvPr/>
        </p:nvSpPr>
        <p:spPr>
          <a:xfrm>
            <a:off x="16722410" y="7010847"/>
            <a:ext cx="6119910" cy="26103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rPr>
              <a:t>Virtual Appointments, Meetings &amp; Training</a:t>
            </a:r>
          </a:p>
        </p:txBody>
      </p:sp>
      <p:sp>
        <p:nvSpPr>
          <p:cNvPr id="52" name="Rectangle 51">
            <a:extLst>
              <a:ext uri="{FF2B5EF4-FFF2-40B4-BE49-F238E27FC236}">
                <a16:creationId xmlns:a16="http://schemas.microsoft.com/office/drawing/2014/main" id="{41C4C578-B35C-4864-A6ED-827078B9BA33}"/>
              </a:ext>
            </a:extLst>
          </p:cNvPr>
          <p:cNvSpPr/>
          <p:nvPr/>
        </p:nvSpPr>
        <p:spPr>
          <a:xfrm>
            <a:off x="16722410" y="10236868"/>
            <a:ext cx="6119910" cy="50409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Improve quality/Reduce Cost of Non-Clinical Contracts</a:t>
            </a:r>
          </a:p>
        </p:txBody>
      </p:sp>
      <p:sp>
        <p:nvSpPr>
          <p:cNvPr id="53" name="Rectangle 52">
            <a:extLst>
              <a:ext uri="{FF2B5EF4-FFF2-40B4-BE49-F238E27FC236}">
                <a16:creationId xmlns:a16="http://schemas.microsoft.com/office/drawing/2014/main" id="{4BB721FA-8990-4E15-844C-1D6D936E33B9}"/>
              </a:ext>
            </a:extLst>
          </p:cNvPr>
          <p:cNvSpPr/>
          <p:nvPr/>
        </p:nvSpPr>
        <p:spPr>
          <a:xfrm>
            <a:off x="16722410" y="9207999"/>
            <a:ext cx="6119910" cy="40563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Optimisation of Existing Estates Portfolio</a:t>
            </a:r>
          </a:p>
        </p:txBody>
      </p:sp>
      <p:sp>
        <p:nvSpPr>
          <p:cNvPr id="54" name="Rectangle 53">
            <a:extLst>
              <a:ext uri="{FF2B5EF4-FFF2-40B4-BE49-F238E27FC236}">
                <a16:creationId xmlns:a16="http://schemas.microsoft.com/office/drawing/2014/main" id="{FBC54ED7-402B-4D1B-A52F-A43FABF19B3C}"/>
              </a:ext>
            </a:extLst>
          </p:cNvPr>
          <p:cNvSpPr/>
          <p:nvPr/>
        </p:nvSpPr>
        <p:spPr>
          <a:xfrm>
            <a:off x="16722410" y="10825448"/>
            <a:ext cx="6119910" cy="3243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Improve Efficiency of Records Archiving Process </a:t>
            </a:r>
          </a:p>
        </p:txBody>
      </p:sp>
      <p:sp>
        <p:nvSpPr>
          <p:cNvPr id="55" name="Rectangle 54">
            <a:extLst>
              <a:ext uri="{FF2B5EF4-FFF2-40B4-BE49-F238E27FC236}">
                <a16:creationId xmlns:a16="http://schemas.microsoft.com/office/drawing/2014/main" id="{B33CC57A-EAA6-4D9B-BA4E-EFE1949C30D8}"/>
              </a:ext>
            </a:extLst>
          </p:cNvPr>
          <p:cNvSpPr/>
          <p:nvPr/>
        </p:nvSpPr>
        <p:spPr>
          <a:xfrm>
            <a:off x="16722410" y="9746355"/>
            <a:ext cx="6119910" cy="36626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Develop New Approach to Future Estates Developments</a:t>
            </a:r>
          </a:p>
        </p:txBody>
      </p:sp>
      <p:sp>
        <p:nvSpPr>
          <p:cNvPr id="56" name="Rectangle 55">
            <a:extLst>
              <a:ext uri="{FF2B5EF4-FFF2-40B4-BE49-F238E27FC236}">
                <a16:creationId xmlns:a16="http://schemas.microsoft.com/office/drawing/2014/main" id="{19811A8E-F873-4B51-A478-77570D3DD6E8}"/>
              </a:ext>
            </a:extLst>
          </p:cNvPr>
          <p:cNvSpPr/>
          <p:nvPr/>
        </p:nvSpPr>
        <p:spPr>
          <a:xfrm>
            <a:off x="16722410" y="2267832"/>
            <a:ext cx="6119910" cy="36947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Forensic Community Outreach Service Redesign</a:t>
            </a:r>
          </a:p>
        </p:txBody>
      </p:sp>
      <p:sp>
        <p:nvSpPr>
          <p:cNvPr id="57" name="Rectangle 56">
            <a:extLst>
              <a:ext uri="{FF2B5EF4-FFF2-40B4-BE49-F238E27FC236}">
                <a16:creationId xmlns:a16="http://schemas.microsoft.com/office/drawing/2014/main" id="{C62FA233-99A4-4DDD-B1AB-A4B4CC4C71A5}"/>
              </a:ext>
            </a:extLst>
          </p:cNvPr>
          <p:cNvSpPr/>
          <p:nvPr/>
        </p:nvSpPr>
        <p:spPr>
          <a:xfrm>
            <a:off x="16722410" y="2708928"/>
            <a:ext cx="6119910" cy="34781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Forensic Low Secure Service Redesign</a:t>
            </a:r>
          </a:p>
        </p:txBody>
      </p:sp>
      <p:sp>
        <p:nvSpPr>
          <p:cNvPr id="58" name="Rectangle 57">
            <a:extLst>
              <a:ext uri="{FF2B5EF4-FFF2-40B4-BE49-F238E27FC236}">
                <a16:creationId xmlns:a16="http://schemas.microsoft.com/office/drawing/2014/main" id="{16DF7BB7-252B-4273-BC78-6C0F778A9A93}"/>
              </a:ext>
            </a:extLst>
          </p:cNvPr>
          <p:cNvSpPr/>
          <p:nvPr/>
        </p:nvSpPr>
        <p:spPr>
          <a:xfrm>
            <a:off x="16722410" y="3150507"/>
            <a:ext cx="6119910" cy="29189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East Ham Care Centre Redesign</a:t>
            </a:r>
          </a:p>
        </p:txBody>
      </p:sp>
      <p:sp>
        <p:nvSpPr>
          <p:cNvPr id="59" name="Rectangle 58">
            <a:extLst>
              <a:ext uri="{FF2B5EF4-FFF2-40B4-BE49-F238E27FC236}">
                <a16:creationId xmlns:a16="http://schemas.microsoft.com/office/drawing/2014/main" id="{AE55C55C-D4B3-4BD7-ACF6-31DF1EF22F85}"/>
              </a:ext>
            </a:extLst>
          </p:cNvPr>
          <p:cNvSpPr/>
          <p:nvPr/>
        </p:nvSpPr>
        <p:spPr>
          <a:xfrm>
            <a:off x="16722410" y="3500964"/>
            <a:ext cx="6119910" cy="46326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Learning Disability Assessment &amp; Treatment Unit (partner with NELFT)</a:t>
            </a:r>
          </a:p>
        </p:txBody>
      </p:sp>
      <p:sp>
        <p:nvSpPr>
          <p:cNvPr id="60" name="Rectangle 59">
            <a:extLst>
              <a:ext uri="{FF2B5EF4-FFF2-40B4-BE49-F238E27FC236}">
                <a16:creationId xmlns:a16="http://schemas.microsoft.com/office/drawing/2014/main" id="{037E6D10-88AE-45A1-BE8E-1FA4EC326E7A}"/>
              </a:ext>
            </a:extLst>
          </p:cNvPr>
          <p:cNvSpPr/>
          <p:nvPr/>
        </p:nvSpPr>
        <p:spPr>
          <a:xfrm>
            <a:off x="16722410" y="4048714"/>
            <a:ext cx="6119910" cy="30596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East London Neurodevelopmental Pathway</a:t>
            </a:r>
          </a:p>
        </p:txBody>
      </p:sp>
      <p:sp>
        <p:nvSpPr>
          <p:cNvPr id="61" name="Rectangle 60">
            <a:extLst>
              <a:ext uri="{FF2B5EF4-FFF2-40B4-BE49-F238E27FC236}">
                <a16:creationId xmlns:a16="http://schemas.microsoft.com/office/drawing/2014/main" id="{808D1663-0903-4674-8BEA-CE7E0E675722}"/>
              </a:ext>
            </a:extLst>
          </p:cNvPr>
          <p:cNvSpPr/>
          <p:nvPr/>
        </p:nvSpPr>
        <p:spPr>
          <a:xfrm>
            <a:off x="16722410" y="7821646"/>
            <a:ext cx="6119910" cy="34903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rPr>
              <a:t>Reduced Staff Travel; Increased Agile Working</a:t>
            </a:r>
          </a:p>
        </p:txBody>
      </p:sp>
      <p:sp>
        <p:nvSpPr>
          <p:cNvPr id="63" name="Rectangle 62">
            <a:extLst>
              <a:ext uri="{FF2B5EF4-FFF2-40B4-BE49-F238E27FC236}">
                <a16:creationId xmlns:a16="http://schemas.microsoft.com/office/drawing/2014/main" id="{44CAEAC2-7683-4F31-9FAE-73BCB18D0A79}"/>
              </a:ext>
            </a:extLst>
          </p:cNvPr>
          <p:cNvSpPr/>
          <p:nvPr/>
        </p:nvSpPr>
        <p:spPr>
          <a:xfrm>
            <a:off x="16722410" y="8249954"/>
            <a:ext cx="6119910" cy="27710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rPr>
              <a:t>Corporate Process Redesign</a:t>
            </a:r>
          </a:p>
        </p:txBody>
      </p:sp>
      <p:sp>
        <p:nvSpPr>
          <p:cNvPr id="64" name="Rectangle 63">
            <a:extLst>
              <a:ext uri="{FF2B5EF4-FFF2-40B4-BE49-F238E27FC236}">
                <a16:creationId xmlns:a16="http://schemas.microsoft.com/office/drawing/2014/main" id="{3931007C-C43B-4EE0-99CB-E14077FC54AD}"/>
              </a:ext>
            </a:extLst>
          </p:cNvPr>
          <p:cNvSpPr/>
          <p:nvPr/>
        </p:nvSpPr>
        <p:spPr>
          <a:xfrm>
            <a:off x="16722410" y="4460206"/>
            <a:ext cx="6119910" cy="31399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East London-Wide Crisis Pathway Redesign</a:t>
            </a:r>
          </a:p>
        </p:txBody>
      </p:sp>
      <p:sp>
        <p:nvSpPr>
          <p:cNvPr id="65" name="Rectangle 64">
            <a:extLst>
              <a:ext uri="{FF2B5EF4-FFF2-40B4-BE49-F238E27FC236}">
                <a16:creationId xmlns:a16="http://schemas.microsoft.com/office/drawing/2014/main" id="{46F251EF-C491-4D9A-9411-31199BA98435}"/>
              </a:ext>
            </a:extLst>
          </p:cNvPr>
          <p:cNvSpPr/>
          <p:nvPr/>
        </p:nvSpPr>
        <p:spPr>
          <a:xfrm>
            <a:off x="16722410" y="4859732"/>
            <a:ext cx="6119910" cy="52630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Luton &amp; Bedfordshire Mental Health Rehabilitation Service Redesign</a:t>
            </a:r>
          </a:p>
        </p:txBody>
      </p:sp>
      <p:sp>
        <p:nvSpPr>
          <p:cNvPr id="66" name="Rectangle 65">
            <a:extLst>
              <a:ext uri="{FF2B5EF4-FFF2-40B4-BE49-F238E27FC236}">
                <a16:creationId xmlns:a16="http://schemas.microsoft.com/office/drawing/2014/main" id="{42ADF8EC-E32C-4A15-8BFB-C8668B944933}"/>
              </a:ext>
            </a:extLst>
          </p:cNvPr>
          <p:cNvSpPr/>
          <p:nvPr/>
        </p:nvSpPr>
        <p:spPr>
          <a:xfrm>
            <a:off x="16722410" y="11222045"/>
            <a:ext cx="6119910" cy="28646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Reduce Luton &amp; Bedfordshire Section 117 Spend</a:t>
            </a:r>
          </a:p>
        </p:txBody>
      </p:sp>
      <p:sp>
        <p:nvSpPr>
          <p:cNvPr id="67" name="Rectangle 66">
            <a:extLst>
              <a:ext uri="{FF2B5EF4-FFF2-40B4-BE49-F238E27FC236}">
                <a16:creationId xmlns:a16="http://schemas.microsoft.com/office/drawing/2014/main" id="{051B5592-7B15-4525-9A09-60D1BEE27AFA}"/>
              </a:ext>
            </a:extLst>
          </p:cNvPr>
          <p:cNvSpPr/>
          <p:nvPr/>
        </p:nvSpPr>
        <p:spPr>
          <a:xfrm>
            <a:off x="16722410" y="1227268"/>
            <a:ext cx="6119910" cy="48578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Improve Quality of North East London Mental Health Rehabilitation Placements</a:t>
            </a:r>
          </a:p>
        </p:txBody>
      </p:sp>
      <p:sp>
        <p:nvSpPr>
          <p:cNvPr id="68" name="Rectangle 67">
            <a:extLst>
              <a:ext uri="{FF2B5EF4-FFF2-40B4-BE49-F238E27FC236}">
                <a16:creationId xmlns:a16="http://schemas.microsoft.com/office/drawing/2014/main" id="{8DC43B1F-4D36-4E2D-9227-D949DE00F031}"/>
              </a:ext>
            </a:extLst>
          </p:cNvPr>
          <p:cNvSpPr/>
          <p:nvPr/>
        </p:nvSpPr>
        <p:spPr>
          <a:xfrm>
            <a:off x="16722410" y="5489684"/>
            <a:ext cx="6119910" cy="40747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Tower Hamlets &amp; Newham Community Health Services Merge</a:t>
            </a:r>
          </a:p>
        </p:txBody>
      </p:sp>
      <p:sp>
        <p:nvSpPr>
          <p:cNvPr id="69" name="Rectangle 68">
            <a:extLst>
              <a:ext uri="{FF2B5EF4-FFF2-40B4-BE49-F238E27FC236}">
                <a16:creationId xmlns:a16="http://schemas.microsoft.com/office/drawing/2014/main" id="{EEA1E82F-94F5-4032-B5F1-6C42FA5D19F4}"/>
              </a:ext>
            </a:extLst>
          </p:cNvPr>
          <p:cNvSpPr/>
          <p:nvPr/>
        </p:nvSpPr>
        <p:spPr>
          <a:xfrm>
            <a:off x="16722410" y="7342535"/>
            <a:ext cx="6119910" cy="34813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rPr>
              <a:t>Benefits Realisation of Process Automation/Digitisation </a:t>
            </a:r>
          </a:p>
        </p:txBody>
      </p:sp>
      <p:cxnSp>
        <p:nvCxnSpPr>
          <p:cNvPr id="77" name="Straight Arrow Connector 76">
            <a:extLst>
              <a:ext uri="{FF2B5EF4-FFF2-40B4-BE49-F238E27FC236}">
                <a16:creationId xmlns:a16="http://schemas.microsoft.com/office/drawing/2014/main" id="{11C35C23-B074-42EC-9B10-5B3E645C7E64}"/>
              </a:ext>
            </a:extLst>
          </p:cNvPr>
          <p:cNvCxnSpPr>
            <a:cxnSpLocks/>
            <a:stCxn id="56" idx="1"/>
            <a:endCxn id="33" idx="3"/>
          </p:cNvCxnSpPr>
          <p:nvPr/>
        </p:nvCxnSpPr>
        <p:spPr>
          <a:xfrm flipH="1">
            <a:off x="13890007" y="2452568"/>
            <a:ext cx="2832403" cy="42875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F74867AE-E534-480D-8CA9-B1E019A8C028}"/>
              </a:ext>
            </a:extLst>
          </p:cNvPr>
          <p:cNvCxnSpPr>
            <a:cxnSpLocks/>
            <a:stCxn id="57" idx="1"/>
            <a:endCxn id="33" idx="3"/>
          </p:cNvCxnSpPr>
          <p:nvPr/>
        </p:nvCxnSpPr>
        <p:spPr>
          <a:xfrm flipH="1" flipV="1">
            <a:off x="13890007" y="2881327"/>
            <a:ext cx="2832403" cy="1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C885CDC4-B13E-4D7F-8242-5FDC9AF606E1}"/>
              </a:ext>
            </a:extLst>
          </p:cNvPr>
          <p:cNvCxnSpPr>
            <a:cxnSpLocks/>
            <a:stCxn id="58" idx="1"/>
            <a:endCxn id="33" idx="3"/>
          </p:cNvCxnSpPr>
          <p:nvPr/>
        </p:nvCxnSpPr>
        <p:spPr>
          <a:xfrm flipH="1" flipV="1">
            <a:off x="13890007" y="2881330"/>
            <a:ext cx="2832403" cy="4151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7814D4F0-7471-4EB9-86F0-E8A739C24982}"/>
              </a:ext>
            </a:extLst>
          </p:cNvPr>
          <p:cNvCxnSpPr>
            <a:cxnSpLocks/>
            <a:stCxn id="59" idx="1"/>
            <a:endCxn id="33" idx="3"/>
          </p:cNvCxnSpPr>
          <p:nvPr/>
        </p:nvCxnSpPr>
        <p:spPr>
          <a:xfrm flipH="1" flipV="1">
            <a:off x="13890007" y="2881330"/>
            <a:ext cx="2832403" cy="8512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B0DC5CD3-2E2F-4F15-AAEB-D61EE1172AA1}"/>
              </a:ext>
            </a:extLst>
          </p:cNvPr>
          <p:cNvCxnSpPr>
            <a:cxnSpLocks/>
            <a:stCxn id="60" idx="1"/>
            <a:endCxn id="33" idx="3"/>
          </p:cNvCxnSpPr>
          <p:nvPr/>
        </p:nvCxnSpPr>
        <p:spPr>
          <a:xfrm flipH="1" flipV="1">
            <a:off x="13890007" y="2881330"/>
            <a:ext cx="2832403" cy="13203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8E304B54-106C-4462-92DC-08F128EDBC6A}"/>
              </a:ext>
            </a:extLst>
          </p:cNvPr>
          <p:cNvCxnSpPr>
            <a:cxnSpLocks/>
            <a:stCxn id="64" idx="1"/>
            <a:endCxn id="33" idx="3"/>
          </p:cNvCxnSpPr>
          <p:nvPr/>
        </p:nvCxnSpPr>
        <p:spPr>
          <a:xfrm flipH="1" flipV="1">
            <a:off x="13890007" y="2881330"/>
            <a:ext cx="2832403" cy="17358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E85D5C39-12B8-4E23-9D07-282573A1E631}"/>
              </a:ext>
            </a:extLst>
          </p:cNvPr>
          <p:cNvCxnSpPr>
            <a:cxnSpLocks/>
            <a:stCxn id="65" idx="1"/>
            <a:endCxn id="33" idx="3"/>
          </p:cNvCxnSpPr>
          <p:nvPr/>
        </p:nvCxnSpPr>
        <p:spPr>
          <a:xfrm flipH="1" flipV="1">
            <a:off x="13890007" y="2881327"/>
            <a:ext cx="2832403" cy="224155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9B5F861-5459-48FB-BF77-7BAD8A4F8979}"/>
              </a:ext>
            </a:extLst>
          </p:cNvPr>
          <p:cNvCxnSpPr>
            <a:cxnSpLocks/>
            <a:stCxn id="66" idx="1"/>
            <a:endCxn id="33" idx="3"/>
          </p:cNvCxnSpPr>
          <p:nvPr/>
        </p:nvCxnSpPr>
        <p:spPr>
          <a:xfrm flipH="1" flipV="1">
            <a:off x="13890007" y="2881329"/>
            <a:ext cx="2832403" cy="848395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2F10372E-7B1F-4ECA-BDDC-A3798058E362}"/>
              </a:ext>
            </a:extLst>
          </p:cNvPr>
          <p:cNvCxnSpPr>
            <a:cxnSpLocks/>
            <a:stCxn id="67" idx="1"/>
            <a:endCxn id="10" idx="3"/>
          </p:cNvCxnSpPr>
          <p:nvPr/>
        </p:nvCxnSpPr>
        <p:spPr>
          <a:xfrm flipH="1">
            <a:off x="13890007" y="1470160"/>
            <a:ext cx="2832403" cy="181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29C9A322-9600-4A52-83DC-E131A486A733}"/>
              </a:ext>
            </a:extLst>
          </p:cNvPr>
          <p:cNvCxnSpPr>
            <a:cxnSpLocks/>
            <a:stCxn id="68" idx="1"/>
            <a:endCxn id="33" idx="3"/>
          </p:cNvCxnSpPr>
          <p:nvPr/>
        </p:nvCxnSpPr>
        <p:spPr>
          <a:xfrm flipH="1" flipV="1">
            <a:off x="13890007" y="2881328"/>
            <a:ext cx="2832403" cy="28120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FEDB11E-7F2B-427D-A56B-BFAC2A000C24}"/>
              </a:ext>
            </a:extLst>
          </p:cNvPr>
          <p:cNvCxnSpPr>
            <a:cxnSpLocks/>
            <a:stCxn id="93" idx="1"/>
            <a:endCxn id="33" idx="3"/>
          </p:cNvCxnSpPr>
          <p:nvPr/>
        </p:nvCxnSpPr>
        <p:spPr>
          <a:xfrm flipH="1" flipV="1">
            <a:off x="13890007" y="2881327"/>
            <a:ext cx="2832403" cy="326545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8BC87697-A006-4455-BC8A-3B176CBAA471}"/>
              </a:ext>
            </a:extLst>
          </p:cNvPr>
          <p:cNvCxnSpPr>
            <a:cxnSpLocks/>
            <a:stCxn id="45" idx="1"/>
            <a:endCxn id="8" idx="3"/>
          </p:cNvCxnSpPr>
          <p:nvPr/>
        </p:nvCxnSpPr>
        <p:spPr>
          <a:xfrm flipH="1">
            <a:off x="13890007" y="6516917"/>
            <a:ext cx="2832403" cy="382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1E5F69F3-1F37-4D0C-A433-E9D4CCE23529}"/>
              </a:ext>
            </a:extLst>
          </p:cNvPr>
          <p:cNvCxnSpPr>
            <a:cxnSpLocks/>
            <a:stCxn id="46" idx="1"/>
            <a:endCxn id="8" idx="3"/>
          </p:cNvCxnSpPr>
          <p:nvPr/>
        </p:nvCxnSpPr>
        <p:spPr>
          <a:xfrm flipH="1" flipV="1">
            <a:off x="13890007" y="6555180"/>
            <a:ext cx="2832403" cy="2499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0B4843D8-4AAB-4DD5-A6CA-859300C91437}"/>
              </a:ext>
            </a:extLst>
          </p:cNvPr>
          <p:cNvCxnSpPr>
            <a:cxnSpLocks/>
            <a:stCxn id="51" idx="1"/>
            <a:endCxn id="8" idx="3"/>
          </p:cNvCxnSpPr>
          <p:nvPr/>
        </p:nvCxnSpPr>
        <p:spPr>
          <a:xfrm flipH="1" flipV="1">
            <a:off x="13890007" y="6555180"/>
            <a:ext cx="2832403" cy="5861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9B6B3A09-1E84-43F9-8E24-C0ADEE8448B8}"/>
              </a:ext>
            </a:extLst>
          </p:cNvPr>
          <p:cNvCxnSpPr>
            <a:cxnSpLocks/>
            <a:stCxn id="69" idx="1"/>
            <a:endCxn id="8" idx="3"/>
          </p:cNvCxnSpPr>
          <p:nvPr/>
        </p:nvCxnSpPr>
        <p:spPr>
          <a:xfrm flipH="1" flipV="1">
            <a:off x="13890007" y="6555179"/>
            <a:ext cx="2832403" cy="9614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5F6E9735-8FD1-407F-882B-D26E6A77F4E6}"/>
              </a:ext>
            </a:extLst>
          </p:cNvPr>
          <p:cNvCxnSpPr>
            <a:cxnSpLocks/>
            <a:stCxn id="61" idx="1"/>
            <a:endCxn id="139" idx="3"/>
          </p:cNvCxnSpPr>
          <p:nvPr/>
        </p:nvCxnSpPr>
        <p:spPr>
          <a:xfrm flipH="1">
            <a:off x="13890007" y="7996163"/>
            <a:ext cx="2832403" cy="8998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D35971D7-745E-43A7-9669-D6C4D3F77C3B}"/>
              </a:ext>
            </a:extLst>
          </p:cNvPr>
          <p:cNvCxnSpPr>
            <a:cxnSpLocks/>
            <a:stCxn id="63" idx="1"/>
            <a:endCxn id="139" idx="3"/>
          </p:cNvCxnSpPr>
          <p:nvPr/>
        </p:nvCxnSpPr>
        <p:spPr>
          <a:xfrm flipH="1">
            <a:off x="13890007" y="8388506"/>
            <a:ext cx="2832403" cy="5075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99D12759-BCA3-427C-BD3A-6FA56F5B9BEB}"/>
              </a:ext>
            </a:extLst>
          </p:cNvPr>
          <p:cNvCxnSpPr>
            <a:cxnSpLocks/>
            <a:stCxn id="53" idx="1"/>
            <a:endCxn id="140" idx="3"/>
          </p:cNvCxnSpPr>
          <p:nvPr/>
        </p:nvCxnSpPr>
        <p:spPr>
          <a:xfrm flipH="1">
            <a:off x="13890007" y="9410817"/>
            <a:ext cx="2832403" cy="6294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D146DF0A-F2FB-4705-9EB5-5888A39D8DC4}"/>
              </a:ext>
            </a:extLst>
          </p:cNvPr>
          <p:cNvCxnSpPr>
            <a:cxnSpLocks/>
            <a:stCxn id="55" idx="1"/>
            <a:endCxn id="140" idx="3"/>
          </p:cNvCxnSpPr>
          <p:nvPr/>
        </p:nvCxnSpPr>
        <p:spPr>
          <a:xfrm flipH="1">
            <a:off x="13890007" y="9929487"/>
            <a:ext cx="2832403" cy="1107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A0AB36A2-FEE1-432C-9C89-4E898B38954F}"/>
              </a:ext>
            </a:extLst>
          </p:cNvPr>
          <p:cNvCxnSpPr>
            <a:cxnSpLocks/>
            <a:stCxn id="52" idx="1"/>
            <a:endCxn id="146" idx="3"/>
          </p:cNvCxnSpPr>
          <p:nvPr/>
        </p:nvCxnSpPr>
        <p:spPr>
          <a:xfrm flipH="1">
            <a:off x="13890007" y="10488915"/>
            <a:ext cx="2832403" cy="7047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79109A06-F83C-4257-8A6D-0DCC475FA4C4}"/>
              </a:ext>
            </a:extLst>
          </p:cNvPr>
          <p:cNvCxnSpPr>
            <a:cxnSpLocks/>
            <a:stCxn id="54" idx="1"/>
            <a:endCxn id="146" idx="3"/>
          </p:cNvCxnSpPr>
          <p:nvPr/>
        </p:nvCxnSpPr>
        <p:spPr>
          <a:xfrm flipH="1">
            <a:off x="13890007" y="10987618"/>
            <a:ext cx="2832403" cy="2059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B28A7069-6CCD-47ED-8C46-544DFB7F69A2}"/>
              </a:ext>
            </a:extLst>
          </p:cNvPr>
          <p:cNvCxnSpPr>
            <a:cxnSpLocks/>
            <a:stCxn id="56" idx="1"/>
            <a:endCxn id="11" idx="3"/>
          </p:cNvCxnSpPr>
          <p:nvPr/>
        </p:nvCxnSpPr>
        <p:spPr>
          <a:xfrm flipH="1">
            <a:off x="13890007" y="2452568"/>
            <a:ext cx="2832403" cy="294411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38E129AF-38C8-4DE4-A6A5-330806B906D6}"/>
              </a:ext>
            </a:extLst>
          </p:cNvPr>
          <p:cNvCxnSpPr>
            <a:cxnSpLocks/>
            <a:stCxn id="57" idx="1"/>
            <a:endCxn id="11" idx="3"/>
          </p:cNvCxnSpPr>
          <p:nvPr/>
        </p:nvCxnSpPr>
        <p:spPr>
          <a:xfrm flipH="1">
            <a:off x="13890007" y="2882837"/>
            <a:ext cx="2832403" cy="251385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95FF67F4-7172-4A3E-B8F4-AB8757E930A0}"/>
              </a:ext>
            </a:extLst>
          </p:cNvPr>
          <p:cNvCxnSpPr>
            <a:cxnSpLocks/>
            <a:stCxn id="58" idx="1"/>
            <a:endCxn id="11" idx="3"/>
          </p:cNvCxnSpPr>
          <p:nvPr/>
        </p:nvCxnSpPr>
        <p:spPr>
          <a:xfrm flipH="1">
            <a:off x="13890007" y="3296455"/>
            <a:ext cx="2832403" cy="210023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EAEFD048-8B81-46D7-AD27-6717CB055D10}"/>
              </a:ext>
            </a:extLst>
          </p:cNvPr>
          <p:cNvCxnSpPr>
            <a:cxnSpLocks/>
            <a:stCxn id="59" idx="1"/>
            <a:endCxn id="11" idx="3"/>
          </p:cNvCxnSpPr>
          <p:nvPr/>
        </p:nvCxnSpPr>
        <p:spPr>
          <a:xfrm flipH="1">
            <a:off x="13890007" y="3732594"/>
            <a:ext cx="2832403" cy="166409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E8BA704D-18CA-4A55-96A2-C9CA2F29F481}"/>
              </a:ext>
            </a:extLst>
          </p:cNvPr>
          <p:cNvCxnSpPr>
            <a:cxnSpLocks/>
            <a:stCxn id="60" idx="1"/>
            <a:endCxn id="11" idx="3"/>
          </p:cNvCxnSpPr>
          <p:nvPr/>
        </p:nvCxnSpPr>
        <p:spPr>
          <a:xfrm flipH="1">
            <a:off x="13890007" y="4201698"/>
            <a:ext cx="2832403" cy="119499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E4658716-1F15-4088-AD47-8E67A86157AD}"/>
              </a:ext>
            </a:extLst>
          </p:cNvPr>
          <p:cNvCxnSpPr>
            <a:cxnSpLocks/>
            <a:stCxn id="64" idx="1"/>
            <a:endCxn id="11" idx="3"/>
          </p:cNvCxnSpPr>
          <p:nvPr/>
        </p:nvCxnSpPr>
        <p:spPr>
          <a:xfrm flipH="1">
            <a:off x="13890007" y="4617205"/>
            <a:ext cx="2832403" cy="77948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4CBAA86D-7080-48E8-8579-A00FD0C17250}"/>
              </a:ext>
            </a:extLst>
          </p:cNvPr>
          <p:cNvCxnSpPr>
            <a:cxnSpLocks/>
            <a:stCxn id="65" idx="1"/>
            <a:endCxn id="11" idx="3"/>
          </p:cNvCxnSpPr>
          <p:nvPr/>
        </p:nvCxnSpPr>
        <p:spPr>
          <a:xfrm flipH="1">
            <a:off x="13890007" y="5122886"/>
            <a:ext cx="2832403" cy="27380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CFEDFC75-BF89-479D-9276-9F0BD34314D9}"/>
              </a:ext>
            </a:extLst>
          </p:cNvPr>
          <p:cNvCxnSpPr>
            <a:cxnSpLocks/>
            <a:stCxn id="66" idx="1"/>
            <a:endCxn id="11" idx="3"/>
          </p:cNvCxnSpPr>
          <p:nvPr/>
        </p:nvCxnSpPr>
        <p:spPr>
          <a:xfrm flipH="1" flipV="1">
            <a:off x="13890007" y="5396689"/>
            <a:ext cx="2832403" cy="596859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ABB2D5B1-3379-406C-939E-E40D3504E426}"/>
              </a:ext>
            </a:extLst>
          </p:cNvPr>
          <p:cNvCxnSpPr>
            <a:cxnSpLocks/>
            <a:stCxn id="67" idx="1"/>
            <a:endCxn id="11" idx="3"/>
          </p:cNvCxnSpPr>
          <p:nvPr/>
        </p:nvCxnSpPr>
        <p:spPr>
          <a:xfrm flipH="1">
            <a:off x="13890007" y="1470159"/>
            <a:ext cx="2832403" cy="392652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385FEEA8-2CBD-4D42-BE2C-B83E6AD2A0FA}"/>
              </a:ext>
            </a:extLst>
          </p:cNvPr>
          <p:cNvCxnSpPr>
            <a:cxnSpLocks/>
            <a:stCxn id="68" idx="1"/>
            <a:endCxn id="139" idx="3"/>
          </p:cNvCxnSpPr>
          <p:nvPr/>
        </p:nvCxnSpPr>
        <p:spPr>
          <a:xfrm flipH="1">
            <a:off x="13890007" y="5693419"/>
            <a:ext cx="2832403" cy="320259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a:extLst>
              <a:ext uri="{FF2B5EF4-FFF2-40B4-BE49-F238E27FC236}">
                <a16:creationId xmlns:a16="http://schemas.microsoft.com/office/drawing/2014/main" id="{21C8A5E0-FF75-422C-A4C0-68545658ED33}"/>
              </a:ext>
            </a:extLst>
          </p:cNvPr>
          <p:cNvCxnSpPr>
            <a:cxnSpLocks/>
            <a:stCxn id="68" idx="1"/>
            <a:endCxn id="11" idx="3"/>
          </p:cNvCxnSpPr>
          <p:nvPr/>
        </p:nvCxnSpPr>
        <p:spPr>
          <a:xfrm flipH="1" flipV="1">
            <a:off x="13890007" y="5396690"/>
            <a:ext cx="2832403" cy="29673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E2559422-9E76-474B-966F-2CD9F407F9C8}"/>
              </a:ext>
            </a:extLst>
          </p:cNvPr>
          <p:cNvCxnSpPr>
            <a:cxnSpLocks/>
            <a:stCxn id="68" idx="1"/>
            <a:endCxn id="6" idx="3"/>
          </p:cNvCxnSpPr>
          <p:nvPr/>
        </p:nvCxnSpPr>
        <p:spPr>
          <a:xfrm flipH="1">
            <a:off x="13890007" y="5693421"/>
            <a:ext cx="2832403" cy="202025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id="{F4EC6825-66D2-4F2F-881C-BF975FC69C02}"/>
              </a:ext>
            </a:extLst>
          </p:cNvPr>
          <p:cNvCxnSpPr>
            <a:cxnSpLocks/>
            <a:stCxn id="93" idx="1"/>
            <a:endCxn id="139" idx="3"/>
          </p:cNvCxnSpPr>
          <p:nvPr/>
        </p:nvCxnSpPr>
        <p:spPr>
          <a:xfrm flipH="1">
            <a:off x="13890007" y="6146787"/>
            <a:ext cx="2832403" cy="274923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a:extLst>
              <a:ext uri="{FF2B5EF4-FFF2-40B4-BE49-F238E27FC236}">
                <a16:creationId xmlns:a16="http://schemas.microsoft.com/office/drawing/2014/main" id="{45DFDFAE-B34A-4111-9A21-9DB1EA048A3F}"/>
              </a:ext>
            </a:extLst>
          </p:cNvPr>
          <p:cNvCxnSpPr>
            <a:cxnSpLocks/>
            <a:stCxn id="93" idx="1"/>
            <a:endCxn id="11" idx="3"/>
          </p:cNvCxnSpPr>
          <p:nvPr/>
        </p:nvCxnSpPr>
        <p:spPr>
          <a:xfrm flipH="1" flipV="1">
            <a:off x="13890007" y="5396687"/>
            <a:ext cx="2832403" cy="75009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7" name="Rectangle 96">
            <a:extLst>
              <a:ext uri="{FF2B5EF4-FFF2-40B4-BE49-F238E27FC236}">
                <a16:creationId xmlns:a16="http://schemas.microsoft.com/office/drawing/2014/main" id="{87C16989-14A2-4861-8F33-723FE511B0F6}"/>
              </a:ext>
            </a:extLst>
          </p:cNvPr>
          <p:cNvSpPr/>
          <p:nvPr/>
        </p:nvSpPr>
        <p:spPr>
          <a:xfrm>
            <a:off x="16722410" y="1785257"/>
            <a:ext cx="6119910" cy="36947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Forensic Learning Disability Ward Expansion</a:t>
            </a:r>
          </a:p>
        </p:txBody>
      </p:sp>
      <p:sp>
        <p:nvSpPr>
          <p:cNvPr id="99" name="Rectangle 98">
            <a:extLst>
              <a:ext uri="{FF2B5EF4-FFF2-40B4-BE49-F238E27FC236}">
                <a16:creationId xmlns:a16="http://schemas.microsoft.com/office/drawing/2014/main" id="{5A52B314-6264-4418-8528-CE89627163A9}"/>
              </a:ext>
            </a:extLst>
          </p:cNvPr>
          <p:cNvSpPr/>
          <p:nvPr/>
        </p:nvSpPr>
        <p:spPr>
          <a:xfrm>
            <a:off x="16722410" y="613542"/>
            <a:ext cx="6119910" cy="53201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Development of Single Points of Access to Improve Accessibility of Services</a:t>
            </a:r>
          </a:p>
        </p:txBody>
      </p:sp>
      <p:sp>
        <p:nvSpPr>
          <p:cNvPr id="100" name="Rectangle 99">
            <a:extLst>
              <a:ext uri="{FF2B5EF4-FFF2-40B4-BE49-F238E27FC236}">
                <a16:creationId xmlns:a16="http://schemas.microsoft.com/office/drawing/2014/main" id="{16C8AEA3-3473-445E-85D8-3E05C7ED7319}"/>
              </a:ext>
            </a:extLst>
          </p:cNvPr>
          <p:cNvSpPr/>
          <p:nvPr/>
        </p:nvSpPr>
        <p:spPr>
          <a:xfrm>
            <a:off x="16722410" y="11975554"/>
            <a:ext cx="6119910" cy="3243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Develop Tailored Learning System for Value QI Projects</a:t>
            </a:r>
          </a:p>
        </p:txBody>
      </p:sp>
      <p:sp>
        <p:nvSpPr>
          <p:cNvPr id="102" name="Rectangle 101">
            <a:extLst>
              <a:ext uri="{FF2B5EF4-FFF2-40B4-BE49-F238E27FC236}">
                <a16:creationId xmlns:a16="http://schemas.microsoft.com/office/drawing/2014/main" id="{E12C9F73-4CD3-4609-9FFC-E47B471A9536}"/>
              </a:ext>
            </a:extLst>
          </p:cNvPr>
          <p:cNvSpPr/>
          <p:nvPr/>
        </p:nvSpPr>
        <p:spPr>
          <a:xfrm>
            <a:off x="16722410" y="12482324"/>
            <a:ext cx="6119910" cy="3243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Develop a Value Section of Intranet</a:t>
            </a:r>
          </a:p>
        </p:txBody>
      </p:sp>
      <p:sp>
        <p:nvSpPr>
          <p:cNvPr id="103" name="Rectangle 102">
            <a:extLst>
              <a:ext uri="{FF2B5EF4-FFF2-40B4-BE49-F238E27FC236}">
                <a16:creationId xmlns:a16="http://schemas.microsoft.com/office/drawing/2014/main" id="{73C1740B-732F-42A4-B6BE-99E28616AE91}"/>
              </a:ext>
            </a:extLst>
          </p:cNvPr>
          <p:cNvSpPr/>
          <p:nvPr/>
        </p:nvSpPr>
        <p:spPr>
          <a:xfrm>
            <a:off x="16722410" y="12920181"/>
            <a:ext cx="6119910" cy="3243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Implement Value Organisational Development Plan</a:t>
            </a:r>
          </a:p>
        </p:txBody>
      </p:sp>
      <p:sp>
        <p:nvSpPr>
          <p:cNvPr id="105" name="Rectangle 104">
            <a:extLst>
              <a:ext uri="{FF2B5EF4-FFF2-40B4-BE49-F238E27FC236}">
                <a16:creationId xmlns:a16="http://schemas.microsoft.com/office/drawing/2014/main" id="{600B990E-7226-458D-8D33-84AB26EEA20D}"/>
              </a:ext>
            </a:extLst>
          </p:cNvPr>
          <p:cNvSpPr/>
          <p:nvPr/>
        </p:nvSpPr>
        <p:spPr>
          <a:xfrm>
            <a:off x="16722410" y="11592417"/>
            <a:ext cx="6119910" cy="3243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rPr>
              <a:t>Further Develop Sustainability/Value Relationship</a:t>
            </a:r>
          </a:p>
        </p:txBody>
      </p:sp>
      <p:sp>
        <p:nvSpPr>
          <p:cNvPr id="121" name="Rectangle 120">
            <a:extLst>
              <a:ext uri="{FF2B5EF4-FFF2-40B4-BE49-F238E27FC236}">
                <a16:creationId xmlns:a16="http://schemas.microsoft.com/office/drawing/2014/main" id="{273AC70D-3DB0-4281-9212-AFD4B6049443}"/>
              </a:ext>
            </a:extLst>
          </p:cNvPr>
          <p:cNvSpPr/>
          <p:nvPr/>
        </p:nvSpPr>
        <p:spPr>
          <a:xfrm>
            <a:off x="16722410" y="8625057"/>
            <a:ext cx="6119910" cy="45139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solidFill>
                  <a:schemeClr val="tx1"/>
                </a:solidFill>
                <a:latin typeface="Arial" panose="020B0604020202020204" pitchFamily="34" charset="0"/>
                <a:ea typeface="Calibri" panose="020F0502020204030204" pitchFamily="34" charset="0"/>
              </a:rPr>
              <a:t>Improve Quality of Service User Transport Through Development of Internal Transport Service</a:t>
            </a:r>
          </a:p>
        </p:txBody>
      </p:sp>
      <p:cxnSp>
        <p:nvCxnSpPr>
          <p:cNvPr id="106" name="Straight Arrow Connector 105">
            <a:extLst>
              <a:ext uri="{FF2B5EF4-FFF2-40B4-BE49-F238E27FC236}">
                <a16:creationId xmlns:a16="http://schemas.microsoft.com/office/drawing/2014/main" id="{5FA1070A-55CC-4E78-8AFD-DFF437B2A4AD}"/>
              </a:ext>
            </a:extLst>
          </p:cNvPr>
          <p:cNvCxnSpPr>
            <a:cxnSpLocks/>
            <a:stCxn id="103" idx="1"/>
            <a:endCxn id="657" idx="3"/>
          </p:cNvCxnSpPr>
          <p:nvPr/>
        </p:nvCxnSpPr>
        <p:spPr>
          <a:xfrm flipH="1" flipV="1">
            <a:off x="13890007" y="12377584"/>
            <a:ext cx="2832403" cy="7047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3984643A-734D-4365-BDBE-A6E582E685A8}"/>
              </a:ext>
            </a:extLst>
          </p:cNvPr>
          <p:cNvCxnSpPr>
            <a:cxnSpLocks/>
            <a:stCxn id="102" idx="1"/>
            <a:endCxn id="657" idx="3"/>
          </p:cNvCxnSpPr>
          <p:nvPr/>
        </p:nvCxnSpPr>
        <p:spPr>
          <a:xfrm flipH="1" flipV="1">
            <a:off x="13890007" y="12377584"/>
            <a:ext cx="2832403" cy="2669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6E65EB53-3C57-4AFE-8ACB-9A6E14FDDD1E}"/>
              </a:ext>
            </a:extLst>
          </p:cNvPr>
          <p:cNvCxnSpPr>
            <a:cxnSpLocks/>
            <a:stCxn id="100" idx="1"/>
            <a:endCxn id="657" idx="3"/>
          </p:cNvCxnSpPr>
          <p:nvPr/>
        </p:nvCxnSpPr>
        <p:spPr>
          <a:xfrm flipH="1">
            <a:off x="13890007" y="12137723"/>
            <a:ext cx="2832403" cy="239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F3F3142A-0A31-4AEF-8C18-CBDD599226D5}"/>
              </a:ext>
            </a:extLst>
          </p:cNvPr>
          <p:cNvCxnSpPr>
            <a:cxnSpLocks/>
            <a:stCxn id="105" idx="1"/>
            <a:endCxn id="657" idx="3"/>
          </p:cNvCxnSpPr>
          <p:nvPr/>
        </p:nvCxnSpPr>
        <p:spPr>
          <a:xfrm flipH="1">
            <a:off x="13890007" y="11754588"/>
            <a:ext cx="2832403" cy="6229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E18CDF3D-3DA5-4D2E-BACD-D4ADB8ADC377}"/>
              </a:ext>
            </a:extLst>
          </p:cNvPr>
          <p:cNvCxnSpPr>
            <a:cxnSpLocks/>
            <a:stCxn id="99" idx="1"/>
            <a:endCxn id="10" idx="3"/>
          </p:cNvCxnSpPr>
          <p:nvPr/>
        </p:nvCxnSpPr>
        <p:spPr>
          <a:xfrm flipH="1">
            <a:off x="13890007" y="879550"/>
            <a:ext cx="2832403" cy="6087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4E1208EE-1A63-45A5-9F3A-7C7229B5EA12}"/>
              </a:ext>
            </a:extLst>
          </p:cNvPr>
          <p:cNvCxnSpPr>
            <a:cxnSpLocks/>
            <a:stCxn id="97" idx="1"/>
            <a:endCxn id="10" idx="3"/>
          </p:cNvCxnSpPr>
          <p:nvPr/>
        </p:nvCxnSpPr>
        <p:spPr>
          <a:xfrm flipH="1" flipV="1">
            <a:off x="13890007" y="1488285"/>
            <a:ext cx="2832403" cy="4817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4" name="Rectangle 113">
            <a:extLst>
              <a:ext uri="{FF2B5EF4-FFF2-40B4-BE49-F238E27FC236}">
                <a16:creationId xmlns:a16="http://schemas.microsoft.com/office/drawing/2014/main" id="{3483854A-9059-4F71-A177-F4D98DF0A5DB}"/>
              </a:ext>
            </a:extLst>
          </p:cNvPr>
          <p:cNvSpPr/>
          <p:nvPr/>
        </p:nvSpPr>
        <p:spPr>
          <a:xfrm>
            <a:off x="4623218" y="147585"/>
            <a:ext cx="3160790" cy="42484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Strategic Objectives</a:t>
            </a:r>
          </a:p>
        </p:txBody>
      </p:sp>
      <p:sp>
        <p:nvSpPr>
          <p:cNvPr id="115" name="Rectangle 114">
            <a:extLst>
              <a:ext uri="{FF2B5EF4-FFF2-40B4-BE49-F238E27FC236}">
                <a16:creationId xmlns:a16="http://schemas.microsoft.com/office/drawing/2014/main" id="{DFC14D9B-5182-440C-AFB3-376AD3A3E356}"/>
              </a:ext>
            </a:extLst>
          </p:cNvPr>
          <p:cNvSpPr/>
          <p:nvPr/>
        </p:nvSpPr>
        <p:spPr>
          <a:xfrm>
            <a:off x="10507275" y="169952"/>
            <a:ext cx="2752722" cy="38010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Secondary Drivers</a:t>
            </a:r>
          </a:p>
        </p:txBody>
      </p:sp>
      <p:sp>
        <p:nvSpPr>
          <p:cNvPr id="117" name="Rectangle 116">
            <a:extLst>
              <a:ext uri="{FF2B5EF4-FFF2-40B4-BE49-F238E27FC236}">
                <a16:creationId xmlns:a16="http://schemas.microsoft.com/office/drawing/2014/main" id="{1A813778-1D0E-4478-8138-094CE5D53BAB}"/>
              </a:ext>
            </a:extLst>
          </p:cNvPr>
          <p:cNvSpPr/>
          <p:nvPr/>
        </p:nvSpPr>
        <p:spPr>
          <a:xfrm>
            <a:off x="18744616" y="184142"/>
            <a:ext cx="2211573" cy="30160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21-22 Priorities</a:t>
            </a:r>
          </a:p>
        </p:txBody>
      </p:sp>
      <p:sp>
        <p:nvSpPr>
          <p:cNvPr id="120" name="Rectangle 119">
            <a:extLst>
              <a:ext uri="{FF2B5EF4-FFF2-40B4-BE49-F238E27FC236}">
                <a16:creationId xmlns:a16="http://schemas.microsoft.com/office/drawing/2014/main" id="{40FF4955-8314-41F4-BEF9-39F49DFD703E}"/>
              </a:ext>
            </a:extLst>
          </p:cNvPr>
          <p:cNvSpPr/>
          <p:nvPr/>
        </p:nvSpPr>
        <p:spPr>
          <a:xfrm>
            <a:off x="9877268" y="3796932"/>
            <a:ext cx="4012740"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Service User Outcomes</a:t>
            </a:r>
          </a:p>
        </p:txBody>
      </p:sp>
      <p:cxnSp>
        <p:nvCxnSpPr>
          <p:cNvPr id="4" name="Straight Arrow Connector 3">
            <a:extLst>
              <a:ext uri="{FF2B5EF4-FFF2-40B4-BE49-F238E27FC236}">
                <a16:creationId xmlns:a16="http://schemas.microsoft.com/office/drawing/2014/main" id="{87CD02F4-858B-41CD-BD89-E9410999203C}"/>
              </a:ext>
            </a:extLst>
          </p:cNvPr>
          <p:cNvCxnSpPr>
            <a:stCxn id="120" idx="1"/>
            <a:endCxn id="147" idx="3"/>
          </p:cNvCxnSpPr>
          <p:nvPr/>
        </p:nvCxnSpPr>
        <p:spPr>
          <a:xfrm flipH="1" flipV="1">
            <a:off x="8071081" y="3438286"/>
            <a:ext cx="1806187" cy="730543"/>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227" name="Picture 4">
            <a:extLst>
              <a:ext uri="{FF2B5EF4-FFF2-40B4-BE49-F238E27FC236}">
                <a16:creationId xmlns:a16="http://schemas.microsoft.com/office/drawing/2014/main" id="{AFC89719-1F69-48F4-8280-545BB6F10C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228" name="Picture 227">
            <a:extLst>
              <a:ext uri="{FF2B5EF4-FFF2-40B4-BE49-F238E27FC236}">
                <a16:creationId xmlns:a16="http://schemas.microsoft.com/office/drawing/2014/main" id="{CA49FAFA-BF16-4829-B91A-03414229559E}"/>
              </a:ext>
            </a:extLst>
          </p:cNvPr>
          <p:cNvPicPr>
            <a:picLocks noChangeAspect="1"/>
          </p:cNvPicPr>
          <p:nvPr/>
        </p:nvPicPr>
        <p:blipFill>
          <a:blip r:embed="rId4"/>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1410781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A5601B-DEE3-43D0-95F2-3652D4C7465A}"/>
              </a:ext>
            </a:extLst>
          </p:cNvPr>
          <p:cNvGraphicFramePr>
            <a:graphicFrameLocks noGrp="1"/>
          </p:cNvGraphicFramePr>
          <p:nvPr/>
        </p:nvGraphicFramePr>
        <p:xfrm>
          <a:off x="324637" y="1145088"/>
          <a:ext cx="23223553" cy="13069334"/>
        </p:xfrm>
        <a:graphic>
          <a:graphicData uri="http://schemas.openxmlformats.org/drawingml/2006/table">
            <a:tbl>
              <a:tblPr firstRow="1" firstCol="1" bandRow="1">
                <a:tableStyleId>{5C22544A-7EE6-4342-B048-85BDC9FD1C3A}</a:tableStyleId>
              </a:tblPr>
              <a:tblGrid>
                <a:gridCol w="553700">
                  <a:extLst>
                    <a:ext uri="{9D8B030D-6E8A-4147-A177-3AD203B41FA5}">
                      <a16:colId xmlns:a16="http://schemas.microsoft.com/office/drawing/2014/main" val="3163967176"/>
                    </a:ext>
                  </a:extLst>
                </a:gridCol>
                <a:gridCol w="6469275">
                  <a:extLst>
                    <a:ext uri="{9D8B030D-6E8A-4147-A177-3AD203B41FA5}">
                      <a16:colId xmlns:a16="http://schemas.microsoft.com/office/drawing/2014/main" val="4007645800"/>
                    </a:ext>
                  </a:extLst>
                </a:gridCol>
                <a:gridCol w="4624786">
                  <a:extLst>
                    <a:ext uri="{9D8B030D-6E8A-4147-A177-3AD203B41FA5}">
                      <a16:colId xmlns:a16="http://schemas.microsoft.com/office/drawing/2014/main" val="1971594484"/>
                    </a:ext>
                  </a:extLst>
                </a:gridCol>
                <a:gridCol w="5240639">
                  <a:extLst>
                    <a:ext uri="{9D8B030D-6E8A-4147-A177-3AD203B41FA5}">
                      <a16:colId xmlns:a16="http://schemas.microsoft.com/office/drawing/2014/main" val="332558577"/>
                    </a:ext>
                  </a:extLst>
                </a:gridCol>
                <a:gridCol w="3813527">
                  <a:extLst>
                    <a:ext uri="{9D8B030D-6E8A-4147-A177-3AD203B41FA5}">
                      <a16:colId xmlns:a16="http://schemas.microsoft.com/office/drawing/2014/main" val="2596119856"/>
                    </a:ext>
                  </a:extLst>
                </a:gridCol>
                <a:gridCol w="2521626">
                  <a:extLst>
                    <a:ext uri="{9D8B030D-6E8A-4147-A177-3AD203B41FA5}">
                      <a16:colId xmlns:a16="http://schemas.microsoft.com/office/drawing/2014/main" val="2566565536"/>
                    </a:ext>
                  </a:extLst>
                </a:gridCol>
              </a:tblGrid>
              <a:tr h="418319">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No.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Top Key Priority Areas  (Informatics)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Milestones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Local Leads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What Cooperate support is required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Expected Delivery Dates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25766254"/>
                  </a:ext>
                </a:extLst>
              </a:tr>
              <a:tr h="946583">
                <a:tc>
                  <a:txBody>
                    <a:bodyPr/>
                    <a:lstStyle/>
                    <a:p>
                      <a:pPr algn="ctr">
                        <a:lnSpc>
                          <a:spcPct val="107000"/>
                        </a:lnSpc>
                        <a:spcAft>
                          <a:spcPts val="800"/>
                        </a:spcAft>
                      </a:pPr>
                      <a:r>
                        <a:rPr lang="en-GB" sz="1600" dirty="0">
                          <a:solidFill>
                            <a:schemeClr val="bg1"/>
                          </a:solidFill>
                          <a:effectLst/>
                          <a:latin typeface="Arial" panose="020B0604020202020204" pitchFamily="34" charset="0"/>
                          <a:cs typeface="Arial" panose="020B0604020202020204" pitchFamily="34" charset="0"/>
                        </a:rPr>
                        <a:t>1</a:t>
                      </a:r>
                      <a:endPar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rgbClr val="FF0000"/>
                          </a:solidFill>
                          <a:effectLst/>
                          <a:latin typeface="Arial" panose="020B0604020202020204" pitchFamily="34" charset="0"/>
                          <a:cs typeface="Arial" panose="020B0604020202020204" pitchFamily="34" charset="0"/>
                        </a:rPr>
                        <a:t> </a:t>
                      </a:r>
                      <a:r>
                        <a:rPr lang="en-GB" sz="1600" dirty="0">
                          <a:solidFill>
                            <a:schemeClr val="tx1"/>
                          </a:solidFill>
                          <a:latin typeface="Arial" panose="020B0604020202020204" pitchFamily="34" charset="0"/>
                          <a:cs typeface="Arial" panose="020B0604020202020204" pitchFamily="34" charset="0"/>
                        </a:rPr>
                        <a:t>Development of Single Points of Access to Improve Accessibility of Services – IAPT and CAMHS</a:t>
                      </a:r>
                    </a:p>
                    <a:p>
                      <a:pPr>
                        <a:lnSpc>
                          <a:spcPct val="107000"/>
                        </a:lnSpc>
                        <a:spcAft>
                          <a:spcPts val="800"/>
                        </a:spcAft>
                      </a:pPr>
                      <a:endPar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Scoping. As per DMT plans.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 Sarah Wilson/Sarah Barnett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P&amp;C</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 months</a:t>
                      </a:r>
                    </a:p>
                  </a:txBody>
                  <a:tcPr marL="68580" marR="68580" marT="0" marB="0"/>
                </a:tc>
                <a:extLst>
                  <a:ext uri="{0D108BD9-81ED-4DB2-BD59-A6C34878D82A}">
                    <a16:rowId xmlns:a16="http://schemas.microsoft.com/office/drawing/2014/main" val="4199331136"/>
                  </a:ext>
                </a:extLst>
              </a:tr>
              <a:tr h="114552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Improve Quality of North East London Mental Health Rehabilitation Placements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Identify funding, </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Appoint project team</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Develop 22-23 rehab plan</a:t>
                      </a: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 Shiraz/Sarah/Lucy Harrison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CDD</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 month</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 months</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3148328218"/>
                  </a:ext>
                </a:extLst>
              </a:tr>
              <a:tr h="1166976">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cs typeface="Arial" panose="020B0604020202020204" pitchFamily="34" charset="0"/>
                        </a:rPr>
                        <a:t> </a:t>
                      </a:r>
                      <a:r>
                        <a:rPr lang="en-GB" sz="1600" dirty="0">
                          <a:solidFill>
                            <a:schemeClr val="tx1"/>
                          </a:solidFill>
                          <a:latin typeface="Arial" panose="020B0604020202020204" pitchFamily="34" charset="0"/>
                          <a:cs typeface="Arial" panose="020B0604020202020204" pitchFamily="34" charset="0"/>
                        </a:rPr>
                        <a:t>Forensic Learning Disability Ward Expansion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Redevelop ward space</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Cost modelling</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Implement marketing plan</a:t>
                      </a:r>
                    </a:p>
                    <a:p>
                      <a:pPr>
                        <a:lnSpc>
                          <a:spcPct val="107000"/>
                        </a:lnSpc>
                        <a:spcAft>
                          <a:spcPts val="0"/>
                        </a:spcAft>
                      </a:pPr>
                      <a:r>
                        <a:rPr lang="en-GB" sz="1600" dirty="0">
                          <a:effectLst/>
                          <a:latin typeface="Arial" panose="020B0604020202020204" pitchFamily="34" charset="0"/>
                          <a:cs typeface="Arial" panose="020B0604020202020204" pitchFamily="34" charset="0"/>
                        </a:rPr>
                        <a:t>As per DMT plans.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Sarah/Tony Kasambira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CDD/Finance/Estates/Informatics</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6-9 months</a:t>
                      </a:r>
                    </a:p>
                  </a:txBody>
                  <a:tcPr marL="68580" marR="68580" marT="0" marB="0"/>
                </a:tc>
                <a:extLst>
                  <a:ext uri="{0D108BD9-81ED-4DB2-BD59-A6C34878D82A}">
                    <a16:rowId xmlns:a16="http://schemas.microsoft.com/office/drawing/2014/main" val="2449101384"/>
                  </a:ext>
                </a:extLst>
              </a:tr>
              <a:tr h="69119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Forensic Community Outreach Service Redesign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Implement phase 2 redesign</a:t>
                      </a:r>
                    </a:p>
                    <a:p>
                      <a:pPr>
                        <a:lnSpc>
                          <a:spcPct val="107000"/>
                        </a:lnSpc>
                        <a:spcAft>
                          <a:spcPts val="0"/>
                        </a:spcAft>
                      </a:pPr>
                      <a:r>
                        <a:rPr lang="en-GB" sz="1600" dirty="0">
                          <a:effectLst/>
                          <a:latin typeface="Arial" panose="020B0604020202020204" pitchFamily="34" charset="0"/>
                          <a:cs typeface="Arial" panose="020B0604020202020204" pitchFamily="34" charset="0"/>
                        </a:rPr>
                        <a:t>As per DMT plans.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Sarah/Phil Baker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CDD/Finance</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2897217544"/>
                  </a:ext>
                </a:extLst>
              </a:tr>
              <a:tr h="69119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Forensic Low Secure Service Redesign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Redesign ward team</a:t>
                      </a:r>
                    </a:p>
                    <a:p>
                      <a:pPr>
                        <a:lnSpc>
                          <a:spcPct val="107000"/>
                        </a:lnSpc>
                        <a:spcAft>
                          <a:spcPts val="0"/>
                        </a:spcAft>
                      </a:pPr>
                      <a:r>
                        <a:rPr lang="en-GB" sz="1600" dirty="0">
                          <a:effectLst/>
                          <a:latin typeface="Arial" panose="020B0604020202020204" pitchFamily="34" charset="0"/>
                          <a:cs typeface="Arial" panose="020B0604020202020204" pitchFamily="34" charset="0"/>
                        </a:rPr>
                        <a:t>As per DMT plans.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Sarah/Phil Baker/Sian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CDD/Finance</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3-6 months</a:t>
                      </a:r>
                    </a:p>
                  </a:txBody>
                  <a:tcPr marL="68580" marR="68580" marT="0" marB="0"/>
                </a:tc>
                <a:extLst>
                  <a:ext uri="{0D108BD9-81ED-4DB2-BD59-A6C34878D82A}">
                    <a16:rowId xmlns:a16="http://schemas.microsoft.com/office/drawing/2014/main" val="3792029955"/>
                  </a:ext>
                </a:extLst>
              </a:tr>
              <a:tr h="69119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East Ham Care Centre Redesign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Scoping </a:t>
                      </a:r>
                    </a:p>
                    <a:p>
                      <a:pPr>
                        <a:lnSpc>
                          <a:spcPct val="107000"/>
                        </a:lnSpc>
                        <a:spcAft>
                          <a:spcPts val="0"/>
                        </a:spcAft>
                      </a:pPr>
                      <a:r>
                        <a:rPr lang="en-GB" sz="1600" dirty="0">
                          <a:effectLst/>
                          <a:latin typeface="Arial" panose="020B0604020202020204" pitchFamily="34" charset="0"/>
                          <a:cs typeface="Arial" panose="020B0604020202020204" pitchFamily="34" charset="0"/>
                        </a:rPr>
                        <a:t>As per DMT plans.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 Eugene/Sarah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cs typeface="Arial" panose="020B0604020202020204" pitchFamily="34" charset="0"/>
                        </a:rPr>
                        <a:t> </a:t>
                      </a:r>
                      <a:r>
                        <a:rPr lang="en-GB" sz="1600" dirty="0">
                          <a:effectLst/>
                          <a:latin typeface="Arial" panose="020B0604020202020204" pitchFamily="34" charset="0"/>
                          <a:ea typeface="Calibri" panose="020F0502020204030204" pitchFamily="34" charset="0"/>
                          <a:cs typeface="Arial" panose="020B0604020202020204" pitchFamily="34" charset="0"/>
                        </a:rPr>
                        <a:t>CDD/Finance/Estates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3791116511"/>
                  </a:ext>
                </a:extLst>
              </a:tr>
              <a:tr h="86536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7</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Learning Disability Assessment &amp; Treatment Unit (partner with NELFT)</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Scoping</a:t>
                      </a:r>
                    </a:p>
                    <a:p>
                      <a:pPr>
                        <a:lnSpc>
                          <a:spcPct val="107000"/>
                        </a:lnSpc>
                        <a:spcAft>
                          <a:spcPts val="0"/>
                        </a:spcAft>
                      </a:pPr>
                      <a:r>
                        <a:rPr lang="en-GB" sz="1600" dirty="0">
                          <a:effectLst/>
                          <a:latin typeface="Arial" panose="020B0604020202020204" pitchFamily="34" charset="0"/>
                          <a:cs typeface="Arial" panose="020B0604020202020204" pitchFamily="34" charset="0"/>
                        </a:rPr>
                        <a:t>As per DMT plans.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Sanjay Nelson/Ruth Cooper/Sarah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CDD/Finance/P&amp;C/PPG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3-6 months</a:t>
                      </a:r>
                    </a:p>
                  </a:txBody>
                  <a:tcPr marL="68580" marR="68580" marT="0" marB="0"/>
                </a:tc>
                <a:extLst>
                  <a:ext uri="{0D108BD9-81ED-4DB2-BD59-A6C34878D82A}">
                    <a16:rowId xmlns:a16="http://schemas.microsoft.com/office/drawing/2014/main" val="612426835"/>
                  </a:ext>
                </a:extLst>
              </a:tr>
              <a:tr h="693469">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East London Neurodevelopmental Pathway</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To agree funding arrangements. Align resource to provide an East London service</a:t>
                      </a: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 Dominic/Sarah Dracuss/Shiraz/Sarah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CDD/Finance</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3-6 months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3917320"/>
                  </a:ext>
                </a:extLst>
              </a:tr>
              <a:tr h="691194">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cs typeface="Arial" panose="020B0604020202020204" pitchFamily="34" charset="0"/>
                        </a:rPr>
                        <a:t>9</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East London-Wide Crisis Pathway Redesign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Analysis of time and motion study. Modelling of delivering services across the patch</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Andrew Horobin/Ed Lander/Melanie King/Sarah</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CDD/Finance/P&amp;C</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3-6 months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20282969"/>
                  </a:ext>
                </a:extLst>
              </a:tr>
              <a:tr h="846171">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Luton &amp; Bedfordshire Mental Health Rehabilitation Service Redesign</a:t>
                      </a:r>
                    </a:p>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Reduce Luton &amp; Bedfordshire Section 117 Spend</a:t>
                      </a:r>
                    </a:p>
                  </a:txBody>
                  <a:tcPr marL="68580" marR="68580" marT="0" marB="0"/>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Public Intentions Intender notice (PIN)</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Service Modelling</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Develop dedicated team for Section 117</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Michelle Bradley/Guy Thompson/Sasha Singh</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CDD/Finance/P&amp;C</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26412149"/>
                  </a:ext>
                </a:extLst>
              </a:tr>
              <a:tr h="691194">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Benefits Realisation of Community Mental Health Transformation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Scoping</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Local CMHT Leads</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Finance/QI/PPG</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9 months</a:t>
                      </a:r>
                    </a:p>
                  </a:txBody>
                  <a:tcPr marL="68580" marR="68580" marT="0" marB="0"/>
                </a:tc>
                <a:extLst>
                  <a:ext uri="{0D108BD9-81ED-4DB2-BD59-A6C34878D82A}">
                    <a16:rowId xmlns:a16="http://schemas.microsoft.com/office/drawing/2014/main" val="2159340015"/>
                  </a:ext>
                </a:extLst>
              </a:tr>
              <a:tr h="1457362">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Benefits Realisation of Process Automation/Digitisation </a:t>
                      </a:r>
                    </a:p>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Reduce Paper Processes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Incorporate value considerations in digital projects.</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Re-negotiate Print supplier contract, provide head admin access to print portal, trustwide communications, QI project</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Local service leads/Sarah</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QI/Communications/P&amp;C/IT</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4162963666"/>
                  </a:ext>
                </a:extLst>
              </a:tr>
              <a:tr h="691194">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Implement E-delivery Option for Service User Letters</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Run pilot with IAPT service. Develop plans for trustwide roll-out</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Local service leads/Sarah</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Communication/IT/PPG</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 months</a:t>
                      </a:r>
                    </a:p>
                  </a:txBody>
                  <a:tcPr marL="68580" marR="68580" marT="0" marB="0"/>
                </a:tc>
                <a:extLst>
                  <a:ext uri="{0D108BD9-81ED-4DB2-BD59-A6C34878D82A}">
                    <a16:rowId xmlns:a16="http://schemas.microsoft.com/office/drawing/2014/main" val="4149319110"/>
                  </a:ext>
                </a:extLst>
              </a:tr>
              <a:tr h="691194">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14</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Virtual Appointments, Meetings &amp; Training</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Audit of virtual contacts</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Sarah/Local Leads</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IT/PPG/Informatics</a:t>
                      </a:r>
                      <a:br>
                        <a:rPr lang="en-GB" sz="1600" dirty="0">
                          <a:effectLst/>
                          <a:latin typeface="Arial" panose="020B0604020202020204" pitchFamily="34" charset="0"/>
                          <a:ea typeface="Calibri" panose="020F0502020204030204" pitchFamily="34" charset="0"/>
                          <a:cs typeface="Arial" panose="020B0604020202020204" pitchFamily="34" charset="0"/>
                        </a:rPr>
                      </a:b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1377772579"/>
                  </a:ext>
                </a:extLst>
              </a:tr>
              <a:tr h="691194">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15</a:t>
                      </a:r>
                    </a:p>
                  </a:txBody>
                  <a:tcPr marL="68580" marR="68580" marT="0" marB="0"/>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Reduced Staff Travel; Increased Agile Working</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Analysing travel data (Audit of transport cost); Monitor impact on estate use</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Sarah/Local service leads</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Estates/IT/P&amp;C/Informatics</a:t>
                      </a:r>
                    </a:p>
                  </a:txBody>
                  <a:tcPr marL="68580" marR="68580" marT="0" marB="0"/>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months</a:t>
                      </a:r>
                    </a:p>
                  </a:txBody>
                  <a:tcPr marL="68580" marR="68580" marT="0" marB="0"/>
                </a:tc>
                <a:extLst>
                  <a:ext uri="{0D108BD9-81ED-4DB2-BD59-A6C34878D82A}">
                    <a16:rowId xmlns:a16="http://schemas.microsoft.com/office/drawing/2014/main" val="3598728537"/>
                  </a:ext>
                </a:extLst>
              </a:tr>
            </a:tbl>
          </a:graphicData>
        </a:graphic>
      </p:graphicFrame>
      <p:sp>
        <p:nvSpPr>
          <p:cNvPr id="3" name="TextBox 2">
            <a:extLst>
              <a:ext uri="{FF2B5EF4-FFF2-40B4-BE49-F238E27FC236}">
                <a16:creationId xmlns:a16="http://schemas.microsoft.com/office/drawing/2014/main" id="{63AF2E11-89F2-461E-8239-97E16499627B}"/>
              </a:ext>
            </a:extLst>
          </p:cNvPr>
          <p:cNvSpPr txBox="1"/>
          <p:nvPr/>
        </p:nvSpPr>
        <p:spPr>
          <a:xfrm>
            <a:off x="324637" y="551653"/>
            <a:ext cx="3425122" cy="399981"/>
          </a:xfrm>
          <a:prstGeom prst="rect">
            <a:avLst/>
          </a:prstGeom>
          <a:noFill/>
        </p:spPr>
        <p:txBody>
          <a:bodyPr wrap="square" rtlCol="0">
            <a:spAutoFit/>
          </a:bodyPr>
          <a:lstStyle/>
          <a:p>
            <a:r>
              <a:rPr lang="en-GB" sz="1799" b="1" dirty="0">
                <a:latin typeface="Arial" panose="020B0604020202020204" pitchFamily="34" charset="0"/>
              </a:rPr>
              <a:t>Financial </a:t>
            </a:r>
            <a:r>
              <a:rPr lang="en-GB" sz="1999" b="1" dirty="0">
                <a:latin typeface="Arial" panose="020B0604020202020204" pitchFamily="34" charset="0"/>
              </a:rPr>
              <a:t>Viability</a:t>
            </a:r>
            <a:endParaRPr lang="en-GB" sz="1799" b="1" dirty="0">
              <a:latin typeface="Arial" panose="020B0604020202020204" pitchFamily="34" charset="0"/>
            </a:endParaRPr>
          </a:p>
        </p:txBody>
      </p:sp>
      <p:pic>
        <p:nvPicPr>
          <p:cNvPr id="4" name="Picture 4">
            <a:extLst>
              <a:ext uri="{FF2B5EF4-FFF2-40B4-BE49-F238E27FC236}">
                <a16:creationId xmlns:a16="http://schemas.microsoft.com/office/drawing/2014/main" id="{38657DCE-369E-4A0F-8BAA-F7E258FB91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05970" y="492830"/>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619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A5601B-DEE3-43D0-95F2-3652D4C7465A}"/>
              </a:ext>
            </a:extLst>
          </p:cNvPr>
          <p:cNvGraphicFramePr>
            <a:graphicFrameLocks noGrp="1"/>
          </p:cNvGraphicFramePr>
          <p:nvPr/>
        </p:nvGraphicFramePr>
        <p:xfrm>
          <a:off x="844141" y="1212499"/>
          <a:ext cx="22184544" cy="11353040"/>
        </p:xfrm>
        <a:graphic>
          <a:graphicData uri="http://schemas.openxmlformats.org/drawingml/2006/table">
            <a:tbl>
              <a:tblPr firstRow="1" firstCol="1" bandRow="1">
                <a:tableStyleId>{5C22544A-7EE6-4342-B048-85BDC9FD1C3A}</a:tableStyleId>
              </a:tblPr>
              <a:tblGrid>
                <a:gridCol w="884240">
                  <a:extLst>
                    <a:ext uri="{9D8B030D-6E8A-4147-A177-3AD203B41FA5}">
                      <a16:colId xmlns:a16="http://schemas.microsoft.com/office/drawing/2014/main" val="3163967176"/>
                    </a:ext>
                  </a:extLst>
                </a:gridCol>
                <a:gridCol w="6729354">
                  <a:extLst>
                    <a:ext uri="{9D8B030D-6E8A-4147-A177-3AD203B41FA5}">
                      <a16:colId xmlns:a16="http://schemas.microsoft.com/office/drawing/2014/main" val="4007645800"/>
                    </a:ext>
                  </a:extLst>
                </a:gridCol>
                <a:gridCol w="4159577">
                  <a:extLst>
                    <a:ext uri="{9D8B030D-6E8A-4147-A177-3AD203B41FA5}">
                      <a16:colId xmlns:a16="http://schemas.microsoft.com/office/drawing/2014/main" val="1971594484"/>
                    </a:ext>
                  </a:extLst>
                </a:gridCol>
                <a:gridCol w="4713477">
                  <a:extLst>
                    <a:ext uri="{9D8B030D-6E8A-4147-A177-3AD203B41FA5}">
                      <a16:colId xmlns:a16="http://schemas.microsoft.com/office/drawing/2014/main" val="332558577"/>
                    </a:ext>
                  </a:extLst>
                </a:gridCol>
                <a:gridCol w="3429921">
                  <a:extLst>
                    <a:ext uri="{9D8B030D-6E8A-4147-A177-3AD203B41FA5}">
                      <a16:colId xmlns:a16="http://schemas.microsoft.com/office/drawing/2014/main" val="2596119856"/>
                    </a:ext>
                  </a:extLst>
                </a:gridCol>
                <a:gridCol w="2267975">
                  <a:extLst>
                    <a:ext uri="{9D8B030D-6E8A-4147-A177-3AD203B41FA5}">
                      <a16:colId xmlns:a16="http://schemas.microsoft.com/office/drawing/2014/main" val="2566565536"/>
                    </a:ext>
                  </a:extLst>
                </a:gridCol>
              </a:tblGrid>
              <a:tr h="844615">
                <a:tc>
                  <a:txBody>
                    <a:bodyPr/>
                    <a:lstStyle/>
                    <a:p>
                      <a:pPr algn="ctr">
                        <a:lnSpc>
                          <a:spcPct val="107000"/>
                        </a:lnSpc>
                        <a:spcAft>
                          <a:spcPts val="800"/>
                        </a:spcAft>
                      </a:pPr>
                      <a:r>
                        <a:rPr lang="en-GB" sz="1600" dirty="0">
                          <a:effectLst/>
                          <a:latin typeface="Arial" panose="020B0604020202020204" pitchFamily="34" charset="0"/>
                        </a:rPr>
                        <a:t>No.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rPr>
                        <a:t>Top Key Priority Areas  (Informatics)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Milestones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Local Leads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What Cooperate support is required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Expected Delivery Dates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525766254"/>
                  </a:ext>
                </a:extLst>
              </a:tr>
              <a:tr h="1122775">
                <a:tc>
                  <a:txBody>
                    <a:bodyPr/>
                    <a:lstStyle/>
                    <a:p>
                      <a:pPr algn="ctr">
                        <a:lnSpc>
                          <a:spcPct val="107000"/>
                        </a:lnSpc>
                        <a:spcAft>
                          <a:spcPts val="800"/>
                        </a:spcAft>
                      </a:pPr>
                      <a:r>
                        <a:rPr lang="en-GB" sz="1600" dirty="0">
                          <a:effectLst/>
                          <a:latin typeface="Arial" panose="020B0604020202020204" pitchFamily="34" charset="0"/>
                        </a:rPr>
                        <a:t>16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dirty="0">
                          <a:solidFill>
                            <a:schemeClr val="tx1"/>
                          </a:solidFill>
                          <a:latin typeface="Arial" panose="020B0604020202020204" pitchFamily="34" charset="0"/>
                          <a:ea typeface="Calibri" panose="020F0502020204030204" pitchFamily="34" charset="0"/>
                        </a:rPr>
                        <a:t>Corporate Process Redesign</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Establish corporate project team</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Corporate managers/Sarah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All corporate teams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6 months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4199331136"/>
                  </a:ext>
                </a:extLst>
              </a:tr>
              <a:tr h="1464795">
                <a:tc>
                  <a:txBody>
                    <a:bodyPr/>
                    <a:lstStyle/>
                    <a:p>
                      <a:pPr algn="ctr">
                        <a:lnSpc>
                          <a:spcPct val="107000"/>
                        </a:lnSpc>
                        <a:spcAft>
                          <a:spcPts val="800"/>
                        </a:spcAft>
                      </a:pPr>
                      <a:r>
                        <a:rPr lang="en-GB" sz="1600" dirty="0">
                          <a:effectLst/>
                          <a:latin typeface="Arial" panose="020B0604020202020204" pitchFamily="34" charset="0"/>
                        </a:rPr>
                        <a:t>17</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ea typeface="Calibri" panose="020F0502020204030204" pitchFamily="34" charset="0"/>
                        </a:rPr>
                        <a:t>Improve Quality of Service User Transport Through Development of Internal Transport Service</a:t>
                      </a:r>
                    </a:p>
                    <a:p>
                      <a:pP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Seek approval for review paper on recommendations, establish project team and implement plan on recommendations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Local service leads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P&amp;C/IT/PPG/Estates/Procurement/Finance</a:t>
                      </a: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9 -12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148328218"/>
                  </a:ext>
                </a:extLst>
              </a:tr>
              <a:tr h="1849864">
                <a:tc>
                  <a:txBody>
                    <a:bodyPr/>
                    <a:lstStyle/>
                    <a:p>
                      <a:pPr algn="ctr">
                        <a:lnSpc>
                          <a:spcPct val="107000"/>
                        </a:lnSpc>
                        <a:spcAft>
                          <a:spcPts val="800"/>
                        </a:spcAft>
                      </a:pPr>
                      <a:r>
                        <a:rPr lang="en-GB" sz="1600" dirty="0">
                          <a:effectLst/>
                          <a:latin typeface="Arial" panose="020B0604020202020204" pitchFamily="34" charset="0"/>
                        </a:rPr>
                        <a:t>18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Optimisation of Existing Estates Portfolio</a:t>
                      </a:r>
                    </a:p>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Develop New Approach to Future Estates Developments</a:t>
                      </a:r>
                    </a:p>
                    <a:p>
                      <a:pPr marL="0" marR="0" lvl="0" indent="0" algn="l" defTabSz="1511960" rtl="0" eaLnBrk="1" fontAlgn="auto" latinLnBrk="0" hangingPunct="1">
                        <a:lnSpc>
                          <a:spcPct val="107000"/>
                        </a:lnSpc>
                        <a:spcBef>
                          <a:spcPts val="0"/>
                        </a:spcBef>
                        <a:spcAft>
                          <a:spcPts val="800"/>
                        </a:spcAft>
                        <a:buClrTx/>
                        <a:buSzTx/>
                        <a:buFontTx/>
                        <a:buNone/>
                        <a:tabLst/>
                        <a:defRPr/>
                      </a:pPr>
                      <a:endParaRPr lang="en-GB" sz="1600" dirty="0">
                        <a:solidFill>
                          <a:schemeClr val="tx1"/>
                        </a:solidFill>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Develop template for analysing estates space utilisation, explore opportunities where leases are ending in 21-22.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Sarah/John Hill/Frank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Estates/IT/Finance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12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449101384"/>
                  </a:ext>
                </a:extLst>
              </a:tr>
              <a:tr h="1254324">
                <a:tc>
                  <a:txBody>
                    <a:bodyPr/>
                    <a:lstStyle/>
                    <a:p>
                      <a:pPr algn="ctr">
                        <a:lnSpc>
                          <a:spcPct val="107000"/>
                        </a:lnSpc>
                        <a:spcAft>
                          <a:spcPts val="800"/>
                        </a:spcAft>
                      </a:pPr>
                      <a:r>
                        <a:rPr lang="en-GB" sz="1600" dirty="0">
                          <a:effectLst/>
                          <a:latin typeface="Arial" panose="020B0604020202020204" pitchFamily="34" charset="0"/>
                        </a:rPr>
                        <a:t>19</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Improve quality/Reduce Cost of Non-Clinical Contracts</a:t>
                      </a:r>
                      <a:endParaRPr lang="en-GB" sz="16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On going work, Identify opportunities where supplier cost can be reduced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Sarah/local services leads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CDD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12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2029955"/>
                  </a:ext>
                </a:extLst>
              </a:tr>
              <a:tr h="1132326">
                <a:tc>
                  <a:txBody>
                    <a:bodyPr/>
                    <a:lstStyle/>
                    <a:p>
                      <a:pPr algn="ctr">
                        <a:lnSpc>
                          <a:spcPct val="107000"/>
                        </a:lnSpc>
                        <a:spcAft>
                          <a:spcPts val="800"/>
                        </a:spcAft>
                      </a:pPr>
                      <a:r>
                        <a:rPr lang="en-GB" sz="1600" dirty="0">
                          <a:effectLst/>
                          <a:latin typeface="Arial" panose="020B0604020202020204" pitchFamily="34" charset="0"/>
                        </a:rPr>
                        <a:t>19</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Improve Efficiency of Records Archiving Process </a:t>
                      </a:r>
                      <a:endParaRPr lang="en-GB" sz="16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Model options for record archive storage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Chris Kitchener/Sarah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IG/IT/Procurement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6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1116511"/>
                  </a:ext>
                </a:extLst>
              </a:tr>
              <a:tr h="1132326">
                <a:tc>
                  <a:txBody>
                    <a:bodyPr/>
                    <a:lstStyle/>
                    <a:p>
                      <a:pPr algn="ctr">
                        <a:lnSpc>
                          <a:spcPct val="107000"/>
                        </a:lnSpc>
                        <a:spcAft>
                          <a:spcPts val="800"/>
                        </a:spcAft>
                      </a:pPr>
                      <a:r>
                        <a:rPr lang="en-GB" sz="1600" dirty="0">
                          <a:effectLst/>
                          <a:latin typeface="Arial" panose="020B0604020202020204" pitchFamily="34" charset="0"/>
                        </a:rPr>
                        <a:t>20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Further Develop Sustainability/Value Relationship</a:t>
                      </a:r>
                      <a:endParaRPr lang="en-GB" sz="16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Develop plan to understand relationship between sustainability and value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rPr>
                        <a:t> Adam Toll/Sarah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Estates</a:t>
                      </a: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6-9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463917320"/>
                  </a:ext>
                </a:extLst>
              </a:tr>
              <a:tr h="1132326">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rPr>
                        <a:t>21</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Develop Tailored Learning System for Value QI Projects</a:t>
                      </a:r>
                      <a:endParaRPr lang="en-GB" sz="16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As per QI project plan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Sarah/Auz/Katherine/Susan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QI</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3 months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1120282969"/>
                  </a:ext>
                </a:extLst>
              </a:tr>
              <a:tr h="1419689">
                <a:tc>
                  <a:txBody>
                    <a:bodyPr/>
                    <a:lstStyle/>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22</a:t>
                      </a:r>
                    </a:p>
                  </a:txBody>
                  <a:tcPr marL="110447" marR="110447" marT="0" marB="0" anchor="ctr"/>
                </a:tc>
                <a:tc>
                  <a:txBody>
                    <a:bodyPr/>
                    <a:lstStyle/>
                    <a:p>
                      <a:pPr>
                        <a:lnSpc>
                          <a:spcPct val="107000"/>
                        </a:lnSpc>
                        <a:spcAft>
                          <a:spcPts val="800"/>
                        </a:spcAft>
                      </a:pPr>
                      <a:r>
                        <a:rPr lang="en-GB" sz="1600">
                          <a:effectLst/>
                          <a:latin typeface="Arial" panose="020B0604020202020204" pitchFamily="34" charset="0"/>
                          <a:ea typeface="Calibri" panose="020F0502020204030204" pitchFamily="34" charset="0"/>
                          <a:cs typeface="Arial" panose="020B0604020202020204" pitchFamily="34" charset="0"/>
                        </a:rPr>
                        <a:t>Value culture change work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Implement Value Organisational Development Plan</a:t>
                      </a:r>
                    </a:p>
                    <a:p>
                      <a:pPr marL="0" marR="0" lvl="0" indent="0" algn="l" defTabSz="1511960" rtl="0" eaLnBrk="1" fontAlgn="auto" latinLnBrk="0" hangingPunct="1">
                        <a:lnSpc>
                          <a:spcPct val="107000"/>
                        </a:lnSpc>
                        <a:spcBef>
                          <a:spcPts val="0"/>
                        </a:spcBef>
                        <a:spcAft>
                          <a:spcPts val="800"/>
                        </a:spcAft>
                        <a:buClrTx/>
                        <a:buSzTx/>
                        <a:buFontTx/>
                        <a:buNone/>
                        <a:tabLst/>
                        <a:defRPr/>
                      </a:pPr>
                      <a:r>
                        <a:rPr lang="en-GB" sz="1600">
                          <a:solidFill>
                            <a:schemeClr val="tx1"/>
                          </a:solidFill>
                          <a:latin typeface="Arial" panose="020B0604020202020204" pitchFamily="34" charset="0"/>
                        </a:rPr>
                        <a:t>Develop a Value Section of Intranet</a:t>
                      </a:r>
                      <a:endParaRPr lang="en-GB" sz="16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Sarah/Steven Course/Lorraine</a:t>
                      </a: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Communication/Finance/P&amp;C</a:t>
                      </a:r>
                    </a:p>
                  </a:txBody>
                  <a:tcPr marL="110447" marR="110447" marT="0" marB="0" anchor="ctr"/>
                </a:tc>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 months</a:t>
                      </a:r>
                    </a:p>
                  </a:txBody>
                  <a:tcPr marL="110447" marR="110447" marT="0" marB="0" anchor="ctr"/>
                </a:tc>
                <a:extLst>
                  <a:ext uri="{0D108BD9-81ED-4DB2-BD59-A6C34878D82A}">
                    <a16:rowId xmlns:a16="http://schemas.microsoft.com/office/drawing/2014/main" val="721298831"/>
                  </a:ext>
                </a:extLst>
              </a:tr>
            </a:tbl>
          </a:graphicData>
        </a:graphic>
      </p:graphicFrame>
      <p:sp>
        <p:nvSpPr>
          <p:cNvPr id="3" name="TextBox 2">
            <a:extLst>
              <a:ext uri="{FF2B5EF4-FFF2-40B4-BE49-F238E27FC236}">
                <a16:creationId xmlns:a16="http://schemas.microsoft.com/office/drawing/2014/main" id="{63AF2E11-89F2-461E-8239-97E16499627B}"/>
              </a:ext>
            </a:extLst>
          </p:cNvPr>
          <p:cNvSpPr txBox="1"/>
          <p:nvPr/>
        </p:nvSpPr>
        <p:spPr>
          <a:xfrm>
            <a:off x="844141" y="493968"/>
            <a:ext cx="3425122" cy="399981"/>
          </a:xfrm>
          <a:prstGeom prst="rect">
            <a:avLst/>
          </a:prstGeom>
          <a:noFill/>
        </p:spPr>
        <p:txBody>
          <a:bodyPr wrap="square" rtlCol="0">
            <a:spAutoFit/>
          </a:bodyPr>
          <a:lstStyle/>
          <a:p>
            <a:r>
              <a:rPr lang="en-GB" sz="1999" b="1" dirty="0">
                <a:latin typeface="Arial" panose="020B0604020202020204" pitchFamily="34" charset="0"/>
              </a:rPr>
              <a:t>Financial Viability</a:t>
            </a:r>
          </a:p>
        </p:txBody>
      </p:sp>
      <p:pic>
        <p:nvPicPr>
          <p:cNvPr id="5" name="Picture 4">
            <a:extLst>
              <a:ext uri="{FF2B5EF4-FFF2-40B4-BE49-F238E27FC236}">
                <a16:creationId xmlns:a16="http://schemas.microsoft.com/office/drawing/2014/main" id="{1D3A8B7F-820B-4C32-9A43-F5B21D1886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86464" y="435147"/>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953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209243" y="7255791"/>
            <a:ext cx="3647945" cy="676173"/>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209243" y="6052955"/>
            <a:ext cx="3647945" cy="676173"/>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0209243" y="1240450"/>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209243" y="4850121"/>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10209243" y="2400156"/>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10209243" y="12259057"/>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209243" y="8670910"/>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209243" y="9839715"/>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209243" y="11050856"/>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4779623" y="3161465"/>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4779623" y="5373083"/>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4779623" y="9560513"/>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4779623" y="7580097"/>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783535" y="6047294"/>
            <a:ext cx="1979970" cy="7217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Public Health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2763504" y="3554873"/>
            <a:ext cx="2016118" cy="28532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2763504" y="5766493"/>
            <a:ext cx="2016118" cy="6416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2763504" y="6408158"/>
            <a:ext cx="2016118" cy="15653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2763504" y="6408158"/>
            <a:ext cx="2016118" cy="35457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175018" y="1578538"/>
            <a:ext cx="2034224" cy="19763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175018" y="2738244"/>
            <a:ext cx="2034224" cy="8166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175018" y="2738242"/>
            <a:ext cx="2034224" cy="30282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175018" y="5188208"/>
            <a:ext cx="2034224" cy="27852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175018" y="5188207"/>
            <a:ext cx="2034224" cy="5782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175018" y="6391042"/>
            <a:ext cx="2034224" cy="15824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175018" y="7593879"/>
            <a:ext cx="2034224" cy="3796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175018" y="7973505"/>
            <a:ext cx="2034224" cy="10354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175018" y="9953924"/>
            <a:ext cx="2034224" cy="2238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175018" y="9953925"/>
            <a:ext cx="2034224" cy="26432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175018" y="9953924"/>
            <a:ext cx="2034224" cy="14350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A033E59-1D84-4046-8FB5-1CDA933731E7}"/>
              </a:ext>
            </a:extLst>
          </p:cNvPr>
          <p:cNvSpPr/>
          <p:nvPr/>
        </p:nvSpPr>
        <p:spPr>
          <a:xfrm>
            <a:off x="17211801" y="1836550"/>
            <a:ext cx="5759914" cy="42168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Developing ELFT as a Marmot Trust</a:t>
            </a:r>
          </a:p>
        </p:txBody>
      </p:sp>
      <p:sp>
        <p:nvSpPr>
          <p:cNvPr id="45" name="Rectangle 44">
            <a:extLst>
              <a:ext uri="{FF2B5EF4-FFF2-40B4-BE49-F238E27FC236}">
                <a16:creationId xmlns:a16="http://schemas.microsoft.com/office/drawing/2014/main" id="{EB27604D-42FA-48A5-ABA6-67F3171CF86C}"/>
              </a:ext>
            </a:extLst>
          </p:cNvPr>
          <p:cNvSpPr/>
          <p:nvPr/>
        </p:nvSpPr>
        <p:spPr>
          <a:xfrm>
            <a:off x="17211801" y="2916947"/>
            <a:ext cx="5759914" cy="30563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Inequalities Workstream</a:t>
            </a:r>
          </a:p>
        </p:txBody>
      </p:sp>
      <p:sp>
        <p:nvSpPr>
          <p:cNvPr id="46" name="Rectangle 45">
            <a:extLst>
              <a:ext uri="{FF2B5EF4-FFF2-40B4-BE49-F238E27FC236}">
                <a16:creationId xmlns:a16="http://schemas.microsoft.com/office/drawing/2014/main" id="{E804708F-02CB-4860-858C-03F6FC799B5A}"/>
              </a:ext>
            </a:extLst>
          </p:cNvPr>
          <p:cNvSpPr/>
          <p:nvPr/>
        </p:nvSpPr>
        <p:spPr>
          <a:xfrm>
            <a:off x="17211801" y="3994905"/>
            <a:ext cx="5759914" cy="32220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ELFT as an anchor organisation</a:t>
            </a:r>
          </a:p>
        </p:txBody>
      </p:sp>
      <p:sp>
        <p:nvSpPr>
          <p:cNvPr id="48" name="Rectangle 47">
            <a:extLst>
              <a:ext uri="{FF2B5EF4-FFF2-40B4-BE49-F238E27FC236}">
                <a16:creationId xmlns:a16="http://schemas.microsoft.com/office/drawing/2014/main" id="{DC034579-D576-43E3-8524-CA9A0CA8FDCE}"/>
              </a:ext>
            </a:extLst>
          </p:cNvPr>
          <p:cNvSpPr/>
          <p:nvPr/>
        </p:nvSpPr>
        <p:spPr>
          <a:xfrm>
            <a:off x="17211801" y="8299907"/>
            <a:ext cx="5759914" cy="43646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Employment Steering Group</a:t>
            </a:r>
          </a:p>
        </p:txBody>
      </p:sp>
      <p:sp>
        <p:nvSpPr>
          <p:cNvPr id="49" name="Rectangle 48">
            <a:extLst>
              <a:ext uri="{FF2B5EF4-FFF2-40B4-BE49-F238E27FC236}">
                <a16:creationId xmlns:a16="http://schemas.microsoft.com/office/drawing/2014/main" id="{90EF9C62-F7FD-45A7-BFD3-A016FD9AC9AE}"/>
              </a:ext>
            </a:extLst>
          </p:cNvPr>
          <p:cNvSpPr/>
          <p:nvPr/>
        </p:nvSpPr>
        <p:spPr>
          <a:xfrm>
            <a:off x="17211801" y="11734420"/>
            <a:ext cx="5759914" cy="65892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Increasing understanding of population health and improved use of data systems to address inequalities </a:t>
            </a:r>
          </a:p>
        </p:txBody>
      </p:sp>
      <p:sp>
        <p:nvSpPr>
          <p:cNvPr id="50" name="Rectangle 49">
            <a:extLst>
              <a:ext uri="{FF2B5EF4-FFF2-40B4-BE49-F238E27FC236}">
                <a16:creationId xmlns:a16="http://schemas.microsoft.com/office/drawing/2014/main" id="{F8242C8C-8743-4191-99DB-DB498F1CA558}"/>
              </a:ext>
            </a:extLst>
          </p:cNvPr>
          <p:cNvSpPr/>
          <p:nvPr/>
        </p:nvSpPr>
        <p:spPr>
          <a:xfrm>
            <a:off x="17211801" y="9832892"/>
            <a:ext cx="5759914" cy="62979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NHS England Tobacco Control Early Implementer Site learning and embed across ELFT</a:t>
            </a:r>
          </a:p>
        </p:txBody>
      </p:sp>
      <p:sp>
        <p:nvSpPr>
          <p:cNvPr id="51" name="Rectangle 50">
            <a:extLst>
              <a:ext uri="{FF2B5EF4-FFF2-40B4-BE49-F238E27FC236}">
                <a16:creationId xmlns:a16="http://schemas.microsoft.com/office/drawing/2014/main" id="{A6DBBB09-B29F-4C64-80C9-F3701EEA7834}"/>
              </a:ext>
            </a:extLst>
          </p:cNvPr>
          <p:cNvSpPr/>
          <p:nvPr/>
        </p:nvSpPr>
        <p:spPr>
          <a:xfrm>
            <a:off x="17211801" y="5153418"/>
            <a:ext cx="5759914" cy="42168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799" dirty="0">
                <a:solidFill>
                  <a:schemeClr val="tx1"/>
                </a:solidFill>
                <a:latin typeface="Arial" panose="020B0604020202020204" pitchFamily="34" charset="0"/>
                <a:ea typeface="Calibri" panose="020F0502020204030204" pitchFamily="34" charset="0"/>
                <a:cs typeface="Arial" panose="020B0604020202020204" pitchFamily="34" charset="0"/>
              </a:rPr>
              <a:t>Develop Evaluation/metrics approach</a:t>
            </a:r>
          </a:p>
        </p:txBody>
      </p:sp>
      <p:cxnSp>
        <p:nvCxnSpPr>
          <p:cNvPr id="57" name="Straight Arrow Connector 56">
            <a:extLst>
              <a:ext uri="{FF2B5EF4-FFF2-40B4-BE49-F238E27FC236}">
                <a16:creationId xmlns:a16="http://schemas.microsoft.com/office/drawing/2014/main" id="{D2990825-E4EE-437C-8B84-3D5D89B6F893}"/>
              </a:ext>
            </a:extLst>
          </p:cNvPr>
          <p:cNvCxnSpPr>
            <a:cxnSpLocks/>
            <a:stCxn id="93" idx="1"/>
            <a:endCxn id="10" idx="3"/>
          </p:cNvCxnSpPr>
          <p:nvPr/>
        </p:nvCxnSpPr>
        <p:spPr>
          <a:xfrm flipH="1" flipV="1">
            <a:off x="13857187" y="1578537"/>
            <a:ext cx="3354614" cy="4688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DD7D44C-1BC8-4876-B6DE-C79C0A64BE8E}"/>
              </a:ext>
            </a:extLst>
          </p:cNvPr>
          <p:cNvCxnSpPr>
            <a:cxnSpLocks/>
            <a:stCxn id="45" idx="1"/>
            <a:endCxn id="10" idx="3"/>
          </p:cNvCxnSpPr>
          <p:nvPr/>
        </p:nvCxnSpPr>
        <p:spPr>
          <a:xfrm flipH="1" flipV="1">
            <a:off x="13857187" y="1578537"/>
            <a:ext cx="3354614" cy="14912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DBDC31A9-5001-41DE-882E-E794EFBE0F4B}"/>
              </a:ext>
            </a:extLst>
          </p:cNvPr>
          <p:cNvCxnSpPr>
            <a:cxnSpLocks/>
            <a:stCxn id="46" idx="1"/>
            <a:endCxn id="10" idx="3"/>
          </p:cNvCxnSpPr>
          <p:nvPr/>
        </p:nvCxnSpPr>
        <p:spPr>
          <a:xfrm flipH="1" flipV="1">
            <a:off x="13857187" y="1578538"/>
            <a:ext cx="3354614" cy="25774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4915098D-2D7D-4B36-8F71-39DD234CE76E}"/>
              </a:ext>
            </a:extLst>
          </p:cNvPr>
          <p:cNvCxnSpPr>
            <a:cxnSpLocks/>
            <a:stCxn id="51" idx="1"/>
            <a:endCxn id="10" idx="3"/>
          </p:cNvCxnSpPr>
          <p:nvPr/>
        </p:nvCxnSpPr>
        <p:spPr>
          <a:xfrm flipH="1" flipV="1">
            <a:off x="13857187" y="1578538"/>
            <a:ext cx="3354614" cy="3785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E44B88E-0A24-4CC8-B21F-23533C11E1B9}"/>
              </a:ext>
            </a:extLst>
          </p:cNvPr>
          <p:cNvCxnSpPr>
            <a:cxnSpLocks/>
            <a:stCxn id="48" idx="1"/>
            <a:endCxn id="11" idx="3"/>
          </p:cNvCxnSpPr>
          <p:nvPr/>
        </p:nvCxnSpPr>
        <p:spPr>
          <a:xfrm flipH="1" flipV="1">
            <a:off x="13857187" y="5188208"/>
            <a:ext cx="3354614" cy="3329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627D16EB-9307-4239-9F5D-D06014632EAF}"/>
              </a:ext>
            </a:extLst>
          </p:cNvPr>
          <p:cNvCxnSpPr>
            <a:cxnSpLocks/>
            <a:stCxn id="50" idx="1"/>
            <a:endCxn id="11" idx="3"/>
          </p:cNvCxnSpPr>
          <p:nvPr/>
        </p:nvCxnSpPr>
        <p:spPr>
          <a:xfrm flipH="1" flipV="1">
            <a:off x="13857187" y="5188208"/>
            <a:ext cx="3354614" cy="49595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41DCDB7-BE10-4698-8B6D-D9D13BAF1136}"/>
              </a:ext>
            </a:extLst>
          </p:cNvPr>
          <p:cNvCxnSpPr>
            <a:cxnSpLocks/>
            <a:stCxn id="49" idx="1"/>
            <a:endCxn id="139" idx="3"/>
          </p:cNvCxnSpPr>
          <p:nvPr/>
        </p:nvCxnSpPr>
        <p:spPr>
          <a:xfrm flipH="1" flipV="1">
            <a:off x="13857187" y="9008997"/>
            <a:ext cx="3354614" cy="30548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017E441-0211-4405-A525-894E120DBE64}"/>
              </a:ext>
            </a:extLst>
          </p:cNvPr>
          <p:cNvCxnSpPr>
            <a:cxnSpLocks/>
            <a:stCxn id="93" idx="1"/>
            <a:endCxn id="11" idx="3"/>
          </p:cNvCxnSpPr>
          <p:nvPr/>
        </p:nvCxnSpPr>
        <p:spPr>
          <a:xfrm flipH="1">
            <a:off x="13857187" y="2047393"/>
            <a:ext cx="3354614" cy="31408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D2A1F129-884F-444D-BABA-9A8534B8793B}"/>
              </a:ext>
            </a:extLst>
          </p:cNvPr>
          <p:cNvCxnSpPr>
            <a:cxnSpLocks/>
            <a:stCxn id="45" idx="1"/>
            <a:endCxn id="11" idx="3"/>
          </p:cNvCxnSpPr>
          <p:nvPr/>
        </p:nvCxnSpPr>
        <p:spPr>
          <a:xfrm flipH="1">
            <a:off x="13857187" y="3069767"/>
            <a:ext cx="3354614" cy="211844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3C09FBA0-14A1-4375-9362-666D71FC1ECC}"/>
              </a:ext>
            </a:extLst>
          </p:cNvPr>
          <p:cNvCxnSpPr>
            <a:cxnSpLocks/>
            <a:stCxn id="46" idx="1"/>
            <a:endCxn id="139" idx="3"/>
          </p:cNvCxnSpPr>
          <p:nvPr/>
        </p:nvCxnSpPr>
        <p:spPr>
          <a:xfrm flipH="1">
            <a:off x="13857187" y="4156010"/>
            <a:ext cx="3354614" cy="485298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3253CC7-1893-4FB9-BC62-6A55221ED0BA}"/>
              </a:ext>
            </a:extLst>
          </p:cNvPr>
          <p:cNvCxnSpPr>
            <a:cxnSpLocks/>
            <a:stCxn id="46" idx="1"/>
            <a:endCxn id="146" idx="3"/>
          </p:cNvCxnSpPr>
          <p:nvPr/>
        </p:nvCxnSpPr>
        <p:spPr>
          <a:xfrm flipH="1">
            <a:off x="13857187" y="4156009"/>
            <a:ext cx="3354614" cy="723293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8ED21B05-92CC-4855-BD3E-C2F64B0D6B9F}"/>
              </a:ext>
            </a:extLst>
          </p:cNvPr>
          <p:cNvCxnSpPr>
            <a:cxnSpLocks/>
            <a:stCxn id="46" idx="1"/>
            <a:endCxn id="11" idx="3"/>
          </p:cNvCxnSpPr>
          <p:nvPr/>
        </p:nvCxnSpPr>
        <p:spPr>
          <a:xfrm flipH="1">
            <a:off x="13857187" y="4156009"/>
            <a:ext cx="3354614" cy="103219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8EF5872-10E1-412D-B9C2-3F1CE2946AFA}"/>
              </a:ext>
            </a:extLst>
          </p:cNvPr>
          <p:cNvCxnSpPr>
            <a:cxnSpLocks/>
            <a:stCxn id="51" idx="1"/>
            <a:endCxn id="11" idx="3"/>
          </p:cNvCxnSpPr>
          <p:nvPr/>
        </p:nvCxnSpPr>
        <p:spPr>
          <a:xfrm flipH="1" flipV="1">
            <a:off x="13857187" y="5188209"/>
            <a:ext cx="3354614" cy="17605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AD400E86-76FE-4E29-A872-649D4AF6F62E}"/>
              </a:ext>
            </a:extLst>
          </p:cNvPr>
          <p:cNvCxnSpPr>
            <a:cxnSpLocks/>
            <a:stCxn id="48" idx="1"/>
            <a:endCxn id="139" idx="3"/>
          </p:cNvCxnSpPr>
          <p:nvPr/>
        </p:nvCxnSpPr>
        <p:spPr>
          <a:xfrm flipH="1">
            <a:off x="13857187" y="8518139"/>
            <a:ext cx="3354614" cy="49085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FF68D643-161F-4F9D-9B34-02BA2D414A87}"/>
              </a:ext>
            </a:extLst>
          </p:cNvPr>
          <p:cNvCxnSpPr>
            <a:cxnSpLocks/>
            <a:stCxn id="48" idx="1"/>
            <a:endCxn id="10" idx="3"/>
          </p:cNvCxnSpPr>
          <p:nvPr/>
        </p:nvCxnSpPr>
        <p:spPr>
          <a:xfrm flipH="1" flipV="1">
            <a:off x="13857187" y="1578538"/>
            <a:ext cx="3354614" cy="693960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12ECED28-D1FD-4E05-A1C0-9E397CE1DD78}"/>
              </a:ext>
            </a:extLst>
          </p:cNvPr>
          <p:cNvCxnSpPr>
            <a:cxnSpLocks/>
            <a:stCxn id="50" idx="1"/>
            <a:endCxn id="139" idx="3"/>
          </p:cNvCxnSpPr>
          <p:nvPr/>
        </p:nvCxnSpPr>
        <p:spPr>
          <a:xfrm flipH="1" flipV="1">
            <a:off x="13857187" y="9008997"/>
            <a:ext cx="3354614" cy="113879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F67F4343-1EAE-421C-9492-7D97CC84DADC}"/>
              </a:ext>
            </a:extLst>
          </p:cNvPr>
          <p:cNvCxnSpPr>
            <a:cxnSpLocks/>
            <a:stCxn id="49" idx="1"/>
            <a:endCxn id="10" idx="3"/>
          </p:cNvCxnSpPr>
          <p:nvPr/>
        </p:nvCxnSpPr>
        <p:spPr>
          <a:xfrm flipH="1" flipV="1">
            <a:off x="13857187" y="1578538"/>
            <a:ext cx="3354614" cy="1048534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7858C112-6F8C-44B4-89B7-30BBC8183586}"/>
              </a:ext>
            </a:extLst>
          </p:cNvPr>
          <p:cNvSpPr/>
          <p:nvPr/>
        </p:nvSpPr>
        <p:spPr>
          <a:xfrm>
            <a:off x="4779623" y="428832"/>
            <a:ext cx="3395394" cy="35369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65" name="Rectangle 64">
            <a:extLst>
              <a:ext uri="{FF2B5EF4-FFF2-40B4-BE49-F238E27FC236}">
                <a16:creationId xmlns:a16="http://schemas.microsoft.com/office/drawing/2014/main" id="{EE1EE538-C214-455C-A9FB-92865C683688}"/>
              </a:ext>
            </a:extLst>
          </p:cNvPr>
          <p:cNvSpPr/>
          <p:nvPr/>
        </p:nvSpPr>
        <p:spPr>
          <a:xfrm>
            <a:off x="10209242" y="214021"/>
            <a:ext cx="3395394" cy="67617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67" name="Rectangle 66">
            <a:extLst>
              <a:ext uri="{FF2B5EF4-FFF2-40B4-BE49-F238E27FC236}">
                <a16:creationId xmlns:a16="http://schemas.microsoft.com/office/drawing/2014/main" id="{941674CC-18C0-479D-9B76-3A59D1480142}"/>
              </a:ext>
            </a:extLst>
          </p:cNvPr>
          <p:cNvSpPr/>
          <p:nvPr/>
        </p:nvSpPr>
        <p:spPr>
          <a:xfrm>
            <a:off x="19054009" y="345240"/>
            <a:ext cx="2502472" cy="4216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sp>
        <p:nvSpPr>
          <p:cNvPr id="70" name="Rectangle 69">
            <a:extLst>
              <a:ext uri="{FF2B5EF4-FFF2-40B4-BE49-F238E27FC236}">
                <a16:creationId xmlns:a16="http://schemas.microsoft.com/office/drawing/2014/main" id="{73679F9E-FF08-4F82-8B5C-B83EA014D9EC}"/>
              </a:ext>
            </a:extLst>
          </p:cNvPr>
          <p:cNvSpPr/>
          <p:nvPr/>
        </p:nvSpPr>
        <p:spPr>
          <a:xfrm>
            <a:off x="17211801" y="6200570"/>
            <a:ext cx="5759914" cy="123741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99" dirty="0">
                <a:solidFill>
                  <a:schemeClr val="tx1"/>
                </a:solidFill>
                <a:latin typeface="Arial" panose="020B0604020202020204" pitchFamily="34" charset="0"/>
                <a:cs typeface="Arial" panose="020B0604020202020204" pitchFamily="34" charset="0"/>
              </a:rPr>
              <a:t>Improving physical health, loneliness, relationships, signposting to VCS &amp; community opportunities, rollout DIALOG across all services and improving outcomes</a:t>
            </a:r>
          </a:p>
        </p:txBody>
      </p:sp>
      <p:sp>
        <p:nvSpPr>
          <p:cNvPr id="71" name="Rectangle 70">
            <a:extLst>
              <a:ext uri="{FF2B5EF4-FFF2-40B4-BE49-F238E27FC236}">
                <a16:creationId xmlns:a16="http://schemas.microsoft.com/office/drawing/2014/main" id="{BFD2D5BF-150B-4E46-A768-DD10884905F8}"/>
              </a:ext>
            </a:extLst>
          </p:cNvPr>
          <p:cNvSpPr/>
          <p:nvPr/>
        </p:nvSpPr>
        <p:spPr>
          <a:xfrm>
            <a:off x="10209243" y="3697683"/>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16" name="Straight Arrow Connector 15">
            <a:extLst>
              <a:ext uri="{FF2B5EF4-FFF2-40B4-BE49-F238E27FC236}">
                <a16:creationId xmlns:a16="http://schemas.microsoft.com/office/drawing/2014/main" id="{748488F9-6D19-41C1-825C-3B31B5B4DA75}"/>
              </a:ext>
            </a:extLst>
          </p:cNvPr>
          <p:cNvCxnSpPr>
            <a:cxnSpLocks/>
            <a:stCxn id="70" idx="1"/>
            <a:endCxn id="71" idx="3"/>
          </p:cNvCxnSpPr>
          <p:nvPr/>
        </p:nvCxnSpPr>
        <p:spPr>
          <a:xfrm flipH="1" flipV="1">
            <a:off x="13857187" y="4035771"/>
            <a:ext cx="3354614" cy="278350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43CFB853-02C0-42D0-961F-CBA63FE30AD5}"/>
              </a:ext>
            </a:extLst>
          </p:cNvPr>
          <p:cNvCxnSpPr>
            <a:stCxn id="71" idx="1"/>
            <a:endCxn id="147" idx="3"/>
          </p:cNvCxnSpPr>
          <p:nvPr/>
        </p:nvCxnSpPr>
        <p:spPr>
          <a:xfrm flipH="1" flipV="1">
            <a:off x="8175018" y="3554875"/>
            <a:ext cx="2034224" cy="48089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61" name="Picture 4">
            <a:extLst>
              <a:ext uri="{FF2B5EF4-FFF2-40B4-BE49-F238E27FC236}">
                <a16:creationId xmlns:a16="http://schemas.microsoft.com/office/drawing/2014/main" id="{1BE47C56-C727-4A6D-AEB9-C579E985EFB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62" name="Picture 161">
            <a:extLst>
              <a:ext uri="{FF2B5EF4-FFF2-40B4-BE49-F238E27FC236}">
                <a16:creationId xmlns:a16="http://schemas.microsoft.com/office/drawing/2014/main" id="{F9B480C7-0797-48C8-B281-55495B3D016E}"/>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1116080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46F408-5A5D-4256-AEB8-2557C45ECC33}"/>
              </a:ext>
            </a:extLst>
          </p:cNvPr>
          <p:cNvGraphicFramePr>
            <a:graphicFrameLocks noGrp="1"/>
          </p:cNvGraphicFramePr>
          <p:nvPr/>
        </p:nvGraphicFramePr>
        <p:xfrm>
          <a:off x="791416" y="1647742"/>
          <a:ext cx="22363388" cy="11291002"/>
        </p:xfrm>
        <a:graphic>
          <a:graphicData uri="http://schemas.openxmlformats.org/drawingml/2006/table">
            <a:tbl>
              <a:tblPr firstRow="1" firstCol="1" bandRow="1">
                <a:tableStyleId>{5C22544A-7EE6-4342-B048-85BDC9FD1C3A}</a:tableStyleId>
              </a:tblPr>
              <a:tblGrid>
                <a:gridCol w="725037">
                  <a:extLst>
                    <a:ext uri="{9D8B030D-6E8A-4147-A177-3AD203B41FA5}">
                      <a16:colId xmlns:a16="http://schemas.microsoft.com/office/drawing/2014/main" val="1089562015"/>
                    </a:ext>
                  </a:extLst>
                </a:gridCol>
                <a:gridCol w="5579008">
                  <a:extLst>
                    <a:ext uri="{9D8B030D-6E8A-4147-A177-3AD203B41FA5}">
                      <a16:colId xmlns:a16="http://schemas.microsoft.com/office/drawing/2014/main" val="1499976744"/>
                    </a:ext>
                  </a:extLst>
                </a:gridCol>
                <a:gridCol w="7639841">
                  <a:extLst>
                    <a:ext uri="{9D8B030D-6E8A-4147-A177-3AD203B41FA5}">
                      <a16:colId xmlns:a16="http://schemas.microsoft.com/office/drawing/2014/main" val="2631081797"/>
                    </a:ext>
                  </a:extLst>
                </a:gridCol>
                <a:gridCol w="3161031">
                  <a:extLst>
                    <a:ext uri="{9D8B030D-6E8A-4147-A177-3AD203B41FA5}">
                      <a16:colId xmlns:a16="http://schemas.microsoft.com/office/drawing/2014/main" val="4142013116"/>
                    </a:ext>
                  </a:extLst>
                </a:gridCol>
                <a:gridCol w="3213877">
                  <a:extLst>
                    <a:ext uri="{9D8B030D-6E8A-4147-A177-3AD203B41FA5}">
                      <a16:colId xmlns:a16="http://schemas.microsoft.com/office/drawing/2014/main" val="649271647"/>
                    </a:ext>
                  </a:extLst>
                </a:gridCol>
                <a:gridCol w="2044594">
                  <a:extLst>
                    <a:ext uri="{9D8B030D-6E8A-4147-A177-3AD203B41FA5}">
                      <a16:colId xmlns:a16="http://schemas.microsoft.com/office/drawing/2014/main" val="3297700756"/>
                    </a:ext>
                  </a:extLst>
                </a:gridCol>
              </a:tblGrid>
              <a:tr h="729925">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No.</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Top Key Priority Areas (Inequalities workstream) population health)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Milestones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Local Leads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What Corporate  support is required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Expected Delivery Dates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677449243"/>
                  </a:ext>
                </a:extLst>
              </a:tr>
              <a:tr h="1108665">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Developing ELFT as a Marmot Trust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Establish the strategic approach  to enable ELFT to become a ‘Marmot Trust’ and develop plan to bring this together in partnership with UCL Institute of Health Equity.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TBC</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September 2021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071833782"/>
                  </a:ext>
                </a:extLst>
              </a:tr>
              <a:tr h="1412009">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2</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Inequalities Workstream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Continue to implement the inequalities driver diagram – focus on evaluation and measuring progress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Richard Fradgley</a:t>
                      </a:r>
                    </a:p>
                    <a:p>
                      <a:pPr>
                        <a:lnSpc>
                          <a:spcPct val="107000"/>
                        </a:lnSpc>
                        <a:spcAft>
                          <a:spcPts val="800"/>
                        </a:spcAft>
                      </a:pPr>
                      <a:r>
                        <a:rPr lang="en-GB" sz="2000" dirty="0">
                          <a:effectLst/>
                          <a:latin typeface="Arial" panose="020B0604020202020204" pitchFamily="34" charset="0"/>
                          <a:cs typeface="Arial" panose="020B0604020202020204" pitchFamily="34" charset="0"/>
                        </a:rPr>
                        <a:t>Angela Bartley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TBC</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Continuous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580979684"/>
                  </a:ext>
                </a:extLst>
              </a:tr>
              <a:tr h="1412009">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3</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ELFT as an anchor organisation </a:t>
                      </a: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Develop ELFT as a leading anchor organisation focussing on local employment and embedding social value as a key part of our procurement work</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Angela Bartley</a:t>
                      </a:r>
                    </a:p>
                    <a:p>
                      <a:pPr>
                        <a:lnSpc>
                          <a:spcPct val="107000"/>
                        </a:lnSpc>
                        <a:spcAft>
                          <a:spcPts val="800"/>
                        </a:spcAft>
                      </a:pPr>
                      <a:r>
                        <a:rPr lang="en-GB" sz="2000" dirty="0">
                          <a:effectLst/>
                          <a:latin typeface="Arial" panose="020B0604020202020204" pitchFamily="34" charset="0"/>
                          <a:cs typeface="Arial" panose="020B0604020202020204" pitchFamily="34" charset="0"/>
                        </a:rPr>
                        <a:t>Steve Newton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Procurement Team</a:t>
                      </a:r>
                    </a:p>
                    <a:p>
                      <a:pPr>
                        <a:lnSpc>
                          <a:spcPct val="107000"/>
                        </a:lnSpc>
                        <a:spcAft>
                          <a:spcPts val="800"/>
                        </a:spcAft>
                      </a:pPr>
                      <a:r>
                        <a:rPr lang="en-GB" sz="2000" dirty="0">
                          <a:effectLst/>
                          <a:latin typeface="Arial" panose="020B0604020202020204" pitchFamily="34" charset="0"/>
                          <a:cs typeface="Arial" panose="020B0604020202020204" pitchFamily="34" charset="0"/>
                        </a:rPr>
                        <a:t>P&amp;C</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6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268109112"/>
                  </a:ext>
                </a:extLst>
              </a:tr>
              <a:tr h="1412009">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4</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 </a:t>
                      </a:r>
                    </a:p>
                    <a:p>
                      <a:pPr>
                        <a:lnSpc>
                          <a:spcPct val="107000"/>
                        </a:lnSpc>
                        <a:spcAft>
                          <a:spcPts val="800"/>
                        </a:spcAft>
                      </a:pPr>
                      <a:r>
                        <a:rPr lang="en-GB" sz="2000" dirty="0">
                          <a:effectLst/>
                          <a:latin typeface="Arial" panose="020B0604020202020204" pitchFamily="34" charset="0"/>
                          <a:cs typeface="Arial" panose="020B0604020202020204" pitchFamily="34" charset="0"/>
                        </a:rPr>
                        <a:t>Employment steering group</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To increase the number of ELFT service users in meaningful employment, education and training.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David Bridle </a:t>
                      </a:r>
                    </a:p>
                    <a:p>
                      <a:pPr>
                        <a:lnSpc>
                          <a:spcPct val="107000"/>
                        </a:lnSpc>
                        <a:spcAft>
                          <a:spcPts val="800"/>
                        </a:spcAft>
                      </a:pPr>
                      <a:r>
                        <a:rPr lang="en-GB" sz="2000" dirty="0">
                          <a:effectLst/>
                          <a:latin typeface="Arial" panose="020B0604020202020204" pitchFamily="34" charset="0"/>
                          <a:cs typeface="Arial" panose="020B0604020202020204" pitchFamily="34" charset="0"/>
                        </a:rPr>
                        <a:t>Paul Binfield </a:t>
                      </a:r>
                    </a:p>
                    <a:p>
                      <a:pPr>
                        <a:lnSpc>
                          <a:spcPct val="107000"/>
                        </a:lnSpc>
                        <a:spcAft>
                          <a:spcPts val="800"/>
                        </a:spcAft>
                      </a:pPr>
                      <a:r>
                        <a:rPr lang="en-GB" sz="2000" dirty="0">
                          <a:effectLst/>
                          <a:latin typeface="Arial" panose="020B0604020202020204" pitchFamily="34" charset="0"/>
                          <a:cs typeface="Arial" panose="020B0604020202020204" pitchFamily="34" charset="0"/>
                        </a:rPr>
                        <a:t>Angela Bartley</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People Participation Team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Ongoing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280549904"/>
                  </a:ext>
                </a:extLst>
              </a:tr>
              <a:tr h="1790750">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5</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Increasing our understanding of population health and improved use of data systems to address inequalities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Use of Power BI platform with clinical teams to be able to see services by protected characteristics and deprivation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p>
                    <a:p>
                      <a:pPr>
                        <a:lnSpc>
                          <a:spcPct val="107000"/>
                        </a:lnSpc>
                        <a:spcAft>
                          <a:spcPts val="800"/>
                        </a:spcAft>
                      </a:pPr>
                      <a:r>
                        <a:rPr lang="en-GB" sz="2000" dirty="0">
                          <a:effectLst/>
                          <a:latin typeface="Arial" panose="020B0604020202020204" pitchFamily="34" charset="0"/>
                          <a:cs typeface="Arial" panose="020B0604020202020204" pitchFamily="34" charset="0"/>
                        </a:rPr>
                        <a:t>Pilot of population health training session with primary care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Tom Nicholas</a:t>
                      </a:r>
                    </a:p>
                    <a:p>
                      <a:pPr>
                        <a:lnSpc>
                          <a:spcPct val="107000"/>
                        </a:lnSpc>
                        <a:spcAft>
                          <a:spcPts val="800"/>
                        </a:spcAft>
                      </a:pPr>
                      <a:r>
                        <a:rPr lang="en-GB" sz="2000" dirty="0">
                          <a:effectLst/>
                          <a:latin typeface="Arial" panose="020B0604020202020204" pitchFamily="34" charset="0"/>
                          <a:cs typeface="Arial" panose="020B0604020202020204" pitchFamily="34" charset="0"/>
                        </a:rPr>
                        <a:t>Forid Alom</a:t>
                      </a:r>
                    </a:p>
                    <a:p>
                      <a:pPr>
                        <a:lnSpc>
                          <a:spcPct val="107000"/>
                        </a:lnSpc>
                        <a:spcAft>
                          <a:spcPts val="800"/>
                        </a:spcAft>
                      </a:pPr>
                      <a:r>
                        <a:rPr lang="en-GB" sz="2000" dirty="0">
                          <a:effectLst/>
                          <a:latin typeface="Arial" panose="020B0604020202020204" pitchFamily="34" charset="0"/>
                          <a:cs typeface="Arial" panose="020B0604020202020204" pitchFamily="34" charset="0"/>
                        </a:rPr>
                        <a:t>Angela Bartley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Analytics Team</a:t>
                      </a:r>
                    </a:p>
                    <a:p>
                      <a:pPr>
                        <a:lnSpc>
                          <a:spcPct val="107000"/>
                        </a:lnSpc>
                        <a:spcAft>
                          <a:spcPts val="800"/>
                        </a:spcAft>
                      </a:pPr>
                      <a:r>
                        <a:rPr lang="en-GB" sz="2000" dirty="0">
                          <a:effectLst/>
                          <a:latin typeface="Arial" panose="020B0604020202020204" pitchFamily="34" charset="0"/>
                          <a:cs typeface="Arial" panose="020B0604020202020204" pitchFamily="34" charset="0"/>
                        </a:rPr>
                        <a:t>QI Team</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June 2021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82701720"/>
                  </a:ext>
                </a:extLst>
              </a:tr>
              <a:tr h="1790750">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6</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NHS England Tobacco Control Early Implementer Site learning and embed across ELFT </a:t>
                      </a:r>
                    </a:p>
                    <a:p>
                      <a:pPr>
                        <a:lnSpc>
                          <a:spcPct val="107000"/>
                        </a:lnSpc>
                        <a:spcAft>
                          <a:spcPts val="80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Workshops and learning sets (3 months)</a:t>
                      </a:r>
                    </a:p>
                    <a:p>
                      <a:pPr>
                        <a:lnSpc>
                          <a:spcPct val="107000"/>
                        </a:lnSpc>
                        <a:spcAft>
                          <a:spcPts val="800"/>
                        </a:spcAft>
                      </a:pPr>
                      <a:r>
                        <a:rPr lang="en-GB" sz="2000" dirty="0">
                          <a:effectLst/>
                          <a:latin typeface="Arial" panose="020B0604020202020204" pitchFamily="34" charset="0"/>
                          <a:cs typeface="Arial" panose="020B0604020202020204" pitchFamily="34" charset="0"/>
                        </a:rPr>
                        <a:t>Pulling together in programme library (3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Kate Corlett</a:t>
                      </a:r>
                    </a:p>
                    <a:p>
                      <a:pPr>
                        <a:lnSpc>
                          <a:spcPct val="107000"/>
                        </a:lnSpc>
                        <a:spcAft>
                          <a:spcPts val="800"/>
                        </a:spcAft>
                      </a:pPr>
                      <a:r>
                        <a:rPr lang="en-GB" sz="2000" dirty="0">
                          <a:effectLst/>
                          <a:latin typeface="Arial" panose="020B0604020202020204" pitchFamily="34" charset="0"/>
                          <a:cs typeface="Arial" panose="020B0604020202020204" pitchFamily="34" charset="0"/>
                        </a:rPr>
                        <a:t>Angela Bartley</a:t>
                      </a:r>
                    </a:p>
                    <a:p>
                      <a:pPr>
                        <a:lnSpc>
                          <a:spcPct val="107000"/>
                        </a:lnSpc>
                        <a:spcAft>
                          <a:spcPts val="800"/>
                        </a:spcAft>
                      </a:pPr>
                      <a:r>
                        <a:rPr lang="en-GB" sz="2000" dirty="0">
                          <a:effectLst/>
                          <a:latin typeface="Arial" panose="020B0604020202020204" pitchFamily="34" charset="0"/>
                          <a:cs typeface="Arial" panose="020B0604020202020204" pitchFamily="34" charset="0"/>
                        </a:rPr>
                        <a:t>Afia Khatun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Analytics &amp; Performance team support on data collection </a:t>
                      </a:r>
                    </a:p>
                    <a:p>
                      <a:pPr>
                        <a:lnSpc>
                          <a:spcPct val="107000"/>
                        </a:lnSpc>
                        <a:spcAft>
                          <a:spcPts val="800"/>
                        </a:spcAft>
                      </a:pPr>
                      <a:r>
                        <a:rPr lang="en-GB" sz="2000" dirty="0">
                          <a:effectLst/>
                          <a:latin typeface="Arial" panose="020B0604020202020204" pitchFamily="34" charset="0"/>
                          <a:cs typeface="Arial" panose="020B0604020202020204" pitchFamily="34" charset="0"/>
                        </a:rPr>
                        <a:t>People Participation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July 2021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320611540"/>
                  </a:ext>
                </a:extLst>
              </a:tr>
              <a:tr h="1634885">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7</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Develop Evaluation / metrics approach</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Develop an evaluation framework for the workstreams across ELFT and measure success. </a:t>
                      </a:r>
                    </a:p>
                    <a:p>
                      <a:pPr>
                        <a:lnSpc>
                          <a:spcPct val="107000"/>
                        </a:lnSpc>
                        <a:spcAft>
                          <a:spcPts val="800"/>
                        </a:spcAft>
                      </a:pPr>
                      <a:r>
                        <a:rPr lang="en-GB" sz="2000" dirty="0">
                          <a:effectLst/>
                          <a:latin typeface="Arial" panose="020B0604020202020204" pitchFamily="34" charset="0"/>
                          <a:cs typeface="Arial" panose="020B0604020202020204" pitchFamily="34" charset="0"/>
                        </a:rPr>
                        <a:t>Increase the number of academic publications from ELFT related to population health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Richard Fradgley</a:t>
                      </a:r>
                    </a:p>
                    <a:p>
                      <a:pPr>
                        <a:lnSpc>
                          <a:spcPct val="107000"/>
                        </a:lnSpc>
                        <a:spcAft>
                          <a:spcPts val="800"/>
                        </a:spcAft>
                      </a:pPr>
                      <a:r>
                        <a:rPr lang="en-GB" sz="2000" dirty="0">
                          <a:effectLst/>
                          <a:latin typeface="Arial" panose="020B0604020202020204" pitchFamily="34" charset="0"/>
                          <a:cs typeface="Arial" panose="020B0604020202020204" pitchFamily="34" charset="0"/>
                        </a:rPr>
                        <a:t>Angela Bartley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Analytics Team </a:t>
                      </a:r>
                    </a:p>
                    <a:p>
                      <a:pPr>
                        <a:lnSpc>
                          <a:spcPct val="107000"/>
                        </a:lnSpc>
                        <a:spcAft>
                          <a:spcPts val="800"/>
                        </a:spcAft>
                      </a:pPr>
                      <a:r>
                        <a:rPr lang="en-GB" sz="2000" dirty="0">
                          <a:effectLst/>
                          <a:latin typeface="Arial" panose="020B0604020202020204" pitchFamily="34" charset="0"/>
                          <a:cs typeface="Arial" panose="020B0604020202020204" pitchFamily="34" charset="0"/>
                        </a:rPr>
                        <a:t>R&amp;D Team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September  2021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821084023"/>
                  </a:ext>
                </a:extLst>
              </a:tr>
            </a:tbl>
          </a:graphicData>
        </a:graphic>
      </p:graphicFrame>
      <p:sp>
        <p:nvSpPr>
          <p:cNvPr id="3" name="TextBox 2">
            <a:extLst>
              <a:ext uri="{FF2B5EF4-FFF2-40B4-BE49-F238E27FC236}">
                <a16:creationId xmlns:a16="http://schemas.microsoft.com/office/drawing/2014/main" id="{D4335101-F1FB-4245-B60F-51184B1ACB39}"/>
              </a:ext>
            </a:extLst>
          </p:cNvPr>
          <p:cNvSpPr txBox="1"/>
          <p:nvPr/>
        </p:nvSpPr>
        <p:spPr>
          <a:xfrm>
            <a:off x="718023" y="856306"/>
            <a:ext cx="3622823" cy="399981"/>
          </a:xfrm>
          <a:prstGeom prst="rect">
            <a:avLst/>
          </a:prstGeom>
          <a:noFill/>
        </p:spPr>
        <p:txBody>
          <a:bodyPr wrap="square" rtlCol="0">
            <a:spAutoFit/>
          </a:bodyPr>
          <a:lstStyle/>
          <a:p>
            <a:r>
              <a:rPr lang="en-GB" sz="1999" b="1" dirty="0">
                <a:latin typeface="Arial" panose="020B0604020202020204" pitchFamily="34" charset="0"/>
              </a:rPr>
              <a:t>Public Health</a:t>
            </a:r>
          </a:p>
        </p:txBody>
      </p:sp>
      <p:pic>
        <p:nvPicPr>
          <p:cNvPr id="4" name="Picture 3">
            <a:extLst>
              <a:ext uri="{FF2B5EF4-FFF2-40B4-BE49-F238E27FC236}">
                <a16:creationId xmlns:a16="http://schemas.microsoft.com/office/drawing/2014/main" id="{3570573E-E537-43B8-84EF-0F2C758275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12581" y="797483"/>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266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1030610" y="7296697"/>
            <a:ext cx="4012740" cy="818169"/>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1030610" y="6115668"/>
            <a:ext cx="4012740" cy="818169"/>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1030610" y="1395655"/>
            <a:ext cx="4012740" cy="81816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1030610" y="4955163"/>
            <a:ext cx="4012740" cy="81816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11030610" y="2606607"/>
            <a:ext cx="4012740" cy="81816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New Service Developments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11030610" y="12166984"/>
            <a:ext cx="4012740" cy="818169"/>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1030610" y="8455765"/>
            <a:ext cx="4012740" cy="818169"/>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1030610" y="9565833"/>
            <a:ext cx="4012740" cy="818169"/>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1030610" y="10826186"/>
            <a:ext cx="4012740" cy="818169"/>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111321" y="2829174"/>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111321" y="5040794"/>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111321" y="9228223"/>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111321" y="7247806"/>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712765" y="5858364"/>
            <a:ext cx="3121936" cy="10891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rPr>
              <a:t>Communications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3834700" y="3222585"/>
            <a:ext cx="1276620" cy="31803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3834700" y="5434204"/>
            <a:ext cx="1276620" cy="9687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3834700" y="6402958"/>
            <a:ext cx="1276620" cy="12382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3834700" y="6402958"/>
            <a:ext cx="1276620" cy="32186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506715" y="1804739"/>
            <a:ext cx="2523895" cy="1417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506715" y="3015694"/>
            <a:ext cx="2523895" cy="2068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506715" y="3015694"/>
            <a:ext cx="2523895" cy="2418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506715" y="5364247"/>
            <a:ext cx="2523895" cy="22769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506715" y="5364248"/>
            <a:ext cx="2523895" cy="699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506715" y="6524753"/>
            <a:ext cx="2523895" cy="11164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flipV="1">
            <a:off x="8506715" y="7641216"/>
            <a:ext cx="2523895" cy="64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506715" y="7641217"/>
            <a:ext cx="2523895" cy="1223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flipV="1">
            <a:off x="8506715" y="9621636"/>
            <a:ext cx="2523895" cy="3532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506715" y="9621635"/>
            <a:ext cx="2523895" cy="29544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506715" y="9621634"/>
            <a:ext cx="2523895" cy="16136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A033E59-1D84-4046-8FB5-1CDA933731E7}"/>
              </a:ext>
            </a:extLst>
          </p:cNvPr>
          <p:cNvSpPr/>
          <p:nvPr/>
        </p:nvSpPr>
        <p:spPr>
          <a:xfrm>
            <a:off x="17409597" y="6212770"/>
            <a:ext cx="5579918" cy="72773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New Website/Intranet</a:t>
            </a:r>
          </a:p>
        </p:txBody>
      </p:sp>
      <p:sp>
        <p:nvSpPr>
          <p:cNvPr id="45" name="Rectangle 44">
            <a:extLst>
              <a:ext uri="{FF2B5EF4-FFF2-40B4-BE49-F238E27FC236}">
                <a16:creationId xmlns:a16="http://schemas.microsoft.com/office/drawing/2014/main" id="{EB27604D-42FA-48A5-ABA6-67F3171CF86C}"/>
              </a:ext>
            </a:extLst>
          </p:cNvPr>
          <p:cNvSpPr/>
          <p:nvPr/>
        </p:nvSpPr>
        <p:spPr>
          <a:xfrm>
            <a:off x="17433448" y="1991001"/>
            <a:ext cx="5579918" cy="52746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Trust Rebrand</a:t>
            </a:r>
          </a:p>
        </p:txBody>
      </p:sp>
      <p:sp>
        <p:nvSpPr>
          <p:cNvPr id="46" name="Rectangle 45">
            <a:extLst>
              <a:ext uri="{FF2B5EF4-FFF2-40B4-BE49-F238E27FC236}">
                <a16:creationId xmlns:a16="http://schemas.microsoft.com/office/drawing/2014/main" id="{E804708F-02CB-4860-858C-03F6FC799B5A}"/>
              </a:ext>
            </a:extLst>
          </p:cNvPr>
          <p:cNvSpPr/>
          <p:nvPr/>
        </p:nvSpPr>
        <p:spPr>
          <a:xfrm>
            <a:off x="17424700" y="3552860"/>
            <a:ext cx="5579918" cy="55606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Bedford Health Village Engagement</a:t>
            </a:r>
          </a:p>
        </p:txBody>
      </p:sp>
      <p:sp>
        <p:nvSpPr>
          <p:cNvPr id="48" name="Rectangle 47">
            <a:extLst>
              <a:ext uri="{FF2B5EF4-FFF2-40B4-BE49-F238E27FC236}">
                <a16:creationId xmlns:a16="http://schemas.microsoft.com/office/drawing/2014/main" id="{DC034579-D576-43E3-8524-CA9A0CA8FDCE}"/>
              </a:ext>
            </a:extLst>
          </p:cNvPr>
          <p:cNvSpPr/>
          <p:nvPr/>
        </p:nvSpPr>
        <p:spPr>
          <a:xfrm>
            <a:off x="17409597" y="9326394"/>
            <a:ext cx="5579918" cy="75325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Service User Accreditation </a:t>
            </a:r>
          </a:p>
        </p:txBody>
      </p:sp>
      <p:sp>
        <p:nvSpPr>
          <p:cNvPr id="51" name="Rectangle 50">
            <a:extLst>
              <a:ext uri="{FF2B5EF4-FFF2-40B4-BE49-F238E27FC236}">
                <a16:creationId xmlns:a16="http://schemas.microsoft.com/office/drawing/2014/main" id="{A6DBBB09-B29F-4C64-80C9-F3701EEA7834}"/>
              </a:ext>
            </a:extLst>
          </p:cNvPr>
          <p:cNvSpPr/>
          <p:nvPr/>
        </p:nvSpPr>
        <p:spPr>
          <a:xfrm>
            <a:off x="17409597" y="4790362"/>
            <a:ext cx="5579918" cy="91391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New Improved channels – e.g Youtibe, Interactive Trust Talks, ELFT Podcasts</a:t>
            </a:r>
          </a:p>
        </p:txBody>
      </p:sp>
      <p:cxnSp>
        <p:nvCxnSpPr>
          <p:cNvPr id="58" name="Straight Arrow Connector 57">
            <a:extLst>
              <a:ext uri="{FF2B5EF4-FFF2-40B4-BE49-F238E27FC236}">
                <a16:creationId xmlns:a16="http://schemas.microsoft.com/office/drawing/2014/main" id="{CDD7D44C-1BC8-4876-B6DE-C79C0A64BE8E}"/>
              </a:ext>
            </a:extLst>
          </p:cNvPr>
          <p:cNvCxnSpPr>
            <a:cxnSpLocks/>
            <a:stCxn id="45" idx="1"/>
            <a:endCxn id="10" idx="3"/>
          </p:cNvCxnSpPr>
          <p:nvPr/>
        </p:nvCxnSpPr>
        <p:spPr>
          <a:xfrm flipH="1" flipV="1">
            <a:off x="15043349" y="1804739"/>
            <a:ext cx="2390098" cy="4499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DBDC31A9-5001-41DE-882E-E794EFBE0F4B}"/>
              </a:ext>
            </a:extLst>
          </p:cNvPr>
          <p:cNvCxnSpPr>
            <a:cxnSpLocks/>
            <a:stCxn id="46" idx="1"/>
            <a:endCxn id="10" idx="3"/>
          </p:cNvCxnSpPr>
          <p:nvPr/>
        </p:nvCxnSpPr>
        <p:spPr>
          <a:xfrm flipH="1" flipV="1">
            <a:off x="15043349" y="1804740"/>
            <a:ext cx="2381350" cy="20261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4915098D-2D7D-4B36-8F71-39DD234CE76E}"/>
              </a:ext>
            </a:extLst>
          </p:cNvPr>
          <p:cNvCxnSpPr>
            <a:cxnSpLocks/>
            <a:stCxn id="51" idx="1"/>
            <a:endCxn id="33" idx="3"/>
          </p:cNvCxnSpPr>
          <p:nvPr/>
        </p:nvCxnSpPr>
        <p:spPr>
          <a:xfrm flipH="1" flipV="1">
            <a:off x="15043350" y="3015694"/>
            <a:ext cx="2366247" cy="22316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E44B88E-0A24-4CC8-B21F-23533C11E1B9}"/>
              </a:ext>
            </a:extLst>
          </p:cNvPr>
          <p:cNvCxnSpPr>
            <a:cxnSpLocks/>
            <a:stCxn id="48" idx="1"/>
            <a:endCxn id="11" idx="3"/>
          </p:cNvCxnSpPr>
          <p:nvPr/>
        </p:nvCxnSpPr>
        <p:spPr>
          <a:xfrm flipH="1" flipV="1">
            <a:off x="15043350" y="5364250"/>
            <a:ext cx="2366247" cy="43387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627D16EB-9307-4239-9F5D-D06014632EAF}"/>
              </a:ext>
            </a:extLst>
          </p:cNvPr>
          <p:cNvCxnSpPr>
            <a:cxnSpLocks/>
            <a:stCxn id="64" idx="1"/>
            <a:endCxn id="8" idx="3"/>
          </p:cNvCxnSpPr>
          <p:nvPr/>
        </p:nvCxnSpPr>
        <p:spPr>
          <a:xfrm flipH="1" flipV="1">
            <a:off x="15043349" y="6524754"/>
            <a:ext cx="2381350" cy="4710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017E441-0211-4405-A525-894E120DBE64}"/>
              </a:ext>
            </a:extLst>
          </p:cNvPr>
          <p:cNvCxnSpPr>
            <a:cxnSpLocks/>
            <a:stCxn id="93" idx="1"/>
            <a:endCxn id="11" idx="3"/>
          </p:cNvCxnSpPr>
          <p:nvPr/>
        </p:nvCxnSpPr>
        <p:spPr>
          <a:xfrm flipH="1" flipV="1">
            <a:off x="15043350" y="5364248"/>
            <a:ext cx="2366247" cy="121239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D2A1F129-884F-444D-BABA-9A8534B8793B}"/>
              </a:ext>
            </a:extLst>
          </p:cNvPr>
          <p:cNvCxnSpPr>
            <a:cxnSpLocks/>
            <a:stCxn id="45" idx="1"/>
            <a:endCxn id="11" idx="3"/>
          </p:cNvCxnSpPr>
          <p:nvPr/>
        </p:nvCxnSpPr>
        <p:spPr>
          <a:xfrm flipH="1">
            <a:off x="15043349" y="2254735"/>
            <a:ext cx="2390098" cy="31095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3C09FBA0-14A1-4375-9362-666D71FC1ECC}"/>
              </a:ext>
            </a:extLst>
          </p:cNvPr>
          <p:cNvCxnSpPr>
            <a:cxnSpLocks/>
            <a:stCxn id="46" idx="1"/>
            <a:endCxn id="33" idx="3"/>
          </p:cNvCxnSpPr>
          <p:nvPr/>
        </p:nvCxnSpPr>
        <p:spPr>
          <a:xfrm flipH="1" flipV="1">
            <a:off x="15043349" y="3015694"/>
            <a:ext cx="2381350" cy="81519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8ED21B05-92CC-4855-BD3E-C2F64B0D6B9F}"/>
              </a:ext>
            </a:extLst>
          </p:cNvPr>
          <p:cNvCxnSpPr>
            <a:cxnSpLocks/>
            <a:stCxn id="46" idx="1"/>
            <a:endCxn id="11" idx="3"/>
          </p:cNvCxnSpPr>
          <p:nvPr/>
        </p:nvCxnSpPr>
        <p:spPr>
          <a:xfrm flipH="1">
            <a:off x="15043349" y="3830890"/>
            <a:ext cx="2381350" cy="153335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8EF5872-10E1-412D-B9C2-3F1CE2946AFA}"/>
              </a:ext>
            </a:extLst>
          </p:cNvPr>
          <p:cNvCxnSpPr>
            <a:cxnSpLocks/>
            <a:stCxn id="51" idx="1"/>
            <a:endCxn id="11" idx="3"/>
          </p:cNvCxnSpPr>
          <p:nvPr/>
        </p:nvCxnSpPr>
        <p:spPr>
          <a:xfrm flipH="1">
            <a:off x="15043350" y="5247322"/>
            <a:ext cx="2366247" cy="11692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FF68D643-161F-4F9D-9B34-02BA2D414A87}"/>
              </a:ext>
            </a:extLst>
          </p:cNvPr>
          <p:cNvCxnSpPr>
            <a:cxnSpLocks/>
            <a:stCxn id="48" idx="1"/>
            <a:endCxn id="10" idx="3"/>
          </p:cNvCxnSpPr>
          <p:nvPr/>
        </p:nvCxnSpPr>
        <p:spPr>
          <a:xfrm flipH="1" flipV="1">
            <a:off x="15043350" y="1804740"/>
            <a:ext cx="2366247" cy="789828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12ECED28-D1FD-4E05-A1C0-9E397CE1DD78}"/>
              </a:ext>
            </a:extLst>
          </p:cNvPr>
          <p:cNvCxnSpPr>
            <a:cxnSpLocks/>
            <a:stCxn id="64" idx="1"/>
            <a:endCxn id="139" idx="3"/>
          </p:cNvCxnSpPr>
          <p:nvPr/>
        </p:nvCxnSpPr>
        <p:spPr>
          <a:xfrm flipH="1" flipV="1">
            <a:off x="15043349" y="8864850"/>
            <a:ext cx="2381350" cy="237042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CCF2203F-2868-4085-A13D-291D2DEFA254}"/>
              </a:ext>
            </a:extLst>
          </p:cNvPr>
          <p:cNvSpPr/>
          <p:nvPr/>
        </p:nvSpPr>
        <p:spPr>
          <a:xfrm>
            <a:off x="17424700" y="10858645"/>
            <a:ext cx="5579918" cy="75325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Dedicated support for Digital First Strategy </a:t>
            </a:r>
          </a:p>
        </p:txBody>
      </p:sp>
      <p:sp>
        <p:nvSpPr>
          <p:cNvPr id="65" name="Rectangle 64">
            <a:extLst>
              <a:ext uri="{FF2B5EF4-FFF2-40B4-BE49-F238E27FC236}">
                <a16:creationId xmlns:a16="http://schemas.microsoft.com/office/drawing/2014/main" id="{9C424FE4-0435-413A-A66A-0329E39E6344}"/>
              </a:ext>
            </a:extLst>
          </p:cNvPr>
          <p:cNvSpPr/>
          <p:nvPr/>
        </p:nvSpPr>
        <p:spPr>
          <a:xfrm>
            <a:off x="17409597" y="7820307"/>
            <a:ext cx="5579918" cy="75325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rPr>
              <a:t>Dedicated support for Primary Care  </a:t>
            </a:r>
          </a:p>
        </p:txBody>
      </p:sp>
      <p:cxnSp>
        <p:nvCxnSpPr>
          <p:cNvPr id="74" name="Straight Arrow Connector 73">
            <a:extLst>
              <a:ext uri="{FF2B5EF4-FFF2-40B4-BE49-F238E27FC236}">
                <a16:creationId xmlns:a16="http://schemas.microsoft.com/office/drawing/2014/main" id="{DE9C4E62-1178-4379-BC32-52554585D0CF}"/>
              </a:ext>
            </a:extLst>
          </p:cNvPr>
          <p:cNvCxnSpPr>
            <a:cxnSpLocks/>
            <a:stCxn id="65" idx="1"/>
            <a:endCxn id="11" idx="3"/>
          </p:cNvCxnSpPr>
          <p:nvPr/>
        </p:nvCxnSpPr>
        <p:spPr>
          <a:xfrm flipH="1" flipV="1">
            <a:off x="15043350" y="5364249"/>
            <a:ext cx="2366247" cy="28326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678739E4-DCA3-42A4-9818-9220401AF849}"/>
              </a:ext>
            </a:extLst>
          </p:cNvPr>
          <p:cNvCxnSpPr>
            <a:cxnSpLocks/>
            <a:stCxn id="65" idx="1"/>
            <a:endCxn id="139" idx="3"/>
          </p:cNvCxnSpPr>
          <p:nvPr/>
        </p:nvCxnSpPr>
        <p:spPr>
          <a:xfrm flipH="1">
            <a:off x="15043350" y="8196934"/>
            <a:ext cx="2366247" cy="6679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8F5F6732-842E-4EF4-A04C-FC7AF14BAB49}"/>
              </a:ext>
            </a:extLst>
          </p:cNvPr>
          <p:cNvCxnSpPr>
            <a:cxnSpLocks/>
            <a:stCxn id="93" idx="1"/>
            <a:endCxn id="33" idx="3"/>
          </p:cNvCxnSpPr>
          <p:nvPr/>
        </p:nvCxnSpPr>
        <p:spPr>
          <a:xfrm flipH="1" flipV="1">
            <a:off x="15043350" y="3015693"/>
            <a:ext cx="2366247" cy="35609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7FD5FDBC-78FD-439B-9F29-6D6BC75A93ED}"/>
              </a:ext>
            </a:extLst>
          </p:cNvPr>
          <p:cNvSpPr/>
          <p:nvPr/>
        </p:nvSpPr>
        <p:spPr>
          <a:xfrm>
            <a:off x="4974150" y="246576"/>
            <a:ext cx="3669736" cy="41782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Strategic Objectives</a:t>
            </a:r>
          </a:p>
        </p:txBody>
      </p:sp>
      <p:sp>
        <p:nvSpPr>
          <p:cNvPr id="68" name="Rectangle 67">
            <a:extLst>
              <a:ext uri="{FF2B5EF4-FFF2-40B4-BE49-F238E27FC236}">
                <a16:creationId xmlns:a16="http://schemas.microsoft.com/office/drawing/2014/main" id="{0BD9B782-4937-42EC-8A04-60412A78FB57}"/>
              </a:ext>
            </a:extLst>
          </p:cNvPr>
          <p:cNvSpPr/>
          <p:nvPr/>
        </p:nvSpPr>
        <p:spPr>
          <a:xfrm>
            <a:off x="11050931" y="243150"/>
            <a:ext cx="3972098" cy="49325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Secondary Drivers</a:t>
            </a:r>
          </a:p>
        </p:txBody>
      </p:sp>
      <p:sp>
        <p:nvSpPr>
          <p:cNvPr id="69" name="Rectangle 68">
            <a:extLst>
              <a:ext uri="{FF2B5EF4-FFF2-40B4-BE49-F238E27FC236}">
                <a16:creationId xmlns:a16="http://schemas.microsoft.com/office/drawing/2014/main" id="{67E852A9-A9C5-4553-A529-F145669D6A6F}"/>
              </a:ext>
            </a:extLst>
          </p:cNvPr>
          <p:cNvSpPr/>
          <p:nvPr/>
        </p:nvSpPr>
        <p:spPr>
          <a:xfrm>
            <a:off x="19209536" y="243775"/>
            <a:ext cx="3294373" cy="47946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rPr>
              <a:t>21-22 Priorities</a:t>
            </a:r>
          </a:p>
        </p:txBody>
      </p:sp>
      <p:sp>
        <p:nvSpPr>
          <p:cNvPr id="70" name="Rectangle 69">
            <a:extLst>
              <a:ext uri="{FF2B5EF4-FFF2-40B4-BE49-F238E27FC236}">
                <a16:creationId xmlns:a16="http://schemas.microsoft.com/office/drawing/2014/main" id="{29DBF213-189E-4A7E-836B-17345CF49369}"/>
              </a:ext>
            </a:extLst>
          </p:cNvPr>
          <p:cNvSpPr/>
          <p:nvPr/>
        </p:nvSpPr>
        <p:spPr>
          <a:xfrm>
            <a:off x="11030610" y="3797805"/>
            <a:ext cx="4012740" cy="81816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rPr>
              <a:t>Service User Outcomes</a:t>
            </a:r>
          </a:p>
        </p:txBody>
      </p:sp>
      <p:cxnSp>
        <p:nvCxnSpPr>
          <p:cNvPr id="3" name="Straight Arrow Connector 2">
            <a:extLst>
              <a:ext uri="{FF2B5EF4-FFF2-40B4-BE49-F238E27FC236}">
                <a16:creationId xmlns:a16="http://schemas.microsoft.com/office/drawing/2014/main" id="{D6A25CAA-5D39-4DE5-9115-6236203B4AFA}"/>
              </a:ext>
            </a:extLst>
          </p:cNvPr>
          <p:cNvCxnSpPr>
            <a:stCxn id="70" idx="1"/>
            <a:endCxn id="147" idx="3"/>
          </p:cNvCxnSpPr>
          <p:nvPr/>
        </p:nvCxnSpPr>
        <p:spPr>
          <a:xfrm flipH="1" flipV="1">
            <a:off x="8506715" y="3222585"/>
            <a:ext cx="2523895" cy="9843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172" name="Picture 4">
            <a:extLst>
              <a:ext uri="{FF2B5EF4-FFF2-40B4-BE49-F238E27FC236}">
                <a16:creationId xmlns:a16="http://schemas.microsoft.com/office/drawing/2014/main" id="{3BBE3E8B-C17A-49C8-9DBB-7F4642C09C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72">
            <a:extLst>
              <a:ext uri="{FF2B5EF4-FFF2-40B4-BE49-F238E27FC236}">
                <a16:creationId xmlns:a16="http://schemas.microsoft.com/office/drawing/2014/main" id="{E4D8B2F8-FAA8-46AE-8B82-871437393C56}"/>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4188376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A5601B-DEE3-43D0-95F2-3652D4C7465A}"/>
              </a:ext>
            </a:extLst>
          </p:cNvPr>
          <p:cNvGraphicFramePr>
            <a:graphicFrameLocks noGrp="1"/>
          </p:cNvGraphicFramePr>
          <p:nvPr/>
        </p:nvGraphicFramePr>
        <p:xfrm>
          <a:off x="1121037" y="1575414"/>
          <a:ext cx="21554065" cy="10960629"/>
        </p:xfrm>
        <a:graphic>
          <a:graphicData uri="http://schemas.openxmlformats.org/drawingml/2006/table">
            <a:tbl>
              <a:tblPr firstRow="1" firstCol="1" bandRow="1">
                <a:tableStyleId>{5C22544A-7EE6-4342-B048-85BDC9FD1C3A}</a:tableStyleId>
              </a:tblPr>
              <a:tblGrid>
                <a:gridCol w="892398">
                  <a:extLst>
                    <a:ext uri="{9D8B030D-6E8A-4147-A177-3AD203B41FA5}">
                      <a16:colId xmlns:a16="http://schemas.microsoft.com/office/drawing/2014/main" val="3163967176"/>
                    </a:ext>
                  </a:extLst>
                </a:gridCol>
                <a:gridCol w="6527592">
                  <a:extLst>
                    <a:ext uri="{9D8B030D-6E8A-4147-A177-3AD203B41FA5}">
                      <a16:colId xmlns:a16="http://schemas.microsoft.com/office/drawing/2014/main" val="4007645800"/>
                    </a:ext>
                  </a:extLst>
                </a:gridCol>
                <a:gridCol w="4034862">
                  <a:extLst>
                    <a:ext uri="{9D8B030D-6E8A-4147-A177-3AD203B41FA5}">
                      <a16:colId xmlns:a16="http://schemas.microsoft.com/office/drawing/2014/main" val="1971594484"/>
                    </a:ext>
                  </a:extLst>
                </a:gridCol>
                <a:gridCol w="4572155">
                  <a:extLst>
                    <a:ext uri="{9D8B030D-6E8A-4147-A177-3AD203B41FA5}">
                      <a16:colId xmlns:a16="http://schemas.microsoft.com/office/drawing/2014/main" val="332558577"/>
                    </a:ext>
                  </a:extLst>
                </a:gridCol>
                <a:gridCol w="3327083">
                  <a:extLst>
                    <a:ext uri="{9D8B030D-6E8A-4147-A177-3AD203B41FA5}">
                      <a16:colId xmlns:a16="http://schemas.microsoft.com/office/drawing/2014/main" val="2596119856"/>
                    </a:ext>
                  </a:extLst>
                </a:gridCol>
                <a:gridCol w="2199975">
                  <a:extLst>
                    <a:ext uri="{9D8B030D-6E8A-4147-A177-3AD203B41FA5}">
                      <a16:colId xmlns:a16="http://schemas.microsoft.com/office/drawing/2014/main" val="2566565536"/>
                    </a:ext>
                  </a:extLst>
                </a:gridCol>
              </a:tblGrid>
              <a:tr h="1629081">
                <a:tc>
                  <a:txBody>
                    <a:bodyPr/>
                    <a:lstStyle/>
                    <a:p>
                      <a:pPr algn="ctr">
                        <a:lnSpc>
                          <a:spcPct val="107000"/>
                        </a:lnSpc>
                        <a:spcAft>
                          <a:spcPts val="800"/>
                        </a:spcAft>
                      </a:pPr>
                      <a:r>
                        <a:rPr lang="en-GB" sz="1800">
                          <a:effectLst/>
                          <a:latin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a:effectLst/>
                          <a:latin typeface="Arial" panose="020B0604020202020204" pitchFamily="34" charset="0"/>
                        </a:rPr>
                        <a:t>Top Key Priority Areas  (Informatics)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a:effectLst/>
                          <a:latin typeface="Arial" panose="020B0604020202020204" pitchFamily="34" charset="0"/>
                        </a:rPr>
                        <a:t>Milestones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a:effectLst/>
                          <a:latin typeface="Arial" panose="020B0604020202020204" pitchFamily="34" charset="0"/>
                        </a:rPr>
                        <a:t>Local Leads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a:effectLst/>
                          <a:latin typeface="Arial" panose="020B0604020202020204" pitchFamily="34" charset="0"/>
                        </a:rPr>
                        <a:t>What Cooperate support is required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gn="ctr">
                        <a:lnSpc>
                          <a:spcPct val="107000"/>
                        </a:lnSpc>
                        <a:spcAft>
                          <a:spcPts val="800"/>
                        </a:spcAft>
                      </a:pPr>
                      <a:r>
                        <a:rPr lang="en-GB" sz="1800">
                          <a:effectLst/>
                          <a:latin typeface="Arial" panose="020B0604020202020204" pitchFamily="34" charset="0"/>
                        </a:rPr>
                        <a:t>Expected Delivery Dates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525766254"/>
                  </a:ext>
                </a:extLst>
              </a:tr>
              <a:tr h="1027914">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ea typeface="Calibri" panose="020F0502020204030204" pitchFamily="34" charset="0"/>
                        </a:rPr>
                        <a:t>New Website/ Intranet</a:t>
                      </a:r>
                      <a:endParaRPr lang="en-GB" sz="1800" dirty="0">
                        <a:solidFill>
                          <a:schemeClr val="tx1"/>
                        </a:solidFill>
                        <a:latin typeface="Arial" panose="020B0604020202020204" pitchFamily="34" charset="0"/>
                        <a:ea typeface="Calibri" panose="020F050202020403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 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Early 2022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4199331136"/>
                  </a:ext>
                </a:extLst>
              </a:tr>
              <a:tr h="1072578">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effectLst/>
                          <a:latin typeface="Arial" panose="020B0604020202020204" pitchFamily="34" charset="0"/>
                          <a:ea typeface="Calibri" panose="020F0502020204030204" pitchFamily="34" charset="0"/>
                          <a:cs typeface="Arial" panose="020B0604020202020204" pitchFamily="34" charset="0"/>
                        </a:rPr>
                        <a:t>Trust Rebrand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Summer 2022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148328218"/>
                  </a:ext>
                </a:extLst>
              </a:tr>
              <a:tr h="1743049">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rPr>
                        <a:t>Dedicated support for Digital First Strategy </a:t>
                      </a:r>
                    </a:p>
                    <a:p>
                      <a:pPr marL="0" marR="0" lvl="0" indent="0" algn="l" defTabSz="1511960" rtl="0" eaLnBrk="1" fontAlgn="auto" latinLnBrk="0" hangingPunct="1">
                        <a:lnSpc>
                          <a:spcPct val="107000"/>
                        </a:lnSpc>
                        <a:spcBef>
                          <a:spcPts val="0"/>
                        </a:spcBef>
                        <a:spcAft>
                          <a:spcPts val="800"/>
                        </a:spcAft>
                        <a:buClrTx/>
                        <a:buSzTx/>
                        <a:buFontTx/>
                        <a:buNone/>
                        <a:tabLst/>
                        <a:defRPr/>
                      </a:pPr>
                      <a:endParaRPr lang="en-GB" sz="18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June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2449101384"/>
                  </a:ext>
                </a:extLst>
              </a:tr>
              <a:tr h="1168227">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rPr>
                        <a:t>Dedicated support for Primary  Care </a:t>
                      </a:r>
                      <a:endParaRPr lang="en-GB" sz="18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April 2021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2029955"/>
                  </a:ext>
                </a:extLst>
              </a:tr>
              <a:tr h="1054604">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rPr>
                        <a:t>Bedford Health Village Engagement </a:t>
                      </a:r>
                      <a:endParaRPr lang="en-GB" sz="18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 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On-going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791116511"/>
                  </a:ext>
                </a:extLst>
              </a:tr>
              <a:tr h="1079593">
                <a:tc>
                  <a:txBody>
                    <a:bodyPr/>
                    <a:lstStyle/>
                    <a:p>
                      <a:pPr algn="ct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rPr>
                        <a:t>Communications Team seeking Service User Accreditation </a:t>
                      </a:r>
                      <a:endParaRPr lang="en-GB" sz="18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QA</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ea typeface="Calibri" panose="020F0502020204030204" pitchFamily="34" charset="0"/>
                          <a:cs typeface="Arial" panose="020B0604020202020204" pitchFamily="34" charset="0"/>
                        </a:rPr>
                        <a:t>TBC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extLst>
                  <a:ext uri="{0D108BD9-81ED-4DB2-BD59-A6C34878D82A}">
                    <a16:rowId xmlns:a16="http://schemas.microsoft.com/office/drawing/2014/main" val="3463917320"/>
                  </a:ext>
                </a:extLst>
              </a:tr>
              <a:tr h="2185583">
                <a:tc>
                  <a:txBody>
                    <a:bodyPr/>
                    <a:lstStyle/>
                    <a:p>
                      <a:pPr marL="0" marR="0" lvl="0" indent="0" algn="ctr" defTabSz="1511960" rtl="0" eaLnBrk="1" fontAlgn="auto" latinLnBrk="0" hangingPunct="1">
                        <a:lnSpc>
                          <a:spcPct val="107000"/>
                        </a:lnSpc>
                        <a:spcBef>
                          <a:spcPts val="0"/>
                        </a:spcBef>
                        <a:spcAft>
                          <a:spcPts val="800"/>
                        </a:spcAft>
                        <a:buClrTx/>
                        <a:buSzTx/>
                        <a:buFontTx/>
                        <a:buNone/>
                        <a:tabLst/>
                        <a:defRPr/>
                      </a:pPr>
                      <a:r>
                        <a:rPr lang="en-GB" sz="1800">
                          <a:effectLst/>
                          <a:latin typeface="Arial" panose="020B0604020202020204" pitchFamily="34" charset="0"/>
                          <a:ea typeface="Calibri" panose="020F0502020204030204" pitchFamily="34" charset="0"/>
                          <a:cs typeface="Arial" panose="020B0604020202020204" pitchFamily="34" charset="0"/>
                        </a:rPr>
                        <a:t>7</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a:solidFill>
                            <a:schemeClr val="tx1"/>
                          </a:solidFill>
                          <a:latin typeface="Arial" panose="020B0604020202020204" pitchFamily="34" charset="0"/>
                        </a:rPr>
                        <a:t>New and Improved Communication Channels e.g ELFT Youtube, interactive Trust Talk, ELFT Podcasts</a:t>
                      </a:r>
                      <a:endParaRPr lang="en-GB" sz="1800" dirty="0">
                        <a:solidFill>
                          <a:schemeClr val="tx1"/>
                        </a:solidFill>
                        <a:latin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a:effectLst/>
                          <a:latin typeface="Arial" panose="020B0604020202020204" pitchFamily="34" charset="0"/>
                        </a:rPr>
                        <a:t>Steve Gladwin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110447" marR="110447"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12 months</a:t>
                      </a:r>
                    </a:p>
                  </a:txBody>
                  <a:tcPr marL="110447" marR="110447" marT="0" marB="0" anchor="ctr"/>
                </a:tc>
                <a:extLst>
                  <a:ext uri="{0D108BD9-81ED-4DB2-BD59-A6C34878D82A}">
                    <a16:rowId xmlns:a16="http://schemas.microsoft.com/office/drawing/2014/main" val="1120282969"/>
                  </a:ext>
                </a:extLst>
              </a:tr>
            </a:tbl>
          </a:graphicData>
        </a:graphic>
      </p:graphicFrame>
      <p:sp>
        <p:nvSpPr>
          <p:cNvPr id="3" name="TextBox 2">
            <a:extLst>
              <a:ext uri="{FF2B5EF4-FFF2-40B4-BE49-F238E27FC236}">
                <a16:creationId xmlns:a16="http://schemas.microsoft.com/office/drawing/2014/main" id="{63AF2E11-89F2-461E-8239-97E16499627B}"/>
              </a:ext>
            </a:extLst>
          </p:cNvPr>
          <p:cNvSpPr txBox="1"/>
          <p:nvPr/>
        </p:nvSpPr>
        <p:spPr>
          <a:xfrm>
            <a:off x="1121038" y="833801"/>
            <a:ext cx="3425122" cy="399981"/>
          </a:xfrm>
          <a:prstGeom prst="rect">
            <a:avLst/>
          </a:prstGeom>
          <a:noFill/>
        </p:spPr>
        <p:txBody>
          <a:bodyPr wrap="square" rtlCol="0">
            <a:spAutoFit/>
          </a:bodyPr>
          <a:lstStyle/>
          <a:p>
            <a:r>
              <a:rPr lang="en-GB" sz="1999" b="1">
                <a:latin typeface="Arial" panose="020B0604020202020204" pitchFamily="34" charset="0"/>
              </a:rPr>
              <a:t>Communications</a:t>
            </a:r>
            <a:endParaRPr lang="en-GB" sz="1999" b="1" dirty="0">
              <a:latin typeface="Arial" panose="020B0604020202020204" pitchFamily="34" charset="0"/>
            </a:endParaRPr>
          </a:p>
        </p:txBody>
      </p:sp>
      <p:pic>
        <p:nvPicPr>
          <p:cNvPr id="4" name="Picture 3">
            <a:extLst>
              <a:ext uri="{FF2B5EF4-FFF2-40B4-BE49-F238E27FC236}">
                <a16:creationId xmlns:a16="http://schemas.microsoft.com/office/drawing/2014/main" id="{D212428B-70D1-4E32-8497-114FC3AA0EB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32883" y="774979"/>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67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8A4925-1BE7-4D2B-A4F8-9B7AD2D23B6E}"/>
              </a:ext>
            </a:extLst>
          </p:cNvPr>
          <p:cNvSpPr txBox="1"/>
          <p:nvPr/>
        </p:nvSpPr>
        <p:spPr>
          <a:xfrm>
            <a:off x="1048468" y="525044"/>
            <a:ext cx="2773640" cy="399981"/>
          </a:xfrm>
          <a:prstGeom prst="rect">
            <a:avLst/>
          </a:prstGeom>
          <a:noFill/>
        </p:spPr>
        <p:txBody>
          <a:bodyPr wrap="square" rtlCol="0">
            <a:spAutoFit/>
          </a:bodyPr>
          <a:lstStyle/>
          <a:p>
            <a:r>
              <a:rPr lang="en-GB" sz="1999" b="1" dirty="0">
                <a:latin typeface="Arial" panose="020B0604020202020204" pitchFamily="34" charset="0"/>
                <a:cs typeface="Arial" panose="020B0604020202020204" pitchFamily="34" charset="0"/>
              </a:rPr>
              <a:t>Estates</a:t>
            </a:r>
          </a:p>
        </p:txBody>
      </p:sp>
      <p:graphicFrame>
        <p:nvGraphicFramePr>
          <p:cNvPr id="3" name="Table 2">
            <a:extLst>
              <a:ext uri="{FF2B5EF4-FFF2-40B4-BE49-F238E27FC236}">
                <a16:creationId xmlns:a16="http://schemas.microsoft.com/office/drawing/2014/main" id="{855BD21A-0B66-40A4-B2D6-DB5253135A9D}"/>
              </a:ext>
            </a:extLst>
          </p:cNvPr>
          <p:cNvGraphicFramePr>
            <a:graphicFrameLocks noGrp="1"/>
          </p:cNvGraphicFramePr>
          <p:nvPr/>
        </p:nvGraphicFramePr>
        <p:xfrm>
          <a:off x="1048468" y="1328733"/>
          <a:ext cx="21775889" cy="11442055"/>
        </p:xfrm>
        <a:graphic>
          <a:graphicData uri="http://schemas.openxmlformats.org/drawingml/2006/table">
            <a:tbl>
              <a:tblPr firstRow="1" firstCol="1" bandRow="1">
                <a:tableStyleId>{5C22544A-7EE6-4342-B048-85BDC9FD1C3A}</a:tableStyleId>
              </a:tblPr>
              <a:tblGrid>
                <a:gridCol w="619125">
                  <a:extLst>
                    <a:ext uri="{9D8B030D-6E8A-4147-A177-3AD203B41FA5}">
                      <a16:colId xmlns:a16="http://schemas.microsoft.com/office/drawing/2014/main" val="2110061392"/>
                    </a:ext>
                  </a:extLst>
                </a:gridCol>
                <a:gridCol w="6213933">
                  <a:extLst>
                    <a:ext uri="{9D8B030D-6E8A-4147-A177-3AD203B41FA5}">
                      <a16:colId xmlns:a16="http://schemas.microsoft.com/office/drawing/2014/main" val="3127177360"/>
                    </a:ext>
                  </a:extLst>
                </a:gridCol>
                <a:gridCol w="5088957">
                  <a:extLst>
                    <a:ext uri="{9D8B030D-6E8A-4147-A177-3AD203B41FA5}">
                      <a16:colId xmlns:a16="http://schemas.microsoft.com/office/drawing/2014/main" val="4259842171"/>
                    </a:ext>
                  </a:extLst>
                </a:gridCol>
                <a:gridCol w="4417886">
                  <a:extLst>
                    <a:ext uri="{9D8B030D-6E8A-4147-A177-3AD203B41FA5}">
                      <a16:colId xmlns:a16="http://schemas.microsoft.com/office/drawing/2014/main" val="3075811125"/>
                    </a:ext>
                  </a:extLst>
                </a:gridCol>
                <a:gridCol w="2945259">
                  <a:extLst>
                    <a:ext uri="{9D8B030D-6E8A-4147-A177-3AD203B41FA5}">
                      <a16:colId xmlns:a16="http://schemas.microsoft.com/office/drawing/2014/main" val="3245710518"/>
                    </a:ext>
                  </a:extLst>
                </a:gridCol>
                <a:gridCol w="2490729">
                  <a:extLst>
                    <a:ext uri="{9D8B030D-6E8A-4147-A177-3AD203B41FA5}">
                      <a16:colId xmlns:a16="http://schemas.microsoft.com/office/drawing/2014/main" val="4127042067"/>
                    </a:ext>
                  </a:extLst>
                </a:gridCol>
              </a:tblGrid>
              <a:tr h="901401">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No.</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Top Key Priority Areas (Estates)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Milestones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Local Leads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What Cooperate /DMT support is required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Expected Delivery Dates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3877511721"/>
                  </a:ext>
                </a:extLst>
              </a:tr>
              <a:tr h="1623082">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1</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Capital Plans Development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Clarify successful bids and investment envelope for next year</a:t>
                      </a:r>
                    </a:p>
                    <a:p>
                      <a:pPr marL="342900" lvl="0" indent="-342900">
                        <a:lnSpc>
                          <a:spcPct val="107000"/>
                        </a:lnSpc>
                        <a:buFont typeface="Calibri" panose="020F0502020204030204" pitchFamily="34" charset="0"/>
                        <a:buChar char="-"/>
                      </a:pPr>
                      <a:r>
                        <a:rPr lang="en-GB" sz="2000" dirty="0">
                          <a:effectLst/>
                          <a:latin typeface="Arial" panose="020B0604020202020204" pitchFamily="34" charset="0"/>
                          <a:cs typeface="Arial" panose="020B0604020202020204" pitchFamily="34" charset="0"/>
                        </a:rPr>
                        <a:t>Agree priority projects and schemes</a:t>
                      </a:r>
                    </a:p>
                    <a:p>
                      <a:pPr marL="342900" lvl="0" indent="-342900">
                        <a:lnSpc>
                          <a:spcPct val="107000"/>
                        </a:lnSpc>
                        <a:spcAft>
                          <a:spcPts val="800"/>
                        </a:spcAft>
                        <a:buFont typeface="Calibri" panose="020F0502020204030204" pitchFamily="34" charset="0"/>
                        <a:buChar char="-"/>
                      </a:pPr>
                      <a:r>
                        <a:rPr lang="en-GB" sz="2000" dirty="0">
                          <a:effectLst/>
                          <a:latin typeface="Arial" panose="020B0604020202020204" pitchFamily="34" charset="0"/>
                          <a:cs typeface="Arial" panose="020B0604020202020204" pitchFamily="34" charset="0"/>
                        </a:rPr>
                        <a:t>Sign off and build capital plan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Borough Directors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Finance, Executive Decision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12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2187072038"/>
                  </a:ext>
                </a:extLst>
              </a:tr>
              <a:tr h="615348">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2</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Bedford Health Village Re-provision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Scheme currently in progress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Eugene Jones/Richard Fradgely</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Finance, Executive Decision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36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47236977"/>
                  </a:ext>
                </a:extLst>
              </a:tr>
              <a:tr h="615348">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3</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Moving out of Passmore Edwards to First Avenue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Scheme Currently working progress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Bailey Mitchell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Finance, Executive Decision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18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12721843"/>
                  </a:ext>
                </a:extLst>
              </a:tr>
              <a:tr h="1318120">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4</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Single Mile End Site – One Borough inpatient site (Hackney and Tower Hamlet’s)</a:t>
                      </a:r>
                    </a:p>
                    <a:p>
                      <a:pPr>
                        <a:lnSpc>
                          <a:spcPct val="107000"/>
                        </a:lnSpc>
                        <a:spcAft>
                          <a:spcPts val="800"/>
                        </a:spcAft>
                      </a:pPr>
                      <a:r>
                        <a:rPr lang="en-GB" sz="2000" dirty="0">
                          <a:effectLst/>
                          <a:latin typeface="Arial" panose="020B0604020202020204" pitchFamily="34" charset="0"/>
                          <a:cs typeface="Arial" panose="020B0604020202020204" pitchFamily="34" charset="0"/>
                        </a:rPr>
                        <a:t>MHCOP centre of Excellence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Scheme yet to be confirmed – transformation project leads currently scoping</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Richard Fradgely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Finance, Executive Decision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5 years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3718056835"/>
                  </a:ext>
                </a:extLst>
              </a:tr>
              <a:tr h="2731165">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5</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Pharmacy and PPE Storage Space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marL="342900" lvl="0" indent="-342900">
                        <a:lnSpc>
                          <a:spcPct val="107000"/>
                        </a:lnSpc>
                        <a:buFont typeface="Symbol" panose="05050102010706020507" pitchFamily="18" charset="2"/>
                        <a:buChar char=""/>
                      </a:pPr>
                      <a:r>
                        <a:rPr lang="en-GB" sz="2000" dirty="0">
                          <a:effectLst/>
                          <a:latin typeface="Arial" panose="020B0604020202020204" pitchFamily="34" charset="0"/>
                          <a:cs typeface="Arial" panose="020B0604020202020204" pitchFamily="34" charset="0"/>
                        </a:rPr>
                        <a:t>Develop clear estate strategy for one storage solution, or multiple sites to manage increased demand </a:t>
                      </a:r>
                    </a:p>
                    <a:p>
                      <a:pPr marL="342900" lvl="0" indent="-342900">
                        <a:lnSpc>
                          <a:spcPct val="107000"/>
                        </a:lnSpc>
                        <a:buFont typeface="Symbol" panose="05050102010706020507" pitchFamily="18" charset="2"/>
                        <a:buChar char=""/>
                      </a:pPr>
                      <a:r>
                        <a:rPr lang="en-GB" sz="2000" dirty="0">
                          <a:effectLst/>
                          <a:latin typeface="Arial" panose="020B0604020202020204" pitchFamily="34" charset="0"/>
                          <a:cs typeface="Arial" panose="020B0604020202020204" pitchFamily="34" charset="0"/>
                        </a:rPr>
                        <a:t>Looking for premises</a:t>
                      </a:r>
                    </a:p>
                    <a:p>
                      <a:pPr marL="342900" lvl="0" indent="-342900">
                        <a:lnSpc>
                          <a:spcPct val="107000"/>
                        </a:lnSpc>
                        <a:spcAft>
                          <a:spcPts val="800"/>
                        </a:spcAft>
                        <a:buFont typeface="Symbol" panose="05050102010706020507" pitchFamily="18" charset="2"/>
                        <a:buChar char=""/>
                      </a:pPr>
                      <a:r>
                        <a:rPr lang="en-GB" sz="2000" dirty="0">
                          <a:effectLst/>
                          <a:latin typeface="Arial" panose="020B0604020202020204" pitchFamily="34" charset="0"/>
                          <a:cs typeface="Arial" panose="020B0604020202020204" pitchFamily="34" charset="0"/>
                        </a:rPr>
                        <a:t>Commercial Appraisal of options, Financial viability on selling medication to other providers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Jenny Melville /Amy King</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Finance, Pharmacy, CDD, Executives Decision, Digital, Corporate Nursing</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3- 6 month (decision on approach)</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1035912361"/>
                  </a:ext>
                </a:extLst>
              </a:tr>
              <a:tr h="1033308">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6</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Business case to expand single person facility in Moorgate Ward</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Increase ward to 4-5 medium secure wards</a:t>
                      </a:r>
                    </a:p>
                    <a:p>
                      <a:pPr>
                        <a:lnSpc>
                          <a:spcPct val="107000"/>
                        </a:lnSpc>
                        <a:spcAft>
                          <a:spcPts val="800"/>
                        </a:spcAft>
                      </a:pPr>
                      <a:r>
                        <a:rPr lang="en-GB" sz="2000" dirty="0">
                          <a:effectLst/>
                          <a:latin typeface="Arial" panose="020B0604020202020204" pitchFamily="34" charset="0"/>
                          <a:cs typeface="Arial" panose="020B0604020202020204" pitchFamily="34" charset="0"/>
                        </a:rPr>
                        <a:t>Agree Business Case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Phil Baker / Sarah Barnett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CDD, Finance, Lawford, Tony, Estates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12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792307361"/>
                  </a:ext>
                </a:extLst>
              </a:tr>
              <a:tr h="934647">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7</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Local Service Transformation Work</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Various service level initiatives under way such as Community Transformation, Service redesign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Borough Directors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DMT’s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12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960622212"/>
                  </a:ext>
                </a:extLst>
              </a:tr>
              <a:tr h="1623082">
                <a:tc>
                  <a:txBody>
                    <a:bodyPr/>
                    <a:lstStyle/>
                    <a:p>
                      <a:pPr algn="ctr">
                        <a:lnSpc>
                          <a:spcPct val="107000"/>
                        </a:lnSpc>
                        <a:spcAft>
                          <a:spcPts val="800"/>
                        </a:spcAft>
                      </a:pPr>
                      <a:r>
                        <a:rPr lang="en-GB" sz="2000" dirty="0">
                          <a:effectLst/>
                          <a:latin typeface="Arial" panose="020B0604020202020204" pitchFamily="34" charset="0"/>
                          <a:cs typeface="Arial" panose="020B0604020202020204" pitchFamily="34" charset="0"/>
                        </a:rPr>
                        <a:t>8</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Developing Borough Level Estate Strategies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 </a:t>
                      </a:r>
                    </a:p>
                    <a:p>
                      <a:pPr>
                        <a:lnSpc>
                          <a:spcPct val="107000"/>
                        </a:lnSpc>
                        <a:spcAft>
                          <a:spcPts val="800"/>
                        </a:spcAft>
                      </a:pPr>
                      <a:r>
                        <a:rPr lang="en-GB" sz="2000" dirty="0">
                          <a:effectLst/>
                          <a:latin typeface="Arial" panose="020B0604020202020204" pitchFamily="34" charset="0"/>
                          <a:cs typeface="Arial" panose="020B0604020202020204" pitchFamily="34" charset="0"/>
                        </a:rPr>
                        <a:t>Reappraisal of Estates utilisation Working with Digital and DMTs to appraise future working practices and estates needs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Borough Directors/ John Hill/ Philippa Graves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Borough Directors, Clinical Directors, Digital, Finance , Estates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tc>
                  <a:txBody>
                    <a:bodyPr/>
                    <a:lstStyle/>
                    <a:p>
                      <a:pPr>
                        <a:lnSpc>
                          <a:spcPct val="107000"/>
                        </a:lnSpc>
                        <a:spcAft>
                          <a:spcPts val="800"/>
                        </a:spcAft>
                      </a:pPr>
                      <a:r>
                        <a:rPr lang="en-GB" sz="2000" dirty="0">
                          <a:effectLst/>
                          <a:latin typeface="Arial" panose="020B0604020202020204" pitchFamily="34" charset="0"/>
                          <a:cs typeface="Arial" panose="020B0604020202020204" pitchFamily="34" charset="0"/>
                        </a:rPr>
                        <a:t>12 months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105571" marR="105571" marT="0" marB="0" anchor="ctr"/>
                </a:tc>
                <a:extLst>
                  <a:ext uri="{0D108BD9-81ED-4DB2-BD59-A6C34878D82A}">
                    <a16:rowId xmlns:a16="http://schemas.microsoft.com/office/drawing/2014/main" val="4106072909"/>
                  </a:ext>
                </a:extLst>
              </a:tr>
            </a:tbl>
          </a:graphicData>
        </a:graphic>
      </p:graphicFrame>
      <p:pic>
        <p:nvPicPr>
          <p:cNvPr id="5" name="Picture 4">
            <a:extLst>
              <a:ext uri="{FF2B5EF4-FFF2-40B4-BE49-F238E27FC236}">
                <a16:creationId xmlns:a16="http://schemas.microsoft.com/office/drawing/2014/main" id="{EA086E69-33DA-4E62-9233-652BA315E2E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82137" y="466222"/>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9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616910" y="6824908"/>
            <a:ext cx="3723804" cy="675678"/>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616910" y="5902870"/>
            <a:ext cx="3723804" cy="545229"/>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Digital Models of Care`</a:t>
            </a:r>
          </a:p>
        </p:txBody>
      </p:sp>
      <p:sp>
        <p:nvSpPr>
          <p:cNvPr id="10" name="Rectangle 9">
            <a:extLst>
              <a:ext uri="{FF2B5EF4-FFF2-40B4-BE49-F238E27FC236}">
                <a16:creationId xmlns:a16="http://schemas.microsoft.com/office/drawing/2014/main" id="{0164BB20-4594-4728-BFE7-D96CE8C43545}"/>
              </a:ext>
            </a:extLst>
          </p:cNvPr>
          <p:cNvSpPr/>
          <p:nvPr/>
        </p:nvSpPr>
        <p:spPr>
          <a:xfrm>
            <a:off x="10616910" y="1004795"/>
            <a:ext cx="3723804" cy="972551"/>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616910" y="4923511"/>
            <a:ext cx="3723804" cy="64765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Staff &amp; Service User Well-being </a:t>
            </a:r>
          </a:p>
        </p:txBody>
      </p:sp>
      <p:sp>
        <p:nvSpPr>
          <p:cNvPr id="13" name="Rectangle 12">
            <a:extLst>
              <a:ext uri="{FF2B5EF4-FFF2-40B4-BE49-F238E27FC236}">
                <a16:creationId xmlns:a16="http://schemas.microsoft.com/office/drawing/2014/main" id="{BAD03A3A-AD51-4E2E-8E50-D9A4E55FD965}"/>
              </a:ext>
            </a:extLst>
          </p:cNvPr>
          <p:cNvSpPr/>
          <p:nvPr/>
        </p:nvSpPr>
        <p:spPr>
          <a:xfrm>
            <a:off x="18248344" y="4472209"/>
            <a:ext cx="4343139" cy="38545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Staff survey results and delivery of plans</a:t>
            </a:r>
          </a:p>
        </p:txBody>
      </p:sp>
      <p:sp>
        <p:nvSpPr>
          <p:cNvPr id="20" name="Rectangle 19">
            <a:extLst>
              <a:ext uri="{FF2B5EF4-FFF2-40B4-BE49-F238E27FC236}">
                <a16:creationId xmlns:a16="http://schemas.microsoft.com/office/drawing/2014/main" id="{487C3622-5979-4305-A1AA-E2DAFC4B3431}"/>
              </a:ext>
            </a:extLst>
          </p:cNvPr>
          <p:cNvSpPr/>
          <p:nvPr/>
        </p:nvSpPr>
        <p:spPr>
          <a:xfrm>
            <a:off x="18241223" y="3230548"/>
            <a:ext cx="4357382" cy="467257"/>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Trust-wide rollout of Health eRoster, embedding into routine business</a:t>
            </a:r>
          </a:p>
        </p:txBody>
      </p:sp>
      <p:sp>
        <p:nvSpPr>
          <p:cNvPr id="27" name="Rectangle 26">
            <a:extLst>
              <a:ext uri="{FF2B5EF4-FFF2-40B4-BE49-F238E27FC236}">
                <a16:creationId xmlns:a16="http://schemas.microsoft.com/office/drawing/2014/main" id="{F00AFBA2-09D8-426C-B6D8-A5FB8F6FBC7E}"/>
              </a:ext>
            </a:extLst>
          </p:cNvPr>
          <p:cNvSpPr/>
          <p:nvPr/>
        </p:nvSpPr>
        <p:spPr>
          <a:xfrm>
            <a:off x="18241223" y="1446657"/>
            <a:ext cx="4357382" cy="55008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Setup central Staff Bank Service to integrate across ICS, establish central booking team and app</a:t>
            </a:r>
          </a:p>
        </p:txBody>
      </p:sp>
      <p:sp>
        <p:nvSpPr>
          <p:cNvPr id="33" name="Rectangle 32">
            <a:extLst>
              <a:ext uri="{FF2B5EF4-FFF2-40B4-BE49-F238E27FC236}">
                <a16:creationId xmlns:a16="http://schemas.microsoft.com/office/drawing/2014/main" id="{FB898EFA-9EE4-483A-90A0-891E86909DFC}"/>
              </a:ext>
            </a:extLst>
          </p:cNvPr>
          <p:cNvSpPr/>
          <p:nvPr/>
        </p:nvSpPr>
        <p:spPr>
          <a:xfrm>
            <a:off x="10616910" y="2620453"/>
            <a:ext cx="3723804" cy="545229"/>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a:solidFill>
                  <a:schemeClr val="tx1"/>
                </a:solidFill>
                <a:latin typeface="Arial" panose="020B0604020202020204" pitchFamily="34" charset="0"/>
                <a:cs typeface="Arial" panose="020B0604020202020204" pitchFamily="34" charset="0"/>
              </a:rPr>
              <a:t>New Service Developments</a:t>
            </a:r>
            <a:endParaRPr lang="en-GB" sz="2000" dirty="0">
              <a:solidFill>
                <a:schemeClr val="tx1"/>
              </a:solidFill>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6C205169-6091-4F1E-B530-86825B33A7BC}"/>
              </a:ext>
            </a:extLst>
          </p:cNvPr>
          <p:cNvSpPr/>
          <p:nvPr/>
        </p:nvSpPr>
        <p:spPr>
          <a:xfrm>
            <a:off x="18241223" y="2140366"/>
            <a:ext cx="4357382" cy="447073"/>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Sustain our COVID services and support</a:t>
            </a:r>
          </a:p>
        </p:txBody>
      </p:sp>
      <p:sp>
        <p:nvSpPr>
          <p:cNvPr id="36" name="Rectangle 35">
            <a:extLst>
              <a:ext uri="{FF2B5EF4-FFF2-40B4-BE49-F238E27FC236}">
                <a16:creationId xmlns:a16="http://schemas.microsoft.com/office/drawing/2014/main" id="{8C5731E7-70FE-430A-AACA-8814F0F0C888}"/>
              </a:ext>
            </a:extLst>
          </p:cNvPr>
          <p:cNvSpPr/>
          <p:nvPr/>
        </p:nvSpPr>
        <p:spPr>
          <a:xfrm>
            <a:off x="18241223" y="2711327"/>
            <a:ext cx="4357382" cy="412875"/>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Delivering training required for vaccine pods – 3 across Trust</a:t>
            </a:r>
          </a:p>
        </p:txBody>
      </p:sp>
      <p:sp>
        <p:nvSpPr>
          <p:cNvPr id="465" name="Rectangle 464">
            <a:extLst>
              <a:ext uri="{FF2B5EF4-FFF2-40B4-BE49-F238E27FC236}">
                <a16:creationId xmlns:a16="http://schemas.microsoft.com/office/drawing/2014/main" id="{459DDF36-8749-4C0F-A26F-7D1470D8D819}"/>
              </a:ext>
            </a:extLst>
          </p:cNvPr>
          <p:cNvSpPr/>
          <p:nvPr/>
        </p:nvSpPr>
        <p:spPr>
          <a:xfrm>
            <a:off x="18241223" y="3824558"/>
            <a:ext cx="4357382" cy="474457"/>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Deliver new Learning Management system – training Academy</a:t>
            </a:r>
          </a:p>
        </p:txBody>
      </p:sp>
      <p:sp>
        <p:nvSpPr>
          <p:cNvPr id="657" name="Rectangle 656">
            <a:extLst>
              <a:ext uri="{FF2B5EF4-FFF2-40B4-BE49-F238E27FC236}">
                <a16:creationId xmlns:a16="http://schemas.microsoft.com/office/drawing/2014/main" id="{E1CE5BF1-F65F-4C90-92A3-DFE361059424}"/>
              </a:ext>
            </a:extLst>
          </p:cNvPr>
          <p:cNvSpPr/>
          <p:nvPr/>
        </p:nvSpPr>
        <p:spPr>
          <a:xfrm>
            <a:off x="10616910" y="11094856"/>
            <a:ext cx="3723804" cy="615299"/>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616910" y="7825759"/>
            <a:ext cx="3723804" cy="862727"/>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616910" y="8981269"/>
            <a:ext cx="3723804" cy="675678"/>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616910" y="9878923"/>
            <a:ext cx="3723804" cy="7546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4499207" y="3213188"/>
            <a:ext cx="3723804" cy="798551"/>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4499207" y="5424138"/>
            <a:ext cx="3723804" cy="821069"/>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4499207" y="9611900"/>
            <a:ext cx="3723804" cy="809837"/>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4499207" y="7636168"/>
            <a:ext cx="3723804" cy="651878"/>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Improved Staff Experience </a:t>
            </a:r>
          </a:p>
        </p:txBody>
      </p:sp>
      <p:sp>
        <p:nvSpPr>
          <p:cNvPr id="171" name="Rectangle 170">
            <a:extLst>
              <a:ext uri="{FF2B5EF4-FFF2-40B4-BE49-F238E27FC236}">
                <a16:creationId xmlns:a16="http://schemas.microsoft.com/office/drawing/2014/main" id="{EAC7F449-18E2-43C4-AE83-21987D7C29A7}"/>
              </a:ext>
            </a:extLst>
          </p:cNvPr>
          <p:cNvSpPr/>
          <p:nvPr/>
        </p:nvSpPr>
        <p:spPr>
          <a:xfrm>
            <a:off x="18241223" y="9158723"/>
            <a:ext cx="4357382" cy="352680"/>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Expanding OD offer across the Trust and teams</a:t>
            </a:r>
          </a:p>
        </p:txBody>
      </p:sp>
      <p:sp>
        <p:nvSpPr>
          <p:cNvPr id="179" name="Rectangle 178">
            <a:extLst>
              <a:ext uri="{FF2B5EF4-FFF2-40B4-BE49-F238E27FC236}">
                <a16:creationId xmlns:a16="http://schemas.microsoft.com/office/drawing/2014/main" id="{B1A6C70C-946C-4C0F-9DA1-E1FF848437BC}"/>
              </a:ext>
            </a:extLst>
          </p:cNvPr>
          <p:cNvSpPr/>
          <p:nvPr/>
        </p:nvSpPr>
        <p:spPr>
          <a:xfrm>
            <a:off x="18241223" y="8734855"/>
            <a:ext cx="4357382" cy="352680"/>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Maintaining focus on Staff Inequalities across Trust</a:t>
            </a:r>
          </a:p>
        </p:txBody>
      </p:sp>
      <p:sp>
        <p:nvSpPr>
          <p:cNvPr id="77" name="Rectangle 76">
            <a:extLst>
              <a:ext uri="{FF2B5EF4-FFF2-40B4-BE49-F238E27FC236}">
                <a16:creationId xmlns:a16="http://schemas.microsoft.com/office/drawing/2014/main" id="{F3D08EA3-995E-4DB4-A5BB-A2EAE8013E37}"/>
              </a:ext>
            </a:extLst>
          </p:cNvPr>
          <p:cNvSpPr/>
          <p:nvPr/>
        </p:nvSpPr>
        <p:spPr>
          <a:xfrm>
            <a:off x="18241223" y="11559867"/>
            <a:ext cx="4357382" cy="97429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FV programmes, remote working, reduced travel &amp; conference expenses, printing savings, increased digital service offers and less DNAs, estates rationalisation, procurement</a:t>
            </a:r>
          </a:p>
        </p:txBody>
      </p:sp>
      <p:sp>
        <p:nvSpPr>
          <p:cNvPr id="201" name="Rectangle 200">
            <a:extLst>
              <a:ext uri="{FF2B5EF4-FFF2-40B4-BE49-F238E27FC236}">
                <a16:creationId xmlns:a16="http://schemas.microsoft.com/office/drawing/2014/main" id="{256A1A21-999F-4AAC-B396-511940A0B660}"/>
              </a:ext>
            </a:extLst>
          </p:cNvPr>
          <p:cNvSpPr/>
          <p:nvPr/>
        </p:nvSpPr>
        <p:spPr>
          <a:xfrm>
            <a:off x="644425" y="6659611"/>
            <a:ext cx="2451590" cy="88982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731" b="1" u="sng" dirty="0">
                <a:solidFill>
                  <a:schemeClr val="tx1"/>
                </a:solidFill>
                <a:latin typeface="Arial" panose="020B0604020202020204" pitchFamily="34" charset="0"/>
                <a:cs typeface="Arial" panose="020B0604020202020204" pitchFamily="34" charset="0"/>
              </a:rPr>
              <a:t>People &amp; Culture</a:t>
            </a:r>
          </a:p>
          <a:p>
            <a:pPr algn="ctr"/>
            <a:endParaRPr lang="en-GB" sz="1443" b="1" dirty="0">
              <a:solidFill>
                <a:schemeClr val="tx1"/>
              </a:solidFill>
              <a:latin typeface="Arial" panose="020B0604020202020204" pitchFamily="34" charset="0"/>
              <a:cs typeface="Arial" panose="020B0604020202020204" pitchFamily="34" charset="0"/>
            </a:endParaRP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3096015" y="3612464"/>
            <a:ext cx="1403192" cy="34920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3096015" y="5834673"/>
            <a:ext cx="1403192" cy="12698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3096015" y="7104527"/>
            <a:ext cx="1403192" cy="8575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3096015" y="7104526"/>
            <a:ext cx="1403192" cy="29122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223011" y="1491071"/>
            <a:ext cx="2393899" cy="212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223011" y="2893068"/>
            <a:ext cx="2393899" cy="7193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223011" y="2893068"/>
            <a:ext cx="2393899" cy="29416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223012" y="5247337"/>
            <a:ext cx="2393899" cy="27147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223012" y="5247337"/>
            <a:ext cx="2393899" cy="5873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223012" y="6175486"/>
            <a:ext cx="2393899" cy="17866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223012" y="7162748"/>
            <a:ext cx="2393899" cy="7993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223012" y="7962107"/>
            <a:ext cx="2393899" cy="2950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a:off x="8223012" y="9319107"/>
            <a:ext cx="2393899" cy="6977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223012" y="10016820"/>
            <a:ext cx="2393899" cy="1385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223012" y="10016820"/>
            <a:ext cx="2393899" cy="2394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flipV="1">
            <a:off x="14340714" y="1491071"/>
            <a:ext cx="3900509" cy="2306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8" name="Straight Arrow Connector 327">
            <a:extLst>
              <a:ext uri="{FF2B5EF4-FFF2-40B4-BE49-F238E27FC236}">
                <a16:creationId xmlns:a16="http://schemas.microsoft.com/office/drawing/2014/main" id="{D8026EF2-D3C7-4EAB-BED9-9DB1033B887B}"/>
              </a:ext>
            </a:extLst>
          </p:cNvPr>
          <p:cNvCxnSpPr>
            <a:cxnSpLocks/>
            <a:stCxn id="35" idx="1"/>
            <a:endCxn id="33" idx="3"/>
          </p:cNvCxnSpPr>
          <p:nvPr/>
        </p:nvCxnSpPr>
        <p:spPr>
          <a:xfrm flipH="1">
            <a:off x="14340714" y="2363903"/>
            <a:ext cx="3900509" cy="5291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Straight Arrow Connector 374">
            <a:extLst>
              <a:ext uri="{FF2B5EF4-FFF2-40B4-BE49-F238E27FC236}">
                <a16:creationId xmlns:a16="http://schemas.microsoft.com/office/drawing/2014/main" id="{88952031-4BC8-4465-B40E-A3B26A88E7AF}"/>
              </a:ext>
            </a:extLst>
          </p:cNvPr>
          <p:cNvCxnSpPr>
            <a:cxnSpLocks/>
            <a:stCxn id="13" idx="1"/>
            <a:endCxn id="11" idx="3"/>
          </p:cNvCxnSpPr>
          <p:nvPr/>
        </p:nvCxnSpPr>
        <p:spPr>
          <a:xfrm flipH="1">
            <a:off x="14340715" y="4664939"/>
            <a:ext cx="3907630" cy="5823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Straight Arrow Connector 383">
            <a:extLst>
              <a:ext uri="{FF2B5EF4-FFF2-40B4-BE49-F238E27FC236}">
                <a16:creationId xmlns:a16="http://schemas.microsoft.com/office/drawing/2014/main" id="{F2EBDBE0-F164-4C29-A916-6F2DC538DEE4}"/>
              </a:ext>
            </a:extLst>
          </p:cNvPr>
          <p:cNvCxnSpPr>
            <a:cxnSpLocks/>
            <a:stCxn id="98" idx="1"/>
            <a:endCxn id="11" idx="3"/>
          </p:cNvCxnSpPr>
          <p:nvPr/>
        </p:nvCxnSpPr>
        <p:spPr>
          <a:xfrm flipH="1" flipV="1">
            <a:off x="14340714" y="5247338"/>
            <a:ext cx="3900509" cy="152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a:extLst>
              <a:ext uri="{FF2B5EF4-FFF2-40B4-BE49-F238E27FC236}">
                <a16:creationId xmlns:a16="http://schemas.microsoft.com/office/drawing/2014/main" id="{073A3301-619B-4AC2-8E6C-6EBCA4F1A827}"/>
              </a:ext>
            </a:extLst>
          </p:cNvPr>
          <p:cNvCxnSpPr>
            <a:cxnSpLocks/>
            <a:stCxn id="179" idx="1"/>
            <a:endCxn id="139" idx="3"/>
          </p:cNvCxnSpPr>
          <p:nvPr/>
        </p:nvCxnSpPr>
        <p:spPr>
          <a:xfrm flipH="1" flipV="1">
            <a:off x="14340714" y="8257123"/>
            <a:ext cx="3900509" cy="6540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7" name="Straight Arrow Connector 396">
            <a:extLst>
              <a:ext uri="{FF2B5EF4-FFF2-40B4-BE49-F238E27FC236}">
                <a16:creationId xmlns:a16="http://schemas.microsoft.com/office/drawing/2014/main" id="{9DE0B008-0166-4198-9B0A-1C1416400C36}"/>
              </a:ext>
            </a:extLst>
          </p:cNvPr>
          <p:cNvCxnSpPr>
            <a:cxnSpLocks/>
            <a:stCxn id="171" idx="1"/>
            <a:endCxn id="139" idx="3"/>
          </p:cNvCxnSpPr>
          <p:nvPr/>
        </p:nvCxnSpPr>
        <p:spPr>
          <a:xfrm flipH="1" flipV="1">
            <a:off x="14340714" y="8257123"/>
            <a:ext cx="3900509" cy="10779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flipV="1">
            <a:off x="14340714" y="11402506"/>
            <a:ext cx="3900509" cy="644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Straight Arrow Connector 298">
            <a:extLst>
              <a:ext uri="{FF2B5EF4-FFF2-40B4-BE49-F238E27FC236}">
                <a16:creationId xmlns:a16="http://schemas.microsoft.com/office/drawing/2014/main" id="{9AF29EDF-11B5-4B57-8CC5-5D5559A9F67B}"/>
              </a:ext>
            </a:extLst>
          </p:cNvPr>
          <p:cNvCxnSpPr>
            <a:cxnSpLocks/>
            <a:stCxn id="36" idx="1"/>
            <a:endCxn id="33" idx="3"/>
          </p:cNvCxnSpPr>
          <p:nvPr/>
        </p:nvCxnSpPr>
        <p:spPr>
          <a:xfrm flipH="1" flipV="1">
            <a:off x="14340714" y="2893068"/>
            <a:ext cx="3900509" cy="2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2" name="Straight Arrow Connector 301">
            <a:extLst>
              <a:ext uri="{FF2B5EF4-FFF2-40B4-BE49-F238E27FC236}">
                <a16:creationId xmlns:a16="http://schemas.microsoft.com/office/drawing/2014/main" id="{769863D8-D38C-4310-9378-8C5F8FA8C86F}"/>
              </a:ext>
            </a:extLst>
          </p:cNvPr>
          <p:cNvCxnSpPr>
            <a:cxnSpLocks/>
            <a:stCxn id="20" idx="1"/>
            <a:endCxn id="33" idx="3"/>
          </p:cNvCxnSpPr>
          <p:nvPr/>
        </p:nvCxnSpPr>
        <p:spPr>
          <a:xfrm flipH="1" flipV="1">
            <a:off x="14340714" y="2893068"/>
            <a:ext cx="3900509" cy="5711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2100B4C9-3D1C-46A3-8BF4-E85CFEF215CF}"/>
              </a:ext>
            </a:extLst>
          </p:cNvPr>
          <p:cNvCxnSpPr>
            <a:cxnSpLocks/>
            <a:stCxn id="465" idx="1"/>
            <a:endCxn id="33" idx="3"/>
          </p:cNvCxnSpPr>
          <p:nvPr/>
        </p:nvCxnSpPr>
        <p:spPr>
          <a:xfrm flipH="1" flipV="1">
            <a:off x="14340714" y="2893068"/>
            <a:ext cx="3900509" cy="11687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782B5271-F7F8-4EC3-A1FC-401F00652680}"/>
              </a:ext>
            </a:extLst>
          </p:cNvPr>
          <p:cNvSpPr/>
          <p:nvPr/>
        </p:nvSpPr>
        <p:spPr>
          <a:xfrm>
            <a:off x="18241223" y="9584017"/>
            <a:ext cx="4357382" cy="219702"/>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Anchor employer – recruiting locally</a:t>
            </a:r>
          </a:p>
        </p:txBody>
      </p:sp>
      <p:sp>
        <p:nvSpPr>
          <p:cNvPr id="96" name="Rectangle 95">
            <a:extLst>
              <a:ext uri="{FF2B5EF4-FFF2-40B4-BE49-F238E27FC236}">
                <a16:creationId xmlns:a16="http://schemas.microsoft.com/office/drawing/2014/main" id="{628CB6E9-9948-4131-AAB8-B6A379D9819B}"/>
              </a:ext>
            </a:extLst>
          </p:cNvPr>
          <p:cNvSpPr/>
          <p:nvPr/>
        </p:nvSpPr>
        <p:spPr>
          <a:xfrm>
            <a:off x="18241223" y="9867261"/>
            <a:ext cx="4357382" cy="19919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Brexit Planning</a:t>
            </a:r>
          </a:p>
        </p:txBody>
      </p:sp>
      <p:sp>
        <p:nvSpPr>
          <p:cNvPr id="97" name="Rectangle 96">
            <a:extLst>
              <a:ext uri="{FF2B5EF4-FFF2-40B4-BE49-F238E27FC236}">
                <a16:creationId xmlns:a16="http://schemas.microsoft.com/office/drawing/2014/main" id="{DD05CCE7-DEDD-450F-9AE2-5AA210453DE7}"/>
              </a:ext>
            </a:extLst>
          </p:cNvPr>
          <p:cNvSpPr/>
          <p:nvPr/>
        </p:nvSpPr>
        <p:spPr>
          <a:xfrm>
            <a:off x="18241223" y="8226386"/>
            <a:ext cx="4357382" cy="394818"/>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Develop and deliver leadership offer for the trust</a:t>
            </a:r>
          </a:p>
        </p:txBody>
      </p:sp>
      <p:sp>
        <p:nvSpPr>
          <p:cNvPr id="98" name="Rectangle 97">
            <a:extLst>
              <a:ext uri="{FF2B5EF4-FFF2-40B4-BE49-F238E27FC236}">
                <a16:creationId xmlns:a16="http://schemas.microsoft.com/office/drawing/2014/main" id="{96CF1E80-BD38-407E-8F3C-3B23E369D776}"/>
              </a:ext>
            </a:extLst>
          </p:cNvPr>
          <p:cNvSpPr/>
          <p:nvPr/>
        </p:nvSpPr>
        <p:spPr>
          <a:xfrm>
            <a:off x="18241223" y="4978197"/>
            <a:ext cx="4357382" cy="56870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Implementation of respectful resolution pathway, reduce use of formal processes</a:t>
            </a:r>
          </a:p>
        </p:txBody>
      </p:sp>
      <p:sp>
        <p:nvSpPr>
          <p:cNvPr id="100" name="Rectangle 99">
            <a:extLst>
              <a:ext uri="{FF2B5EF4-FFF2-40B4-BE49-F238E27FC236}">
                <a16:creationId xmlns:a16="http://schemas.microsoft.com/office/drawing/2014/main" id="{A882A57D-BBE0-46AA-8CBA-D7A8BC535270}"/>
              </a:ext>
            </a:extLst>
          </p:cNvPr>
          <p:cNvSpPr/>
          <p:nvPr/>
        </p:nvSpPr>
        <p:spPr>
          <a:xfrm>
            <a:off x="18241223" y="7503815"/>
            <a:ext cx="4357382" cy="58270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Realigning P&amp;C senior leadership team to support primary care and increase OD capacity </a:t>
            </a:r>
          </a:p>
        </p:txBody>
      </p:sp>
      <p:sp>
        <p:nvSpPr>
          <p:cNvPr id="102" name="Rectangle 101">
            <a:extLst>
              <a:ext uri="{FF2B5EF4-FFF2-40B4-BE49-F238E27FC236}">
                <a16:creationId xmlns:a16="http://schemas.microsoft.com/office/drawing/2014/main" id="{F9782097-BD7A-4434-844F-C71705494C0F}"/>
              </a:ext>
            </a:extLst>
          </p:cNvPr>
          <p:cNvSpPr/>
          <p:nvPr/>
        </p:nvSpPr>
        <p:spPr>
          <a:xfrm>
            <a:off x="18241223" y="10142933"/>
            <a:ext cx="4357382" cy="31542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Converting Integrated Care competencies into a tool</a:t>
            </a:r>
          </a:p>
        </p:txBody>
      </p:sp>
      <p:sp>
        <p:nvSpPr>
          <p:cNvPr id="103" name="Rectangle 102">
            <a:extLst>
              <a:ext uri="{FF2B5EF4-FFF2-40B4-BE49-F238E27FC236}">
                <a16:creationId xmlns:a16="http://schemas.microsoft.com/office/drawing/2014/main" id="{9E7A89B5-1745-446E-A1AF-D6AA2431A546}"/>
              </a:ext>
            </a:extLst>
          </p:cNvPr>
          <p:cNvSpPr/>
          <p:nvPr/>
        </p:nvSpPr>
        <p:spPr>
          <a:xfrm>
            <a:off x="18241223" y="10525154"/>
            <a:ext cx="4357382" cy="38620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Increase coaching and mentoring capacity in the Trust</a:t>
            </a:r>
          </a:p>
        </p:txBody>
      </p:sp>
      <p:cxnSp>
        <p:nvCxnSpPr>
          <p:cNvPr id="105" name="Straight Arrow Connector 104">
            <a:extLst>
              <a:ext uri="{FF2B5EF4-FFF2-40B4-BE49-F238E27FC236}">
                <a16:creationId xmlns:a16="http://schemas.microsoft.com/office/drawing/2014/main" id="{674F9014-3BC9-4309-ACBD-18A6271E573E}"/>
              </a:ext>
            </a:extLst>
          </p:cNvPr>
          <p:cNvCxnSpPr>
            <a:cxnSpLocks/>
            <a:stCxn id="100" idx="1"/>
            <a:endCxn id="139" idx="3"/>
          </p:cNvCxnSpPr>
          <p:nvPr/>
        </p:nvCxnSpPr>
        <p:spPr>
          <a:xfrm flipH="1">
            <a:off x="14340714" y="7795166"/>
            <a:ext cx="3900509" cy="4619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8B620A32-0DD6-4009-9598-81FE8DB562CE}"/>
              </a:ext>
            </a:extLst>
          </p:cNvPr>
          <p:cNvCxnSpPr>
            <a:cxnSpLocks/>
            <a:stCxn id="97" idx="1"/>
            <a:endCxn id="139" idx="3"/>
          </p:cNvCxnSpPr>
          <p:nvPr/>
        </p:nvCxnSpPr>
        <p:spPr>
          <a:xfrm flipH="1" flipV="1">
            <a:off x="14340714" y="8257123"/>
            <a:ext cx="3900509" cy="1666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325CCE7C-01C9-4DC1-ACD5-8AB0A6F0B02C}"/>
              </a:ext>
            </a:extLst>
          </p:cNvPr>
          <p:cNvCxnSpPr>
            <a:cxnSpLocks/>
            <a:stCxn id="103" idx="1"/>
            <a:endCxn id="139" idx="3"/>
          </p:cNvCxnSpPr>
          <p:nvPr/>
        </p:nvCxnSpPr>
        <p:spPr>
          <a:xfrm flipH="1" flipV="1">
            <a:off x="14340714" y="8257123"/>
            <a:ext cx="3900509" cy="24611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8B2EEDBC-6E9C-4C26-A96A-89034ADFFAF5}"/>
              </a:ext>
            </a:extLst>
          </p:cNvPr>
          <p:cNvCxnSpPr>
            <a:cxnSpLocks/>
            <a:stCxn id="102" idx="1"/>
            <a:endCxn id="139" idx="3"/>
          </p:cNvCxnSpPr>
          <p:nvPr/>
        </p:nvCxnSpPr>
        <p:spPr>
          <a:xfrm flipH="1" flipV="1">
            <a:off x="14340714" y="8257123"/>
            <a:ext cx="3900509" cy="20435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2D09C2FA-B3CA-48C9-AE9F-2298030BA34C}"/>
              </a:ext>
            </a:extLst>
          </p:cNvPr>
          <p:cNvCxnSpPr>
            <a:cxnSpLocks/>
            <a:stCxn id="96" idx="1"/>
            <a:endCxn id="139" idx="3"/>
          </p:cNvCxnSpPr>
          <p:nvPr/>
        </p:nvCxnSpPr>
        <p:spPr>
          <a:xfrm flipH="1" flipV="1">
            <a:off x="14340714" y="8257123"/>
            <a:ext cx="3900509" cy="17097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E2C9A66B-8275-4F10-B833-38060C282426}"/>
              </a:ext>
            </a:extLst>
          </p:cNvPr>
          <p:cNvCxnSpPr>
            <a:cxnSpLocks/>
            <a:stCxn id="95" idx="1"/>
            <a:endCxn id="139" idx="3"/>
          </p:cNvCxnSpPr>
          <p:nvPr/>
        </p:nvCxnSpPr>
        <p:spPr>
          <a:xfrm flipH="1" flipV="1">
            <a:off x="14340714" y="8257122"/>
            <a:ext cx="3900509" cy="14367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688464D0-ED8C-4154-96C9-DFF28309F587}"/>
              </a:ext>
            </a:extLst>
          </p:cNvPr>
          <p:cNvSpPr/>
          <p:nvPr/>
        </p:nvSpPr>
        <p:spPr>
          <a:xfrm>
            <a:off x="5328239" y="388386"/>
            <a:ext cx="2894772" cy="3847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109" name="Rectangle 108">
            <a:extLst>
              <a:ext uri="{FF2B5EF4-FFF2-40B4-BE49-F238E27FC236}">
                <a16:creationId xmlns:a16="http://schemas.microsoft.com/office/drawing/2014/main" id="{9028EE9A-E6E7-4B05-960E-3600BB03FE85}"/>
              </a:ext>
            </a:extLst>
          </p:cNvPr>
          <p:cNvSpPr/>
          <p:nvPr/>
        </p:nvSpPr>
        <p:spPr>
          <a:xfrm>
            <a:off x="11431574" y="228696"/>
            <a:ext cx="2699795" cy="56080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110" name="Rectangle 109">
            <a:extLst>
              <a:ext uri="{FF2B5EF4-FFF2-40B4-BE49-F238E27FC236}">
                <a16:creationId xmlns:a16="http://schemas.microsoft.com/office/drawing/2014/main" id="{E45CCF02-5F97-49EB-9C63-140928ED9A1D}"/>
              </a:ext>
            </a:extLst>
          </p:cNvPr>
          <p:cNvSpPr/>
          <p:nvPr/>
        </p:nvSpPr>
        <p:spPr>
          <a:xfrm>
            <a:off x="19349135" y="438274"/>
            <a:ext cx="2369946" cy="33490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cxnSp>
        <p:nvCxnSpPr>
          <p:cNvPr id="113" name="Straight Arrow Connector 112">
            <a:extLst>
              <a:ext uri="{FF2B5EF4-FFF2-40B4-BE49-F238E27FC236}">
                <a16:creationId xmlns:a16="http://schemas.microsoft.com/office/drawing/2014/main" id="{305FF032-7DEC-4569-8BB9-F79B86FBCB6C}"/>
              </a:ext>
            </a:extLst>
          </p:cNvPr>
          <p:cNvCxnSpPr>
            <a:cxnSpLocks/>
            <a:stCxn id="27" idx="1"/>
            <a:endCxn id="139" idx="3"/>
          </p:cNvCxnSpPr>
          <p:nvPr/>
        </p:nvCxnSpPr>
        <p:spPr>
          <a:xfrm flipH="1">
            <a:off x="14340714" y="1721700"/>
            <a:ext cx="3900509" cy="653542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93E32B43-4CFF-4353-B5F7-74684E19DB4B}"/>
              </a:ext>
            </a:extLst>
          </p:cNvPr>
          <p:cNvCxnSpPr>
            <a:cxnSpLocks/>
            <a:stCxn id="35" idx="1"/>
            <a:endCxn id="11" idx="3"/>
          </p:cNvCxnSpPr>
          <p:nvPr/>
        </p:nvCxnSpPr>
        <p:spPr>
          <a:xfrm flipH="1">
            <a:off x="14340714" y="2363901"/>
            <a:ext cx="3900509" cy="288343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84745E98-8FA8-4759-AE89-86A0FC33A3EC}"/>
              </a:ext>
            </a:extLst>
          </p:cNvPr>
          <p:cNvCxnSpPr>
            <a:cxnSpLocks/>
            <a:stCxn id="35" idx="1"/>
            <a:endCxn id="139" idx="3"/>
          </p:cNvCxnSpPr>
          <p:nvPr/>
        </p:nvCxnSpPr>
        <p:spPr>
          <a:xfrm flipH="1">
            <a:off x="14340714" y="2363901"/>
            <a:ext cx="3900509" cy="589322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8AE0AA53-D3B8-4036-93C5-CD4006B4A53A}"/>
              </a:ext>
            </a:extLst>
          </p:cNvPr>
          <p:cNvCxnSpPr>
            <a:cxnSpLocks/>
            <a:stCxn id="36" idx="1"/>
            <a:endCxn id="11" idx="3"/>
          </p:cNvCxnSpPr>
          <p:nvPr/>
        </p:nvCxnSpPr>
        <p:spPr>
          <a:xfrm flipH="1">
            <a:off x="14340714" y="2917766"/>
            <a:ext cx="3900509" cy="232957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78E05F60-3311-4683-8F49-1691A1C3DB8C}"/>
              </a:ext>
            </a:extLst>
          </p:cNvPr>
          <p:cNvCxnSpPr>
            <a:cxnSpLocks/>
            <a:stCxn id="465" idx="1"/>
            <a:endCxn id="139" idx="3"/>
          </p:cNvCxnSpPr>
          <p:nvPr/>
        </p:nvCxnSpPr>
        <p:spPr>
          <a:xfrm flipH="1">
            <a:off x="14340714" y="4061786"/>
            <a:ext cx="3900509" cy="419533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CF0CE843-B344-44E9-BEB8-02B515CAFD21}"/>
              </a:ext>
            </a:extLst>
          </p:cNvPr>
          <p:cNvCxnSpPr>
            <a:cxnSpLocks/>
            <a:stCxn id="13" idx="1"/>
            <a:endCxn id="139" idx="3"/>
          </p:cNvCxnSpPr>
          <p:nvPr/>
        </p:nvCxnSpPr>
        <p:spPr>
          <a:xfrm flipH="1">
            <a:off x="14340715" y="4664938"/>
            <a:ext cx="3907630" cy="35921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647998FF-75D4-4FCA-836E-7EA6853C57DA}"/>
              </a:ext>
            </a:extLst>
          </p:cNvPr>
          <p:cNvCxnSpPr>
            <a:cxnSpLocks/>
            <a:stCxn id="98" idx="1"/>
            <a:endCxn id="139" idx="3"/>
          </p:cNvCxnSpPr>
          <p:nvPr/>
        </p:nvCxnSpPr>
        <p:spPr>
          <a:xfrm flipH="1">
            <a:off x="14340714" y="5262546"/>
            <a:ext cx="3900509" cy="299457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BAFBCB84-DAB2-477F-84CE-4601AB4618AC}"/>
              </a:ext>
            </a:extLst>
          </p:cNvPr>
          <p:cNvCxnSpPr>
            <a:cxnSpLocks/>
            <a:stCxn id="100" idx="1"/>
            <a:endCxn id="11" idx="3"/>
          </p:cNvCxnSpPr>
          <p:nvPr/>
        </p:nvCxnSpPr>
        <p:spPr>
          <a:xfrm flipH="1" flipV="1">
            <a:off x="14340714" y="5247337"/>
            <a:ext cx="3900509" cy="254782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52D27A8-1EC5-442F-ACED-24F12FFE1F4D}"/>
              </a:ext>
            </a:extLst>
          </p:cNvPr>
          <p:cNvCxnSpPr>
            <a:cxnSpLocks/>
            <a:stCxn id="97" idx="1"/>
            <a:endCxn id="10" idx="3"/>
          </p:cNvCxnSpPr>
          <p:nvPr/>
        </p:nvCxnSpPr>
        <p:spPr>
          <a:xfrm flipH="1" flipV="1">
            <a:off x="14340714" y="1491071"/>
            <a:ext cx="3900509" cy="693272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3A8A87D7-7E25-43CC-BE3E-1AF135A32087}"/>
              </a:ext>
            </a:extLst>
          </p:cNvPr>
          <p:cNvCxnSpPr>
            <a:cxnSpLocks/>
            <a:stCxn id="179" idx="1"/>
            <a:endCxn id="11" idx="3"/>
          </p:cNvCxnSpPr>
          <p:nvPr/>
        </p:nvCxnSpPr>
        <p:spPr>
          <a:xfrm flipH="1" flipV="1">
            <a:off x="14340714" y="5247338"/>
            <a:ext cx="3900509" cy="366385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BD6D97E8-C738-4EFD-B5D3-EC6BF5DB95CF}"/>
              </a:ext>
            </a:extLst>
          </p:cNvPr>
          <p:cNvCxnSpPr>
            <a:cxnSpLocks/>
            <a:stCxn id="179" idx="1"/>
            <a:endCxn id="10" idx="3"/>
          </p:cNvCxnSpPr>
          <p:nvPr/>
        </p:nvCxnSpPr>
        <p:spPr>
          <a:xfrm flipH="1" flipV="1">
            <a:off x="14340714" y="1491071"/>
            <a:ext cx="3900509" cy="742012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4DB0BA51-40F5-4263-9A57-09EA16812193}"/>
              </a:ext>
            </a:extLst>
          </p:cNvPr>
          <p:cNvCxnSpPr>
            <a:cxnSpLocks/>
            <a:stCxn id="95" idx="1"/>
            <a:endCxn id="10" idx="3"/>
          </p:cNvCxnSpPr>
          <p:nvPr/>
        </p:nvCxnSpPr>
        <p:spPr>
          <a:xfrm flipH="1" flipV="1">
            <a:off x="14340714" y="1491071"/>
            <a:ext cx="3900509" cy="820279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80C3A212-1F89-40CC-AE07-A86A9AA9AB09}"/>
              </a:ext>
            </a:extLst>
          </p:cNvPr>
          <p:cNvCxnSpPr>
            <a:cxnSpLocks/>
            <a:stCxn id="171" idx="1"/>
            <a:endCxn id="11" idx="3"/>
          </p:cNvCxnSpPr>
          <p:nvPr/>
        </p:nvCxnSpPr>
        <p:spPr>
          <a:xfrm flipH="1" flipV="1">
            <a:off x="14340714" y="5247338"/>
            <a:ext cx="3900509" cy="408772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D111DA57-898C-4F17-8343-8AC60668D63C}"/>
              </a:ext>
            </a:extLst>
          </p:cNvPr>
          <p:cNvCxnSpPr>
            <a:cxnSpLocks/>
            <a:stCxn id="95" idx="1"/>
            <a:endCxn id="146" idx="3"/>
          </p:cNvCxnSpPr>
          <p:nvPr/>
        </p:nvCxnSpPr>
        <p:spPr>
          <a:xfrm flipH="1">
            <a:off x="14340714" y="9693868"/>
            <a:ext cx="3900509" cy="56239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564334A1-54A6-4514-B13C-8D1227216DFD}"/>
              </a:ext>
            </a:extLst>
          </p:cNvPr>
          <p:cNvCxnSpPr>
            <a:cxnSpLocks/>
            <a:stCxn id="96" idx="1"/>
            <a:endCxn id="11" idx="3"/>
          </p:cNvCxnSpPr>
          <p:nvPr/>
        </p:nvCxnSpPr>
        <p:spPr>
          <a:xfrm flipH="1" flipV="1">
            <a:off x="14340714" y="5247338"/>
            <a:ext cx="3900509" cy="471952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1B8D461E-D89F-4624-B286-2859EFB6E876}"/>
              </a:ext>
            </a:extLst>
          </p:cNvPr>
          <p:cNvCxnSpPr>
            <a:cxnSpLocks/>
            <a:stCxn id="102" idx="1"/>
            <a:endCxn id="10" idx="3"/>
          </p:cNvCxnSpPr>
          <p:nvPr/>
        </p:nvCxnSpPr>
        <p:spPr>
          <a:xfrm flipH="1" flipV="1">
            <a:off x="14340714" y="1491071"/>
            <a:ext cx="3900509" cy="880957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37E1A2FB-183B-4019-AC1E-F9C175BBF9FD}"/>
              </a:ext>
            </a:extLst>
          </p:cNvPr>
          <p:cNvCxnSpPr>
            <a:cxnSpLocks/>
            <a:stCxn id="103" idx="1"/>
            <a:endCxn id="11" idx="3"/>
          </p:cNvCxnSpPr>
          <p:nvPr/>
        </p:nvCxnSpPr>
        <p:spPr>
          <a:xfrm flipH="1" flipV="1">
            <a:off x="14340714" y="5247338"/>
            <a:ext cx="3900509" cy="547092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5AA616E9-8CC8-426B-8D5F-2459BE59E566}"/>
              </a:ext>
            </a:extLst>
          </p:cNvPr>
          <p:cNvSpPr/>
          <p:nvPr/>
        </p:nvSpPr>
        <p:spPr>
          <a:xfrm>
            <a:off x="18241223" y="5675133"/>
            <a:ext cx="4357382" cy="474457"/>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Statutory &amp; Mandatory Training – Focus on returning to &gt;90% Compliance </a:t>
            </a:r>
          </a:p>
        </p:txBody>
      </p:sp>
      <p:cxnSp>
        <p:nvCxnSpPr>
          <p:cNvPr id="88" name="Straight Arrow Connector 87">
            <a:extLst>
              <a:ext uri="{FF2B5EF4-FFF2-40B4-BE49-F238E27FC236}">
                <a16:creationId xmlns:a16="http://schemas.microsoft.com/office/drawing/2014/main" id="{B217DCC8-C943-4E67-935E-0E7B5990A61F}"/>
              </a:ext>
            </a:extLst>
          </p:cNvPr>
          <p:cNvCxnSpPr>
            <a:cxnSpLocks/>
            <a:stCxn id="87" idx="1"/>
            <a:endCxn id="6" idx="3"/>
          </p:cNvCxnSpPr>
          <p:nvPr/>
        </p:nvCxnSpPr>
        <p:spPr>
          <a:xfrm flipH="1">
            <a:off x="14340714" y="5912361"/>
            <a:ext cx="3900509" cy="12503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4D5F04BF-0B62-4C56-833A-BE5D61E1A6C2}"/>
              </a:ext>
            </a:extLst>
          </p:cNvPr>
          <p:cNvCxnSpPr>
            <a:cxnSpLocks/>
            <a:stCxn id="87" idx="1"/>
            <a:endCxn id="11" idx="3"/>
          </p:cNvCxnSpPr>
          <p:nvPr/>
        </p:nvCxnSpPr>
        <p:spPr>
          <a:xfrm flipH="1" flipV="1">
            <a:off x="14340714" y="5247337"/>
            <a:ext cx="3900509" cy="66502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5D45932D-0770-464F-9C2A-2C5E484CF374}"/>
              </a:ext>
            </a:extLst>
          </p:cNvPr>
          <p:cNvSpPr/>
          <p:nvPr/>
        </p:nvSpPr>
        <p:spPr>
          <a:xfrm>
            <a:off x="18230511" y="6324949"/>
            <a:ext cx="4378809" cy="41287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Create additional opportunity for new and existing apprenticeship pathways </a:t>
            </a:r>
          </a:p>
        </p:txBody>
      </p:sp>
      <p:cxnSp>
        <p:nvCxnSpPr>
          <p:cNvPr id="116" name="Straight Arrow Connector 115">
            <a:extLst>
              <a:ext uri="{FF2B5EF4-FFF2-40B4-BE49-F238E27FC236}">
                <a16:creationId xmlns:a16="http://schemas.microsoft.com/office/drawing/2014/main" id="{4C8BB712-5ECC-4DA7-A113-4B3BC1D21A71}"/>
              </a:ext>
            </a:extLst>
          </p:cNvPr>
          <p:cNvCxnSpPr>
            <a:cxnSpLocks/>
            <a:stCxn id="131" idx="1"/>
            <a:endCxn id="139" idx="3"/>
          </p:cNvCxnSpPr>
          <p:nvPr/>
        </p:nvCxnSpPr>
        <p:spPr>
          <a:xfrm flipH="1">
            <a:off x="14340715" y="7104525"/>
            <a:ext cx="3889796" cy="11525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37271A0A-B606-480E-B5E0-0ECEDD8ED11F}"/>
              </a:ext>
            </a:extLst>
          </p:cNvPr>
          <p:cNvCxnSpPr>
            <a:cxnSpLocks/>
            <a:stCxn id="131" idx="1"/>
            <a:endCxn id="6" idx="3"/>
          </p:cNvCxnSpPr>
          <p:nvPr/>
        </p:nvCxnSpPr>
        <p:spPr>
          <a:xfrm flipH="1">
            <a:off x="14340715" y="7104526"/>
            <a:ext cx="3889796" cy="5822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5ABF0726-A47D-4513-AB3D-4E674C94E58C}"/>
              </a:ext>
            </a:extLst>
          </p:cNvPr>
          <p:cNvCxnSpPr>
            <a:cxnSpLocks/>
            <a:stCxn id="111" idx="1"/>
            <a:endCxn id="6" idx="3"/>
          </p:cNvCxnSpPr>
          <p:nvPr/>
        </p:nvCxnSpPr>
        <p:spPr>
          <a:xfrm flipH="1">
            <a:off x="14340715" y="6531386"/>
            <a:ext cx="3889796" cy="6313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69582883-062E-4E6E-BE43-41D966D9783E}"/>
              </a:ext>
            </a:extLst>
          </p:cNvPr>
          <p:cNvCxnSpPr>
            <a:cxnSpLocks/>
            <a:stCxn id="111" idx="1"/>
            <a:endCxn id="10" idx="3"/>
          </p:cNvCxnSpPr>
          <p:nvPr/>
        </p:nvCxnSpPr>
        <p:spPr>
          <a:xfrm flipH="1" flipV="1">
            <a:off x="14340714" y="1491071"/>
            <a:ext cx="3889797" cy="50403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6A2332DD-BD7B-4B17-B46D-F57F018A1A6C}"/>
              </a:ext>
            </a:extLst>
          </p:cNvPr>
          <p:cNvCxnSpPr>
            <a:cxnSpLocks/>
            <a:stCxn id="111" idx="1"/>
            <a:endCxn id="657" idx="3"/>
          </p:cNvCxnSpPr>
          <p:nvPr/>
        </p:nvCxnSpPr>
        <p:spPr>
          <a:xfrm flipH="1">
            <a:off x="14340715" y="6531387"/>
            <a:ext cx="3889796" cy="487112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716A54A-B9FD-4442-8359-0DCED619D337}"/>
              </a:ext>
            </a:extLst>
          </p:cNvPr>
          <p:cNvSpPr/>
          <p:nvPr/>
        </p:nvSpPr>
        <p:spPr>
          <a:xfrm>
            <a:off x="18230511" y="11024208"/>
            <a:ext cx="4378809" cy="41287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Support for change activities and new service integration </a:t>
            </a:r>
          </a:p>
        </p:txBody>
      </p:sp>
      <p:cxnSp>
        <p:nvCxnSpPr>
          <p:cNvPr id="128" name="Straight Arrow Connector 127">
            <a:extLst>
              <a:ext uri="{FF2B5EF4-FFF2-40B4-BE49-F238E27FC236}">
                <a16:creationId xmlns:a16="http://schemas.microsoft.com/office/drawing/2014/main" id="{D97A36CE-6022-4A24-AD50-9318F1B6C995}"/>
              </a:ext>
            </a:extLst>
          </p:cNvPr>
          <p:cNvCxnSpPr>
            <a:cxnSpLocks/>
            <a:stCxn id="127" idx="1"/>
            <a:endCxn id="146" idx="3"/>
          </p:cNvCxnSpPr>
          <p:nvPr/>
        </p:nvCxnSpPr>
        <p:spPr>
          <a:xfrm flipH="1" flipV="1">
            <a:off x="14340715" y="10256261"/>
            <a:ext cx="3889796" cy="9743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330D472F-BB8F-462B-AD6C-86EB5AE69838}"/>
              </a:ext>
            </a:extLst>
          </p:cNvPr>
          <p:cNvCxnSpPr>
            <a:cxnSpLocks/>
            <a:stCxn id="127" idx="1"/>
            <a:endCxn id="33" idx="3"/>
          </p:cNvCxnSpPr>
          <p:nvPr/>
        </p:nvCxnSpPr>
        <p:spPr>
          <a:xfrm flipH="1" flipV="1">
            <a:off x="14340714" y="2893068"/>
            <a:ext cx="3889797" cy="833757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1" name="Rectangle 130">
            <a:extLst>
              <a:ext uri="{FF2B5EF4-FFF2-40B4-BE49-F238E27FC236}">
                <a16:creationId xmlns:a16="http://schemas.microsoft.com/office/drawing/2014/main" id="{18C059A3-E955-418F-88BA-8DF22BDF8292}"/>
              </a:ext>
            </a:extLst>
          </p:cNvPr>
          <p:cNvSpPr/>
          <p:nvPr/>
        </p:nvSpPr>
        <p:spPr>
          <a:xfrm>
            <a:off x="18230511" y="6898087"/>
            <a:ext cx="4378809" cy="41287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Create and deploy talent management processes </a:t>
            </a:r>
          </a:p>
        </p:txBody>
      </p:sp>
      <p:pic>
        <p:nvPicPr>
          <p:cNvPr id="99" name="Picture 4">
            <a:extLst>
              <a:ext uri="{FF2B5EF4-FFF2-40B4-BE49-F238E27FC236}">
                <a16:creationId xmlns:a16="http://schemas.microsoft.com/office/drawing/2014/main" id="{532C4C07-AE2D-43D0-955F-9DC891C58F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00">
            <a:extLst>
              <a:ext uri="{FF2B5EF4-FFF2-40B4-BE49-F238E27FC236}">
                <a16:creationId xmlns:a16="http://schemas.microsoft.com/office/drawing/2014/main" id="{B449A178-21F6-4952-98FE-C8B2369E1ED5}"/>
              </a:ext>
            </a:extLst>
          </p:cNvPr>
          <p:cNvPicPr>
            <a:picLocks noChangeAspect="1"/>
          </p:cNvPicPr>
          <p:nvPr/>
        </p:nvPicPr>
        <p:blipFill>
          <a:blip r:embed="rId3"/>
          <a:stretch>
            <a:fillRect/>
          </a:stretch>
        </p:blipFill>
        <p:spPr>
          <a:xfrm>
            <a:off x="2052677" y="11946267"/>
            <a:ext cx="2379145" cy="1089188"/>
          </a:xfrm>
          <a:prstGeom prst="rect">
            <a:avLst/>
          </a:prstGeom>
        </p:spPr>
      </p:pic>
      <p:sp>
        <p:nvSpPr>
          <p:cNvPr id="133" name="Rectangle 132">
            <a:extLst>
              <a:ext uri="{FF2B5EF4-FFF2-40B4-BE49-F238E27FC236}">
                <a16:creationId xmlns:a16="http://schemas.microsoft.com/office/drawing/2014/main" id="{55AD0D40-88E1-42BF-A117-DA73B909C9CD}"/>
              </a:ext>
            </a:extLst>
          </p:cNvPr>
          <p:cNvSpPr/>
          <p:nvPr/>
        </p:nvSpPr>
        <p:spPr>
          <a:xfrm>
            <a:off x="10627621" y="3612463"/>
            <a:ext cx="3723803"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134" name="Straight Arrow Connector 133">
            <a:extLst>
              <a:ext uri="{FF2B5EF4-FFF2-40B4-BE49-F238E27FC236}">
                <a16:creationId xmlns:a16="http://schemas.microsoft.com/office/drawing/2014/main" id="{91ACADED-FAE2-42E8-B57B-D9141A911631}"/>
              </a:ext>
            </a:extLst>
          </p:cNvPr>
          <p:cNvCxnSpPr>
            <a:cxnSpLocks/>
            <a:stCxn id="133" idx="1"/>
            <a:endCxn id="147" idx="3"/>
          </p:cNvCxnSpPr>
          <p:nvPr/>
        </p:nvCxnSpPr>
        <p:spPr>
          <a:xfrm flipH="1" flipV="1">
            <a:off x="8223011" y="3612464"/>
            <a:ext cx="2404610" cy="3718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80E13349-3718-44EF-91E5-F50EE78E7319}"/>
              </a:ext>
            </a:extLst>
          </p:cNvPr>
          <p:cNvCxnSpPr>
            <a:cxnSpLocks/>
            <a:stCxn id="36" idx="1"/>
            <a:endCxn id="133" idx="3"/>
          </p:cNvCxnSpPr>
          <p:nvPr/>
        </p:nvCxnSpPr>
        <p:spPr>
          <a:xfrm flipH="1">
            <a:off x="14351424" y="2917765"/>
            <a:ext cx="3889799" cy="10665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51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3044FC-8688-410C-B595-6DFF32FF7908}"/>
              </a:ext>
            </a:extLst>
          </p:cNvPr>
          <p:cNvSpPr txBox="1"/>
          <p:nvPr/>
        </p:nvSpPr>
        <p:spPr>
          <a:xfrm>
            <a:off x="598114" y="270070"/>
            <a:ext cx="3977580" cy="399981"/>
          </a:xfrm>
          <a:prstGeom prst="rect">
            <a:avLst/>
          </a:prstGeom>
          <a:noFill/>
        </p:spPr>
        <p:txBody>
          <a:bodyPr wrap="square" rtlCol="0">
            <a:spAutoFit/>
          </a:bodyPr>
          <a:lstStyle/>
          <a:p>
            <a:r>
              <a:rPr lang="en-GB" sz="1999" b="1" dirty="0">
                <a:latin typeface="Arial" panose="020B0604020202020204" pitchFamily="34" charset="0"/>
                <a:cs typeface="Arial" panose="020B0604020202020204" pitchFamily="34" charset="0"/>
              </a:rPr>
              <a:t>People &amp; Culture</a:t>
            </a:r>
          </a:p>
        </p:txBody>
      </p:sp>
      <p:graphicFrame>
        <p:nvGraphicFramePr>
          <p:cNvPr id="3" name="Table 2">
            <a:extLst>
              <a:ext uri="{FF2B5EF4-FFF2-40B4-BE49-F238E27FC236}">
                <a16:creationId xmlns:a16="http://schemas.microsoft.com/office/drawing/2014/main" id="{EDCBEE81-BE9C-434E-AE4B-AD86F0981FEE}"/>
              </a:ext>
            </a:extLst>
          </p:cNvPr>
          <p:cNvGraphicFramePr>
            <a:graphicFrameLocks noGrp="1"/>
          </p:cNvGraphicFramePr>
          <p:nvPr/>
        </p:nvGraphicFramePr>
        <p:xfrm>
          <a:off x="598113" y="823927"/>
          <a:ext cx="22413287" cy="11238747"/>
        </p:xfrm>
        <a:graphic>
          <a:graphicData uri="http://schemas.openxmlformats.org/drawingml/2006/table">
            <a:tbl>
              <a:tblPr firstRow="1" firstCol="1" bandRow="1">
                <a:tableStyleId>{5C22544A-7EE6-4342-B048-85BDC9FD1C3A}</a:tableStyleId>
              </a:tblPr>
              <a:tblGrid>
                <a:gridCol w="512390">
                  <a:extLst>
                    <a:ext uri="{9D8B030D-6E8A-4147-A177-3AD203B41FA5}">
                      <a16:colId xmlns:a16="http://schemas.microsoft.com/office/drawing/2014/main" val="2284043700"/>
                    </a:ext>
                  </a:extLst>
                </a:gridCol>
                <a:gridCol w="5816675">
                  <a:extLst>
                    <a:ext uri="{9D8B030D-6E8A-4147-A177-3AD203B41FA5}">
                      <a16:colId xmlns:a16="http://schemas.microsoft.com/office/drawing/2014/main" val="1281595406"/>
                    </a:ext>
                  </a:extLst>
                </a:gridCol>
                <a:gridCol w="6276799">
                  <a:extLst>
                    <a:ext uri="{9D8B030D-6E8A-4147-A177-3AD203B41FA5}">
                      <a16:colId xmlns:a16="http://schemas.microsoft.com/office/drawing/2014/main" val="1604934981"/>
                    </a:ext>
                  </a:extLst>
                </a:gridCol>
                <a:gridCol w="3973388">
                  <a:extLst>
                    <a:ext uri="{9D8B030D-6E8A-4147-A177-3AD203B41FA5}">
                      <a16:colId xmlns:a16="http://schemas.microsoft.com/office/drawing/2014/main" val="3034808188"/>
                    </a:ext>
                  </a:extLst>
                </a:gridCol>
                <a:gridCol w="3984087">
                  <a:extLst>
                    <a:ext uri="{9D8B030D-6E8A-4147-A177-3AD203B41FA5}">
                      <a16:colId xmlns:a16="http://schemas.microsoft.com/office/drawing/2014/main" val="3747905140"/>
                    </a:ext>
                  </a:extLst>
                </a:gridCol>
                <a:gridCol w="1849948">
                  <a:extLst>
                    <a:ext uri="{9D8B030D-6E8A-4147-A177-3AD203B41FA5}">
                      <a16:colId xmlns:a16="http://schemas.microsoft.com/office/drawing/2014/main" val="539641130"/>
                    </a:ext>
                  </a:extLst>
                </a:gridCol>
              </a:tblGrid>
              <a:tr h="565713">
                <a:tc>
                  <a:txBody>
                    <a:bodyPr/>
                    <a:lstStyle/>
                    <a:p>
                      <a:pPr algn="ctr">
                        <a:lnSpc>
                          <a:spcPct val="107000"/>
                        </a:lnSpc>
                        <a:spcAft>
                          <a:spcPts val="800"/>
                        </a:spcAft>
                      </a:pPr>
                      <a:r>
                        <a:rPr lang="en-GB" sz="1800" dirty="0">
                          <a:effectLst/>
                          <a:latin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Top Key Priority Areas (P&amp;C)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Milestones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Local Leads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What Directorate support is required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Expected Delivery Dates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055072292"/>
                  </a:ext>
                </a:extLst>
              </a:tr>
              <a:tr h="1532834">
                <a:tc>
                  <a:txBody>
                    <a:bodyPr/>
                    <a:lstStyle/>
                    <a:p>
                      <a:pPr algn="ctr">
                        <a:lnSpc>
                          <a:spcPct val="107000"/>
                        </a:lnSpc>
                        <a:spcAft>
                          <a:spcPts val="800"/>
                        </a:spcAft>
                      </a:pPr>
                      <a:r>
                        <a:rPr lang="en-GB" sz="1800" dirty="0">
                          <a:effectLst/>
                          <a:latin typeface="Arial" panose="020B0604020202020204" pitchFamily="34" charset="0"/>
                        </a:rPr>
                        <a:t>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Trustwide rollout of Health eRoster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Getting all teams onto eRoster and optimising the platform and embedding into business as usual  </a:t>
                      </a:r>
                    </a:p>
                    <a:p>
                      <a:pPr>
                        <a:lnSpc>
                          <a:spcPct val="107000"/>
                        </a:lnSpc>
                        <a:spcAft>
                          <a:spcPts val="800"/>
                        </a:spcAft>
                      </a:pPr>
                      <a:r>
                        <a:rPr lang="en-GB" sz="1800" dirty="0">
                          <a:effectLst/>
                          <a:latin typeface="Arial" panose="020B0604020202020204" pitchFamily="34" charset="0"/>
                        </a:rPr>
                        <a:t>Training and support offered to DMTs</a:t>
                      </a:r>
                    </a:p>
                    <a:p>
                      <a:pPr>
                        <a:lnSpc>
                          <a:spcPct val="107000"/>
                        </a:lnSpc>
                        <a:spcAft>
                          <a:spcPts val="800"/>
                        </a:spcAft>
                      </a:pPr>
                      <a:r>
                        <a:rPr lang="en-GB" sz="1800" dirty="0">
                          <a:effectLst/>
                        </a:rPr>
                        <a:t>Establish real time reporting for sickness /absence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Archana Saanap</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DMTs to adopt new system</a:t>
                      </a:r>
                    </a:p>
                    <a:p>
                      <a:pPr>
                        <a:lnSpc>
                          <a:spcPct val="107000"/>
                        </a:lnSpc>
                        <a:spcAft>
                          <a:spcPts val="800"/>
                        </a:spcAft>
                      </a:pPr>
                      <a:r>
                        <a:rPr lang="en-GB" sz="1800" dirty="0">
                          <a:effectLst/>
                          <a:latin typeface="Arial" panose="020B0604020202020204" pitchFamily="34" charset="0"/>
                        </a:rPr>
                        <a:t>Informatics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18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887785410"/>
                  </a:ext>
                </a:extLst>
              </a:tr>
              <a:tr h="859206">
                <a:tc>
                  <a:txBody>
                    <a:bodyPr/>
                    <a:lstStyle/>
                    <a:p>
                      <a:pPr algn="ctr">
                        <a:lnSpc>
                          <a:spcPct val="107000"/>
                        </a:lnSpc>
                        <a:spcAft>
                          <a:spcPts val="800"/>
                        </a:spcAft>
                      </a:pPr>
                      <a:r>
                        <a:rPr lang="en-GB" sz="1800" dirty="0">
                          <a:effectLst/>
                          <a:latin typeface="Arial" panose="020B0604020202020204" pitchFamily="34" charset="0"/>
                        </a:rPr>
                        <a:t>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Setup central Staff Bank Service to integrate across ICS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Establish central booking team, and app to improve service delivery, train staff to use new processes and embed practices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Irfaan Ibne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DMTs to adopt new system</a:t>
                      </a:r>
                    </a:p>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2022704542"/>
                  </a:ext>
                </a:extLst>
              </a:tr>
              <a:tr h="1040085">
                <a:tc>
                  <a:txBody>
                    <a:bodyPr/>
                    <a:lstStyle/>
                    <a:p>
                      <a:pPr algn="ctr">
                        <a:lnSpc>
                          <a:spcPct val="107000"/>
                        </a:lnSpc>
                        <a:spcAft>
                          <a:spcPts val="800"/>
                        </a:spcAft>
                      </a:pPr>
                      <a:r>
                        <a:rPr lang="en-GB" sz="1800" dirty="0">
                          <a:effectLst/>
                          <a:latin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Deliver training required for vaccine pods  - 3 across the Trust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Recruit and train staff , establish pods and advertise for vaccinations</a:t>
                      </a:r>
                    </a:p>
                    <a:p>
                      <a:pPr>
                        <a:lnSpc>
                          <a:spcPct val="107000"/>
                        </a:lnSpc>
                        <a:spcAft>
                          <a:spcPts val="800"/>
                        </a:spcAft>
                      </a:pPr>
                      <a:r>
                        <a:rPr lang="en-GB" sz="1800" dirty="0">
                          <a:effectLst/>
                          <a:latin typeface="Arial" panose="020B0604020202020204" pitchFamily="34" charset="0"/>
                        </a:rPr>
                        <a:t>Commence delivery vaccinations for the public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Irfaan Ibne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Corporate Nursing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3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881943588"/>
                  </a:ext>
                </a:extLst>
              </a:tr>
              <a:tr h="1040085">
                <a:tc>
                  <a:txBody>
                    <a:bodyPr/>
                    <a:lstStyle/>
                    <a:p>
                      <a:pPr algn="ctr">
                        <a:lnSpc>
                          <a:spcPct val="107000"/>
                        </a:lnSpc>
                        <a:spcAft>
                          <a:spcPts val="800"/>
                        </a:spcAft>
                      </a:pPr>
                      <a:r>
                        <a:rPr lang="en-GB" sz="1800" dirty="0">
                          <a:effectLst/>
                          <a:latin typeface="Arial" panose="020B0604020202020204" pitchFamily="34" charset="0"/>
                        </a:rPr>
                        <a:t>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Delivering New Learning Management system – training Academy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Procure new system, develop content and embed across DMTs</a:t>
                      </a:r>
                    </a:p>
                    <a:p>
                      <a:pPr>
                        <a:lnSpc>
                          <a:spcPct val="107000"/>
                        </a:lnSpc>
                        <a:spcAft>
                          <a:spcPts val="800"/>
                        </a:spcAft>
                      </a:pPr>
                      <a:r>
                        <a:rPr lang="en-GB" sz="1800" dirty="0">
                          <a:effectLst/>
                          <a:latin typeface="Arial" panose="020B0604020202020204" pitchFamily="34" charset="0"/>
                        </a:rPr>
                        <a:t>One stop shop for all training needs established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Steve Palmer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DMTs to develop content for local needs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977135844"/>
                  </a:ext>
                </a:extLst>
              </a:tr>
              <a:tr h="565713">
                <a:tc>
                  <a:txBody>
                    <a:bodyPr/>
                    <a:lstStyle/>
                    <a:p>
                      <a:pPr algn="ctr">
                        <a:lnSpc>
                          <a:spcPct val="107000"/>
                        </a:lnSpc>
                        <a:spcAft>
                          <a:spcPts val="800"/>
                        </a:spcAft>
                      </a:pPr>
                      <a:r>
                        <a:rPr lang="en-GB" sz="1800" dirty="0">
                          <a:effectLst/>
                          <a:latin typeface="Arial" panose="020B0604020202020204" pitchFamily="34" charset="0"/>
                        </a:rPr>
                        <a:t>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Realigning P&amp;C senior leadership team to support primary care and increase OD capacity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Review completed to align to primary care needs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Tanya</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Primary Care Directorate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3 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515325248"/>
                  </a:ext>
                </a:extLst>
              </a:tr>
              <a:tr h="1245491">
                <a:tc>
                  <a:txBody>
                    <a:bodyPr/>
                    <a:lstStyle/>
                    <a:p>
                      <a:pPr algn="ctr">
                        <a:lnSpc>
                          <a:spcPct val="107000"/>
                        </a:lnSpc>
                        <a:spcAft>
                          <a:spcPts val="800"/>
                        </a:spcAft>
                      </a:pPr>
                      <a:r>
                        <a:rPr lang="en-GB" sz="1800" dirty="0">
                          <a:effectLst/>
                          <a:latin typeface="Arial" panose="020B0604020202020204" pitchFamily="34" charset="0"/>
                        </a:rPr>
                        <a:t>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Implementation of respectful resolution pathway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Reduced formal processes for reconciliation </a:t>
                      </a:r>
                    </a:p>
                    <a:p>
                      <a:pPr>
                        <a:lnSpc>
                          <a:spcPct val="107000"/>
                        </a:lnSpc>
                        <a:spcAft>
                          <a:spcPts val="800"/>
                        </a:spcAft>
                      </a:pPr>
                      <a:r>
                        <a:rPr lang="en-GB" sz="1800" dirty="0">
                          <a:effectLst/>
                          <a:latin typeface="Arial" panose="020B0604020202020204" pitchFamily="34" charset="0"/>
                        </a:rPr>
                        <a:t>Increased informal resolutions </a:t>
                      </a:r>
                    </a:p>
                    <a:p>
                      <a:pPr>
                        <a:lnSpc>
                          <a:spcPct val="107000"/>
                        </a:lnSpc>
                        <a:spcAft>
                          <a:spcPts val="800"/>
                        </a:spcAft>
                      </a:pPr>
                      <a:r>
                        <a:rPr lang="en-GB" sz="1800" dirty="0">
                          <a:effectLst/>
                        </a:rPr>
                        <a:t>Communication of service to DMTs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Corinne Cunningham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DMTs to adopt new system</a:t>
                      </a:r>
                    </a:p>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 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4033063813"/>
                  </a:ext>
                </a:extLst>
              </a:tr>
              <a:tr h="1239025">
                <a:tc>
                  <a:txBody>
                    <a:bodyPr/>
                    <a:lstStyle/>
                    <a:p>
                      <a:pPr algn="ctr">
                        <a:lnSpc>
                          <a:spcPct val="107000"/>
                        </a:lnSpc>
                        <a:spcAft>
                          <a:spcPts val="800"/>
                        </a:spcAft>
                      </a:pPr>
                      <a:r>
                        <a:rPr lang="en-GB" sz="1800" dirty="0">
                          <a:effectLst/>
                          <a:latin typeface="Arial" panose="020B0604020202020204" pitchFamily="34" charset="0"/>
                        </a:rPr>
                        <a:t>7</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Maintain focus on Staff Inequalities across the Trust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Delivery of the people plan, debias recruitment </a:t>
                      </a:r>
                    </a:p>
                    <a:p>
                      <a:pPr>
                        <a:lnSpc>
                          <a:spcPct val="107000"/>
                        </a:lnSpc>
                        <a:spcAft>
                          <a:spcPts val="800"/>
                        </a:spcAft>
                      </a:pPr>
                      <a:r>
                        <a:rPr lang="en-GB" sz="1800" dirty="0">
                          <a:effectLst/>
                          <a:latin typeface="Arial" panose="020B0604020202020204" pitchFamily="34" charset="0"/>
                        </a:rPr>
                        <a:t>Maintain the focus on Race &amp; Privilege across the Trust </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Supporting the work of all staff networks </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Tanya Carter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 to feedback on progress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489966237"/>
                  </a:ext>
                </a:extLst>
              </a:tr>
              <a:tr h="565713">
                <a:tc>
                  <a:txBody>
                    <a:bodyPr/>
                    <a:lstStyle/>
                    <a:p>
                      <a:pPr algn="ctr">
                        <a:lnSpc>
                          <a:spcPct val="107000"/>
                        </a:lnSpc>
                        <a:spcAft>
                          <a:spcPts val="800"/>
                        </a:spcAft>
                      </a:pPr>
                      <a:r>
                        <a:rPr lang="en-GB" sz="1800" dirty="0">
                          <a:effectLst/>
                          <a:latin typeface="Arial" panose="020B0604020202020204" pitchFamily="34" charset="0"/>
                        </a:rPr>
                        <a:t>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Staff Survey Results and plans to be mobilised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Analyse new staff survey results, distribute to teams to develop action plans and monitor progress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Jill Dabbs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All DMTs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001207085"/>
                  </a:ext>
                </a:extLst>
              </a:tr>
              <a:tr h="565713">
                <a:tc>
                  <a:txBody>
                    <a:bodyPr/>
                    <a:lstStyle/>
                    <a:p>
                      <a:pPr algn="ctr">
                        <a:lnSpc>
                          <a:spcPct val="107000"/>
                        </a:lnSpc>
                        <a:spcAft>
                          <a:spcPts val="800"/>
                        </a:spcAft>
                      </a:pPr>
                      <a:r>
                        <a:rPr lang="en-GB" sz="1800" dirty="0">
                          <a:effectLst/>
                          <a:latin typeface="Arial" panose="020B0604020202020204" pitchFamily="34" charset="0"/>
                        </a:rPr>
                        <a:t>9</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Brexit Planning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kern="1200" dirty="0">
                          <a:solidFill>
                            <a:schemeClr val="dk1"/>
                          </a:solidFill>
                          <a:effectLst/>
                          <a:latin typeface="Arial" panose="020B0604020202020204" pitchFamily="34" charset="0"/>
                          <a:ea typeface="+mn-ea"/>
                          <a:cs typeface="+mn-cs"/>
                        </a:rPr>
                        <a:t>Ensure</a:t>
                      </a:r>
                      <a:r>
                        <a:rPr lang="en-GB" sz="1800" dirty="0">
                          <a:effectLst/>
                          <a:latin typeface="Arial" panose="020B0604020202020204" pitchFamily="34" charset="0"/>
                        </a:rPr>
                        <a:t> are Eu workforce have a settled status, ensure all new recruitment is compliant with immigration rules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Isabella Larkin</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833559410"/>
                  </a:ext>
                </a:extLst>
              </a:tr>
              <a:tr h="2019120">
                <a:tc>
                  <a:txBody>
                    <a:bodyPr/>
                    <a:lstStyle/>
                    <a:p>
                      <a:pPr algn="ctr">
                        <a:lnSpc>
                          <a:spcPct val="107000"/>
                        </a:lnSpc>
                        <a:spcAft>
                          <a:spcPts val="800"/>
                        </a:spcAft>
                      </a:pPr>
                      <a:r>
                        <a:rPr lang="en-GB" sz="1800" dirty="0">
                          <a:effectLst/>
                          <a:latin typeface="Arial" panose="020B0604020202020204" pitchFamily="34" charset="0"/>
                        </a:rPr>
                        <a:t>10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Anchor employer – recruiting locally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Shifting recruitment strategy to recruit locally and reduce unemployment in London </a:t>
                      </a:r>
                    </a:p>
                    <a:p>
                      <a:pPr marL="0" indent="0" algn="l">
                        <a:lnSpc>
                          <a:spcPct val="107000"/>
                        </a:lnSpc>
                        <a:spcAft>
                          <a:spcPts val="800"/>
                        </a:spcAft>
                      </a:pPr>
                      <a:r>
                        <a:rPr lang="en-GB" sz="1800" dirty="0">
                          <a:effectLst/>
                          <a:latin typeface="Arial" panose="020B0604020202020204" pitchFamily="34" charset="0"/>
                        </a:rPr>
                        <a:t>Building local partnerships and talent pool</a:t>
                      </a:r>
                    </a:p>
                    <a:p>
                      <a:pPr marL="0" indent="0" algn="l">
                        <a:lnSpc>
                          <a:spcPct val="107000"/>
                        </a:lnSpc>
                        <a:spcAft>
                          <a:spcPts val="800"/>
                        </a:spcAft>
                      </a:pPr>
                      <a:r>
                        <a:rPr lang="en-GB" sz="1800" dirty="0">
                          <a:effectLst/>
                        </a:rPr>
                        <a:t>Deploy values-based recruitment policy</a:t>
                      </a:r>
                    </a:p>
                    <a:p>
                      <a:pPr marL="0" indent="0" algn="l">
                        <a:lnSpc>
                          <a:spcPct val="107000"/>
                        </a:lnSpc>
                        <a:spcAft>
                          <a:spcPts val="800"/>
                        </a:spcAft>
                      </a:pPr>
                      <a:r>
                        <a:rPr lang="en-GB" sz="1800" dirty="0">
                          <a:effectLst/>
                        </a:rPr>
                        <a:t>Work experience opportunities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Jemma Ball</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DMTs to adopt new values-based recruitment policy</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631017973"/>
                  </a:ext>
                </a:extLst>
              </a:tr>
            </a:tbl>
          </a:graphicData>
        </a:graphic>
      </p:graphicFrame>
      <p:pic>
        <p:nvPicPr>
          <p:cNvPr id="4" name="Picture 3">
            <a:extLst>
              <a:ext uri="{FF2B5EF4-FFF2-40B4-BE49-F238E27FC236}">
                <a16:creationId xmlns:a16="http://schemas.microsoft.com/office/drawing/2014/main" id="{07CBAE67-8921-41CF-B66C-430A118703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69180" y="211248"/>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45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3044FC-8688-410C-B595-6DFF32FF7908}"/>
              </a:ext>
            </a:extLst>
          </p:cNvPr>
          <p:cNvSpPr txBox="1"/>
          <p:nvPr/>
        </p:nvSpPr>
        <p:spPr>
          <a:xfrm>
            <a:off x="598114" y="270070"/>
            <a:ext cx="3977580" cy="399981"/>
          </a:xfrm>
          <a:prstGeom prst="rect">
            <a:avLst/>
          </a:prstGeom>
          <a:noFill/>
        </p:spPr>
        <p:txBody>
          <a:bodyPr wrap="square" rtlCol="0">
            <a:spAutoFit/>
          </a:bodyPr>
          <a:lstStyle/>
          <a:p>
            <a:r>
              <a:rPr lang="en-GB" sz="1999" b="1" dirty="0">
                <a:latin typeface="Arial" panose="020B0604020202020204" pitchFamily="34" charset="0"/>
                <a:cs typeface="Arial" panose="020B0604020202020204" pitchFamily="34" charset="0"/>
              </a:rPr>
              <a:t>People &amp; Culture</a:t>
            </a:r>
          </a:p>
        </p:txBody>
      </p:sp>
      <p:graphicFrame>
        <p:nvGraphicFramePr>
          <p:cNvPr id="3" name="Table 2">
            <a:extLst>
              <a:ext uri="{FF2B5EF4-FFF2-40B4-BE49-F238E27FC236}">
                <a16:creationId xmlns:a16="http://schemas.microsoft.com/office/drawing/2014/main" id="{EDCBEE81-BE9C-434E-AE4B-AD86F0981FEE}"/>
              </a:ext>
            </a:extLst>
          </p:cNvPr>
          <p:cNvGraphicFramePr>
            <a:graphicFrameLocks noGrp="1"/>
          </p:cNvGraphicFramePr>
          <p:nvPr/>
        </p:nvGraphicFramePr>
        <p:xfrm>
          <a:off x="598113" y="823928"/>
          <a:ext cx="22413288" cy="9104367"/>
        </p:xfrm>
        <a:graphic>
          <a:graphicData uri="http://schemas.openxmlformats.org/drawingml/2006/table">
            <a:tbl>
              <a:tblPr firstRow="1" firstCol="1" bandRow="1">
                <a:tableStyleId>{5C22544A-7EE6-4342-B048-85BDC9FD1C3A}</a:tableStyleId>
              </a:tblPr>
              <a:tblGrid>
                <a:gridCol w="561376">
                  <a:extLst>
                    <a:ext uri="{9D8B030D-6E8A-4147-A177-3AD203B41FA5}">
                      <a16:colId xmlns:a16="http://schemas.microsoft.com/office/drawing/2014/main" val="2284043700"/>
                    </a:ext>
                  </a:extLst>
                </a:gridCol>
                <a:gridCol w="5767690">
                  <a:extLst>
                    <a:ext uri="{9D8B030D-6E8A-4147-A177-3AD203B41FA5}">
                      <a16:colId xmlns:a16="http://schemas.microsoft.com/office/drawing/2014/main" val="1281595406"/>
                    </a:ext>
                  </a:extLst>
                </a:gridCol>
                <a:gridCol w="6276799">
                  <a:extLst>
                    <a:ext uri="{9D8B030D-6E8A-4147-A177-3AD203B41FA5}">
                      <a16:colId xmlns:a16="http://schemas.microsoft.com/office/drawing/2014/main" val="1604934981"/>
                    </a:ext>
                  </a:extLst>
                </a:gridCol>
                <a:gridCol w="3973388">
                  <a:extLst>
                    <a:ext uri="{9D8B030D-6E8A-4147-A177-3AD203B41FA5}">
                      <a16:colId xmlns:a16="http://schemas.microsoft.com/office/drawing/2014/main" val="3034808188"/>
                    </a:ext>
                  </a:extLst>
                </a:gridCol>
                <a:gridCol w="3984087">
                  <a:extLst>
                    <a:ext uri="{9D8B030D-6E8A-4147-A177-3AD203B41FA5}">
                      <a16:colId xmlns:a16="http://schemas.microsoft.com/office/drawing/2014/main" val="3747905140"/>
                    </a:ext>
                  </a:extLst>
                </a:gridCol>
                <a:gridCol w="1849948">
                  <a:extLst>
                    <a:ext uri="{9D8B030D-6E8A-4147-A177-3AD203B41FA5}">
                      <a16:colId xmlns:a16="http://schemas.microsoft.com/office/drawing/2014/main" val="539641130"/>
                    </a:ext>
                  </a:extLst>
                </a:gridCol>
              </a:tblGrid>
              <a:tr h="565713">
                <a:tc>
                  <a:txBody>
                    <a:bodyPr/>
                    <a:lstStyle/>
                    <a:p>
                      <a:pPr algn="ctr">
                        <a:lnSpc>
                          <a:spcPct val="107000"/>
                        </a:lnSpc>
                        <a:spcAft>
                          <a:spcPts val="800"/>
                        </a:spcAft>
                      </a:pPr>
                      <a:r>
                        <a:rPr lang="en-GB" sz="1800" dirty="0">
                          <a:effectLst/>
                          <a:latin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Top Key Priority Areas (P&amp;C)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Milestones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Local Leads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What Directorate support is required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Expected Delivery Dates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055072292"/>
                  </a:ext>
                </a:extLst>
              </a:tr>
              <a:tr h="565713">
                <a:tc>
                  <a:txBody>
                    <a:bodyPr/>
                    <a:lstStyle/>
                    <a:p>
                      <a:pPr algn="ctr">
                        <a:lnSpc>
                          <a:spcPct val="107000"/>
                        </a:lnSpc>
                        <a:spcAft>
                          <a:spcPts val="800"/>
                        </a:spcAft>
                      </a:pPr>
                      <a:r>
                        <a:rPr lang="en-GB" sz="1800" dirty="0">
                          <a:effectLst/>
                          <a:latin typeface="Arial" panose="020B0604020202020204" pitchFamily="34" charset="0"/>
                        </a:rPr>
                        <a:t>11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Sustain our COVID services and support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Maintaining staff wellbeing, testing and support across the Trust, learning from what’s worked well from pandemic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Bernadette Fitzharris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66783280"/>
                  </a:ext>
                </a:extLst>
              </a:tr>
              <a:tr h="1247232">
                <a:tc>
                  <a:txBody>
                    <a:bodyPr/>
                    <a:lstStyle/>
                    <a:p>
                      <a:pPr algn="ctr">
                        <a:lnSpc>
                          <a:spcPct val="107000"/>
                        </a:lnSpc>
                        <a:spcAft>
                          <a:spcPts val="800"/>
                        </a:spcAft>
                      </a:pPr>
                      <a:r>
                        <a:rPr lang="en-GB" sz="1800" dirty="0">
                          <a:effectLst/>
                          <a:latin typeface="Arial" panose="020B0604020202020204" pitchFamily="34" charset="0"/>
                        </a:rPr>
                        <a:t>12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Develop and Deliver Leadership offer for the Trust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Resource agreement from exec</a:t>
                      </a:r>
                    </a:p>
                    <a:p>
                      <a:pPr marL="0" indent="0" algn="l">
                        <a:lnSpc>
                          <a:spcPct val="107000"/>
                        </a:lnSpc>
                        <a:spcAft>
                          <a:spcPts val="800"/>
                        </a:spcAft>
                      </a:pPr>
                      <a:r>
                        <a:rPr lang="en-GB" sz="1800" dirty="0">
                          <a:effectLst/>
                          <a:latin typeface="Arial" panose="020B0604020202020204" pitchFamily="34" charset="0"/>
                        </a:rPr>
                        <a:t>Delivery of short-term offer</a:t>
                      </a:r>
                    </a:p>
                    <a:p>
                      <a:pPr marL="0" indent="0" algn="l">
                        <a:lnSpc>
                          <a:spcPct val="107000"/>
                        </a:lnSpc>
                        <a:spcAft>
                          <a:spcPts val="800"/>
                        </a:spcAft>
                      </a:pPr>
                      <a:r>
                        <a:rPr lang="en-GB" sz="1800" dirty="0">
                          <a:effectLst/>
                        </a:rPr>
                        <a:t>Scoping/agreement of long-term offer</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Donna Willis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2110452868"/>
                  </a:ext>
                </a:extLst>
              </a:tr>
              <a:tr h="565713">
                <a:tc>
                  <a:txBody>
                    <a:bodyPr/>
                    <a:lstStyle/>
                    <a:p>
                      <a:pPr algn="ctr">
                        <a:lnSpc>
                          <a:spcPct val="107000"/>
                        </a:lnSpc>
                        <a:spcAft>
                          <a:spcPts val="800"/>
                        </a:spcAft>
                      </a:pPr>
                      <a:r>
                        <a:rPr lang="en-GB" sz="1800" dirty="0">
                          <a:effectLst/>
                          <a:latin typeface="Arial" panose="020B0604020202020204" pitchFamily="34" charset="0"/>
                        </a:rPr>
                        <a:t>13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Expanding OD Offer to all teams in the Trust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As resources allow, work with localities to support team behaviours and performance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Donna Willis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2492059227"/>
                  </a:ext>
                </a:extLst>
              </a:tr>
              <a:tr h="1327429">
                <a:tc>
                  <a:txBody>
                    <a:bodyPr/>
                    <a:lstStyle/>
                    <a:p>
                      <a:pPr algn="ctr">
                        <a:lnSpc>
                          <a:spcPct val="107000"/>
                        </a:lnSpc>
                        <a:spcAft>
                          <a:spcPts val="800"/>
                        </a:spcAft>
                      </a:pPr>
                      <a:r>
                        <a:rPr lang="en-GB" sz="1800" dirty="0">
                          <a:effectLst/>
                          <a:latin typeface="Arial" panose="020B0604020202020204" pitchFamily="34" charset="0"/>
                        </a:rPr>
                        <a:t>14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Converting Integrated Care Competencies into a tool</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Subject to funding, test the competencies with a wider population</a:t>
                      </a:r>
                    </a:p>
                    <a:p>
                      <a:pPr marL="0" indent="0" algn="l">
                        <a:lnSpc>
                          <a:spcPct val="107000"/>
                        </a:lnSpc>
                        <a:spcAft>
                          <a:spcPts val="800"/>
                        </a:spcAft>
                      </a:pPr>
                      <a:r>
                        <a:rPr lang="en-GB" sz="1800" dirty="0">
                          <a:effectLst/>
                          <a:latin typeface="Arial" panose="020B0604020202020204" pitchFamily="34" charset="0"/>
                        </a:rPr>
                        <a:t>Develop an online platform to enable utility at individual, team, organisation and system level.</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Donna Willis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12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2264550254"/>
                  </a:ext>
                </a:extLst>
              </a:tr>
              <a:tr h="1040085">
                <a:tc>
                  <a:txBody>
                    <a:bodyPr/>
                    <a:lstStyle/>
                    <a:p>
                      <a:pPr algn="ctr">
                        <a:lnSpc>
                          <a:spcPct val="107000"/>
                        </a:lnSpc>
                        <a:spcAft>
                          <a:spcPts val="800"/>
                        </a:spcAft>
                      </a:pPr>
                      <a:r>
                        <a:rPr lang="en-GB" sz="1800" dirty="0">
                          <a:effectLst/>
                          <a:latin typeface="Arial" panose="020B0604020202020204" pitchFamily="34" charset="0"/>
                        </a:rPr>
                        <a:t>15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Increase coaching and mentoring capacity in the Trust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To establish further development of coaching skills within the Trust</a:t>
                      </a:r>
                    </a:p>
                    <a:p>
                      <a:pPr marL="0" indent="0" algn="l">
                        <a:lnSpc>
                          <a:spcPct val="107000"/>
                        </a:lnSpc>
                        <a:spcAft>
                          <a:spcPts val="800"/>
                        </a:spcAft>
                      </a:pPr>
                      <a:r>
                        <a:rPr lang="en-GB" sz="1800" dirty="0">
                          <a:effectLst/>
                          <a:latin typeface="Arial" panose="020B0604020202020204" pitchFamily="34" charset="0"/>
                        </a:rPr>
                        <a:t>To fully launch the coaching and mentoring platform</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Olga Osokina</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rPr>
                        <a:t>6 months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419670582"/>
                  </a:ext>
                </a:extLst>
              </a:tr>
              <a:tr h="1040085">
                <a:tc>
                  <a:txBody>
                    <a:bodyPr/>
                    <a:lstStyle/>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16</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Statutory &amp; Mandatory Training – Focus on returning to &gt;90% compliance </a:t>
                      </a: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Create a trust wide and locality specific plan to focus on priorities </a:t>
                      </a:r>
                    </a:p>
                    <a:p>
                      <a:pPr marL="0" indent="0" algn="l">
                        <a:lnSpc>
                          <a:spcPct val="107000"/>
                        </a:lnSpc>
                        <a:spcAft>
                          <a:spcPts val="800"/>
                        </a:spcAft>
                      </a:pPr>
                      <a:r>
                        <a:rPr lang="en-GB" sz="1800" dirty="0">
                          <a:effectLst/>
                          <a:latin typeface="Arial" panose="020B0604020202020204" pitchFamily="34" charset="0"/>
                        </a:rPr>
                        <a:t>Deliver programme of training to achieve target</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Princess Kabba</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All DMTs</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8 Months </a:t>
                      </a:r>
                    </a:p>
                  </a:txBody>
                  <a:tcPr marL="54444" marR="54444" marT="0" marB="0" anchor="ctr"/>
                </a:tc>
                <a:extLst>
                  <a:ext uri="{0D108BD9-81ED-4DB2-BD59-A6C34878D82A}">
                    <a16:rowId xmlns:a16="http://schemas.microsoft.com/office/drawing/2014/main" val="3613706950"/>
                  </a:ext>
                </a:extLst>
              </a:tr>
              <a:tr h="859206">
                <a:tc>
                  <a:txBody>
                    <a:bodyPr/>
                    <a:lstStyle/>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17</a:t>
                      </a:r>
                    </a:p>
                  </a:txBody>
                  <a:tcPr marL="54444" marR="54444"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dirty="0">
                          <a:solidFill>
                            <a:schemeClr val="tx1"/>
                          </a:solidFill>
                          <a:latin typeface="Arial" panose="020B0604020202020204" pitchFamily="34" charset="0"/>
                        </a:rPr>
                        <a:t>Create additional opportunity for new and existing apprenticeship pathways </a:t>
                      </a: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Provide support to professional leads and functional teams to increase the accessibility and availability of apprenticeships </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Sarah Canning</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All DMTs, Professional Leads</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12 Months </a:t>
                      </a:r>
                    </a:p>
                  </a:txBody>
                  <a:tcPr marL="54444" marR="54444" marT="0" marB="0" anchor="ctr"/>
                </a:tc>
                <a:extLst>
                  <a:ext uri="{0D108BD9-81ED-4DB2-BD59-A6C34878D82A}">
                    <a16:rowId xmlns:a16="http://schemas.microsoft.com/office/drawing/2014/main" val="2917726449"/>
                  </a:ext>
                </a:extLst>
              </a:tr>
              <a:tr h="1327429">
                <a:tc>
                  <a:txBody>
                    <a:bodyPr/>
                    <a:lstStyle/>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18</a:t>
                      </a:r>
                    </a:p>
                  </a:txBody>
                  <a:tcPr marL="54444" marR="54444"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dirty="0">
                          <a:solidFill>
                            <a:schemeClr val="tx1"/>
                          </a:solidFill>
                          <a:latin typeface="Arial" panose="020B0604020202020204" pitchFamily="34" charset="0"/>
                        </a:rPr>
                        <a:t>Support for Change Activities and new service integration</a:t>
                      </a: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Provide support to DMTs and services when making organisational changes and creating new services </a:t>
                      </a:r>
                    </a:p>
                    <a:p>
                      <a:pPr marL="0" indent="0" algn="l">
                        <a:lnSpc>
                          <a:spcPct val="107000"/>
                        </a:lnSpc>
                        <a:spcAft>
                          <a:spcPts val="800"/>
                        </a:spcAft>
                      </a:pPr>
                      <a:r>
                        <a:rPr lang="en-GB" sz="1800" dirty="0">
                          <a:effectLst/>
                          <a:latin typeface="Arial" panose="020B0604020202020204" pitchFamily="34" charset="0"/>
                        </a:rPr>
                        <a:t>Work to better define the process for new services to ensure P&amp;C engaged before process finalisation </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Tanya Carter / Shefa Begom </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All DMTs, BDU</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12 Months </a:t>
                      </a:r>
                    </a:p>
                  </a:txBody>
                  <a:tcPr marL="54444" marR="54444" marT="0" marB="0" anchor="ctr"/>
                </a:tc>
                <a:extLst>
                  <a:ext uri="{0D108BD9-81ED-4DB2-BD59-A6C34878D82A}">
                    <a16:rowId xmlns:a16="http://schemas.microsoft.com/office/drawing/2014/main" val="3603784383"/>
                  </a:ext>
                </a:extLst>
              </a:tr>
              <a:tr h="565713">
                <a:tc>
                  <a:txBody>
                    <a:bodyPr/>
                    <a:lstStyle/>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19</a:t>
                      </a:r>
                    </a:p>
                  </a:txBody>
                  <a:tcPr marL="54444" marR="54444"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1800" dirty="0">
                          <a:solidFill>
                            <a:schemeClr val="tx1"/>
                          </a:solidFill>
                          <a:latin typeface="Arial" panose="020B0604020202020204" pitchFamily="34" charset="0"/>
                        </a:rPr>
                        <a:t>Create and deploy talent management processes</a:t>
                      </a:r>
                    </a:p>
                  </a:txBody>
                  <a:tcPr marL="54444" marR="54444" marT="0" marB="0" anchor="ctr"/>
                </a:tc>
                <a:tc>
                  <a:txBody>
                    <a:bodyPr/>
                    <a:lstStyle/>
                    <a:p>
                      <a:pPr marL="0" indent="0" algn="l">
                        <a:lnSpc>
                          <a:spcPct val="107000"/>
                        </a:lnSpc>
                        <a:spcAft>
                          <a:spcPts val="800"/>
                        </a:spcAft>
                      </a:pPr>
                      <a:r>
                        <a:rPr lang="en-GB" sz="1800" dirty="0">
                          <a:effectLst/>
                          <a:latin typeface="Arial" panose="020B0604020202020204" pitchFamily="34" charset="0"/>
                        </a:rPr>
                        <a:t>Create talent definition and mapping processes that highlight and support the development and progression of key talent </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Steve Palmer</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All DMTs</a:t>
                      </a:r>
                    </a:p>
                  </a:txBody>
                  <a:tcPr marL="54444" marR="54444" marT="0" marB="0" anchor="ctr"/>
                </a:tc>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12 Months </a:t>
                      </a:r>
                    </a:p>
                  </a:txBody>
                  <a:tcPr marL="54444" marR="54444" marT="0" marB="0" anchor="ctr"/>
                </a:tc>
                <a:extLst>
                  <a:ext uri="{0D108BD9-81ED-4DB2-BD59-A6C34878D82A}">
                    <a16:rowId xmlns:a16="http://schemas.microsoft.com/office/drawing/2014/main" val="2868931897"/>
                  </a:ext>
                </a:extLst>
              </a:tr>
            </a:tbl>
          </a:graphicData>
        </a:graphic>
      </p:graphicFrame>
      <p:pic>
        <p:nvPicPr>
          <p:cNvPr id="4" name="Picture 3">
            <a:extLst>
              <a:ext uri="{FF2B5EF4-FFF2-40B4-BE49-F238E27FC236}">
                <a16:creationId xmlns:a16="http://schemas.microsoft.com/office/drawing/2014/main" id="{07CBAE67-8921-41CF-B66C-430A118703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69180" y="211248"/>
            <a:ext cx="1042220" cy="51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75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787052" y="7164937"/>
            <a:ext cx="3647945" cy="676173"/>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807845" y="6058375"/>
            <a:ext cx="3647945" cy="676173"/>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0777160" y="1276741"/>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777160" y="4901030"/>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21" name="Rectangle 20">
            <a:extLst>
              <a:ext uri="{FF2B5EF4-FFF2-40B4-BE49-F238E27FC236}">
                <a16:creationId xmlns:a16="http://schemas.microsoft.com/office/drawing/2014/main" id="{B799B96C-7B82-4965-9B47-16B6B1583BFE}"/>
              </a:ext>
            </a:extLst>
          </p:cNvPr>
          <p:cNvSpPr/>
          <p:nvPr/>
        </p:nvSpPr>
        <p:spPr>
          <a:xfrm>
            <a:off x="16899081" y="1827829"/>
            <a:ext cx="6119910" cy="635093"/>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To increase the number of service users and carers in full or part-time employment/education </a:t>
            </a:r>
          </a:p>
        </p:txBody>
      </p:sp>
      <p:sp>
        <p:nvSpPr>
          <p:cNvPr id="27" name="Rectangle 26">
            <a:extLst>
              <a:ext uri="{FF2B5EF4-FFF2-40B4-BE49-F238E27FC236}">
                <a16:creationId xmlns:a16="http://schemas.microsoft.com/office/drawing/2014/main" id="{F00AFBA2-09D8-426C-B6D8-A5FB8F6FBC7E}"/>
              </a:ext>
            </a:extLst>
          </p:cNvPr>
          <p:cNvSpPr/>
          <p:nvPr/>
        </p:nvSpPr>
        <p:spPr>
          <a:xfrm>
            <a:off x="16899081" y="1198578"/>
            <a:ext cx="6119910" cy="41625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Co-producing everything we do</a:t>
            </a:r>
          </a:p>
        </p:txBody>
      </p:sp>
      <p:sp>
        <p:nvSpPr>
          <p:cNvPr id="33" name="Rectangle 32">
            <a:extLst>
              <a:ext uri="{FF2B5EF4-FFF2-40B4-BE49-F238E27FC236}">
                <a16:creationId xmlns:a16="http://schemas.microsoft.com/office/drawing/2014/main" id="{FB898EFA-9EE4-483A-90A0-891E86909DFC}"/>
              </a:ext>
            </a:extLst>
          </p:cNvPr>
          <p:cNvSpPr/>
          <p:nvPr/>
        </p:nvSpPr>
        <p:spPr>
          <a:xfrm>
            <a:off x="10777160" y="2433077"/>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657" name="Rectangle 656">
            <a:extLst>
              <a:ext uri="{FF2B5EF4-FFF2-40B4-BE49-F238E27FC236}">
                <a16:creationId xmlns:a16="http://schemas.microsoft.com/office/drawing/2014/main" id="{E1CE5BF1-F65F-4C90-92A3-DFE361059424}"/>
              </a:ext>
            </a:extLst>
          </p:cNvPr>
          <p:cNvSpPr/>
          <p:nvPr/>
        </p:nvSpPr>
        <p:spPr>
          <a:xfrm>
            <a:off x="10749921" y="11704662"/>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659" name="Rectangle 658">
            <a:extLst>
              <a:ext uri="{FF2B5EF4-FFF2-40B4-BE49-F238E27FC236}">
                <a16:creationId xmlns:a16="http://schemas.microsoft.com/office/drawing/2014/main" id="{FBCEE72F-0091-49F8-B193-759102C28B73}"/>
              </a:ext>
            </a:extLst>
          </p:cNvPr>
          <p:cNvSpPr/>
          <p:nvPr/>
        </p:nvSpPr>
        <p:spPr>
          <a:xfrm>
            <a:off x="16899081" y="8232143"/>
            <a:ext cx="6119910" cy="92511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Empowering people digitally – access to technology and the confidence and skills using it. ELFT to develop a truly meaningful digital offer for service users, carers and staff</a:t>
            </a:r>
          </a:p>
        </p:txBody>
      </p:sp>
      <p:sp>
        <p:nvSpPr>
          <p:cNvPr id="139" name="Rectangle 138">
            <a:extLst>
              <a:ext uri="{FF2B5EF4-FFF2-40B4-BE49-F238E27FC236}">
                <a16:creationId xmlns:a16="http://schemas.microsoft.com/office/drawing/2014/main" id="{A4810C58-610B-4153-8D4A-9F9744922E51}"/>
              </a:ext>
            </a:extLst>
          </p:cNvPr>
          <p:cNvSpPr/>
          <p:nvPr/>
        </p:nvSpPr>
        <p:spPr>
          <a:xfrm>
            <a:off x="10756700" y="8285883"/>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756700" y="9405252"/>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765952" y="10517802"/>
            <a:ext cx="3647945" cy="676173"/>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142605" y="3246889"/>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132848" y="5460841"/>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132844" y="9647109"/>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132846" y="7650317"/>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179" name="Rectangle 178">
            <a:extLst>
              <a:ext uri="{FF2B5EF4-FFF2-40B4-BE49-F238E27FC236}">
                <a16:creationId xmlns:a16="http://schemas.microsoft.com/office/drawing/2014/main" id="{B1A6C70C-946C-4C0F-9DA1-E1FF848437BC}"/>
              </a:ext>
            </a:extLst>
          </p:cNvPr>
          <p:cNvSpPr/>
          <p:nvPr/>
        </p:nvSpPr>
        <p:spPr>
          <a:xfrm>
            <a:off x="16899081" y="9504250"/>
            <a:ext cx="6119910" cy="925115"/>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The Trust to demonstrate work in improving inequalities – i.e. Black Lives Matter, LGBTQ+, poverty, cultural awareness..)</a:t>
            </a:r>
          </a:p>
        </p:txBody>
      </p:sp>
      <p:sp>
        <p:nvSpPr>
          <p:cNvPr id="77" name="Rectangle 76">
            <a:extLst>
              <a:ext uri="{FF2B5EF4-FFF2-40B4-BE49-F238E27FC236}">
                <a16:creationId xmlns:a16="http://schemas.microsoft.com/office/drawing/2014/main" id="{F3D08EA3-995E-4DB4-A5BB-A2EAE8013E37}"/>
              </a:ext>
            </a:extLst>
          </p:cNvPr>
          <p:cNvSpPr/>
          <p:nvPr/>
        </p:nvSpPr>
        <p:spPr>
          <a:xfrm>
            <a:off x="16899081" y="11388960"/>
            <a:ext cx="6119910" cy="106109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FV programmes, remote working, reduced travel &amp; conference expenses, printing savings, increased digital service offers and less DNAs, estates optimisation, procurement, LD unit, LBH Savings</a:t>
            </a:r>
          </a:p>
        </p:txBody>
      </p:sp>
      <p:sp>
        <p:nvSpPr>
          <p:cNvPr id="201" name="Rectangle 200">
            <a:extLst>
              <a:ext uri="{FF2B5EF4-FFF2-40B4-BE49-F238E27FC236}">
                <a16:creationId xmlns:a16="http://schemas.microsoft.com/office/drawing/2014/main" id="{256A1A21-999F-4AAC-B396-511940A0B660}"/>
              </a:ext>
            </a:extLst>
          </p:cNvPr>
          <p:cNvSpPr/>
          <p:nvPr/>
        </p:nvSpPr>
        <p:spPr>
          <a:xfrm>
            <a:off x="525867" y="6353470"/>
            <a:ext cx="2898876" cy="7217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People Participation</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3424744" y="3640300"/>
            <a:ext cx="1717860" cy="30740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3424745" y="5854253"/>
            <a:ext cx="1708103" cy="8600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3424745" y="6714333"/>
            <a:ext cx="1708103" cy="13293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3424745" y="6714333"/>
            <a:ext cx="1708099" cy="33261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8537998" y="1614829"/>
            <a:ext cx="2239162" cy="20254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8537998" y="2771165"/>
            <a:ext cx="2239162" cy="8691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8528242" y="2771164"/>
            <a:ext cx="2248919" cy="30830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8528239" y="5239117"/>
            <a:ext cx="2248921" cy="28046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8528242" y="5239120"/>
            <a:ext cx="2248919" cy="6151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8528240" y="6396462"/>
            <a:ext cx="2279606" cy="16472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8528239" y="7503024"/>
            <a:ext cx="2258813" cy="54070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8528241" y="8043728"/>
            <a:ext cx="2228459" cy="58024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a:off x="8528235" y="9743341"/>
            <a:ext cx="2228463" cy="29717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8528237" y="10040519"/>
            <a:ext cx="2221684" cy="2002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8528236" y="10040519"/>
            <a:ext cx="2237715" cy="8153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a:off x="14425106" y="1406703"/>
            <a:ext cx="2473976" cy="208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7EF16EEA-3BE1-46B8-8866-1C3A9BE44CB0}"/>
              </a:ext>
            </a:extLst>
          </p:cNvPr>
          <p:cNvCxnSpPr>
            <a:cxnSpLocks/>
            <a:stCxn id="21" idx="1"/>
            <a:endCxn id="10" idx="3"/>
          </p:cNvCxnSpPr>
          <p:nvPr/>
        </p:nvCxnSpPr>
        <p:spPr>
          <a:xfrm flipH="1" flipV="1">
            <a:off x="14425106" y="1614828"/>
            <a:ext cx="2473976" cy="5305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0D4AC100-F102-4715-9951-EBD6C4D6AB2E}"/>
              </a:ext>
            </a:extLst>
          </p:cNvPr>
          <p:cNvCxnSpPr>
            <a:cxnSpLocks/>
            <a:stCxn id="278" idx="1"/>
            <a:endCxn id="11" idx="3"/>
          </p:cNvCxnSpPr>
          <p:nvPr/>
        </p:nvCxnSpPr>
        <p:spPr>
          <a:xfrm flipH="1" flipV="1">
            <a:off x="14425106" y="5239120"/>
            <a:ext cx="2473976" cy="8618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Straight Arrow Connector 374">
            <a:extLst>
              <a:ext uri="{FF2B5EF4-FFF2-40B4-BE49-F238E27FC236}">
                <a16:creationId xmlns:a16="http://schemas.microsoft.com/office/drawing/2014/main" id="{88952031-4BC8-4465-B40E-A3B26A88E7AF}"/>
              </a:ext>
            </a:extLst>
          </p:cNvPr>
          <p:cNvCxnSpPr>
            <a:cxnSpLocks/>
            <a:stCxn id="98" idx="1"/>
            <a:endCxn id="11" idx="3"/>
          </p:cNvCxnSpPr>
          <p:nvPr/>
        </p:nvCxnSpPr>
        <p:spPr>
          <a:xfrm flipH="1" flipV="1">
            <a:off x="14425106" y="5239117"/>
            <a:ext cx="2473976" cy="21324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Straight Arrow Connector 383">
            <a:extLst>
              <a:ext uri="{FF2B5EF4-FFF2-40B4-BE49-F238E27FC236}">
                <a16:creationId xmlns:a16="http://schemas.microsoft.com/office/drawing/2014/main" id="{F2EBDBE0-F164-4C29-A916-6F2DC538DEE4}"/>
              </a:ext>
            </a:extLst>
          </p:cNvPr>
          <p:cNvCxnSpPr>
            <a:cxnSpLocks/>
            <a:stCxn id="659" idx="1"/>
            <a:endCxn id="8" idx="3"/>
          </p:cNvCxnSpPr>
          <p:nvPr/>
        </p:nvCxnSpPr>
        <p:spPr>
          <a:xfrm flipH="1" flipV="1">
            <a:off x="14455790" y="6396462"/>
            <a:ext cx="2443291" cy="22982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a:extLst>
              <a:ext uri="{FF2B5EF4-FFF2-40B4-BE49-F238E27FC236}">
                <a16:creationId xmlns:a16="http://schemas.microsoft.com/office/drawing/2014/main" id="{073A3301-619B-4AC2-8E6C-6EBCA4F1A827}"/>
              </a:ext>
            </a:extLst>
          </p:cNvPr>
          <p:cNvCxnSpPr>
            <a:cxnSpLocks/>
            <a:stCxn id="179" idx="1"/>
            <a:endCxn id="139" idx="3"/>
          </p:cNvCxnSpPr>
          <p:nvPr/>
        </p:nvCxnSpPr>
        <p:spPr>
          <a:xfrm flipH="1" flipV="1">
            <a:off x="14404644" y="8623972"/>
            <a:ext cx="2494438" cy="13428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a:off x="14397867" y="11919509"/>
            <a:ext cx="2501217" cy="1232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8" name="Rectangle 277">
            <a:extLst>
              <a:ext uri="{FF2B5EF4-FFF2-40B4-BE49-F238E27FC236}">
                <a16:creationId xmlns:a16="http://schemas.microsoft.com/office/drawing/2014/main" id="{6A63A3AD-66D5-4F4B-B74E-25F8DC9DC96E}"/>
              </a:ext>
            </a:extLst>
          </p:cNvPr>
          <p:cNvSpPr/>
          <p:nvPr/>
        </p:nvSpPr>
        <p:spPr>
          <a:xfrm>
            <a:off x="16899081" y="5689528"/>
            <a:ext cx="6119910" cy="82283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Improving our signposting into voluntary sector and community based opportunities (i.e. sports, hobbies, financial support..)</a:t>
            </a:r>
          </a:p>
        </p:txBody>
      </p:sp>
      <p:cxnSp>
        <p:nvCxnSpPr>
          <p:cNvPr id="299" name="Straight Arrow Connector 298">
            <a:extLst>
              <a:ext uri="{FF2B5EF4-FFF2-40B4-BE49-F238E27FC236}">
                <a16:creationId xmlns:a16="http://schemas.microsoft.com/office/drawing/2014/main" id="{9AF29EDF-11B5-4B57-8CC5-5D5559A9F67B}"/>
              </a:ext>
            </a:extLst>
          </p:cNvPr>
          <p:cNvCxnSpPr>
            <a:cxnSpLocks/>
            <a:stCxn id="96" idx="1"/>
            <a:endCxn id="33" idx="3"/>
          </p:cNvCxnSpPr>
          <p:nvPr/>
        </p:nvCxnSpPr>
        <p:spPr>
          <a:xfrm flipH="1" flipV="1">
            <a:off x="14425106" y="2771164"/>
            <a:ext cx="2473976" cy="2417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D7AB53DC-8270-48AE-BEBC-A0BBECAB7F2D}"/>
              </a:ext>
            </a:extLst>
          </p:cNvPr>
          <p:cNvSpPr/>
          <p:nvPr/>
        </p:nvSpPr>
        <p:spPr>
          <a:xfrm>
            <a:off x="16899081" y="2712519"/>
            <a:ext cx="6119910" cy="600750"/>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Service users and carers to be referred into People Participation at the start of their journey with ELFT</a:t>
            </a:r>
          </a:p>
        </p:txBody>
      </p:sp>
      <p:sp>
        <p:nvSpPr>
          <p:cNvPr id="98" name="Rectangle 97">
            <a:extLst>
              <a:ext uri="{FF2B5EF4-FFF2-40B4-BE49-F238E27FC236}">
                <a16:creationId xmlns:a16="http://schemas.microsoft.com/office/drawing/2014/main" id="{7B71259A-0B99-4DCA-A70C-117640A7C45F}"/>
              </a:ext>
            </a:extLst>
          </p:cNvPr>
          <p:cNvSpPr/>
          <p:nvPr/>
        </p:nvSpPr>
        <p:spPr>
          <a:xfrm>
            <a:off x="16899081" y="6654174"/>
            <a:ext cx="6119910" cy="143485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COVID-19 challenge – People Participation have been useful in terms of connections with service users and carers, addressing loneliness, physical exercise and connecting people, for example Befriending service. Share learning with teams across the Trust. </a:t>
            </a:r>
          </a:p>
        </p:txBody>
      </p:sp>
      <p:cxnSp>
        <p:nvCxnSpPr>
          <p:cNvPr id="86" name="Straight Arrow Connector 85">
            <a:extLst>
              <a:ext uri="{FF2B5EF4-FFF2-40B4-BE49-F238E27FC236}">
                <a16:creationId xmlns:a16="http://schemas.microsoft.com/office/drawing/2014/main" id="{81ACCAE2-9B0B-4F01-9920-BBDB932C4F14}"/>
              </a:ext>
            </a:extLst>
          </p:cNvPr>
          <p:cNvCxnSpPr>
            <a:cxnSpLocks/>
            <a:stCxn id="179" idx="1"/>
            <a:endCxn id="11" idx="3"/>
          </p:cNvCxnSpPr>
          <p:nvPr/>
        </p:nvCxnSpPr>
        <p:spPr>
          <a:xfrm flipH="1" flipV="1">
            <a:off x="14425106" y="5239119"/>
            <a:ext cx="2473976" cy="472768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342B2F6-571B-4BDF-A968-A353D8999C20}"/>
              </a:ext>
            </a:extLst>
          </p:cNvPr>
          <p:cNvCxnSpPr>
            <a:cxnSpLocks/>
            <a:stCxn id="179" idx="1"/>
            <a:endCxn id="10" idx="3"/>
          </p:cNvCxnSpPr>
          <p:nvPr/>
        </p:nvCxnSpPr>
        <p:spPr>
          <a:xfrm flipH="1" flipV="1">
            <a:off x="14425106" y="1614829"/>
            <a:ext cx="2473976" cy="835197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03FC2BBF-2158-4906-8695-1101DE232463}"/>
              </a:ext>
            </a:extLst>
          </p:cNvPr>
          <p:cNvCxnSpPr>
            <a:cxnSpLocks/>
            <a:stCxn id="659" idx="1"/>
            <a:endCxn id="11" idx="3"/>
          </p:cNvCxnSpPr>
          <p:nvPr/>
        </p:nvCxnSpPr>
        <p:spPr>
          <a:xfrm flipH="1" flipV="1">
            <a:off x="14425106" y="5239117"/>
            <a:ext cx="2473976" cy="345558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85686663-828F-4FFD-A3C8-DBB1FE53D6B8}"/>
              </a:ext>
            </a:extLst>
          </p:cNvPr>
          <p:cNvCxnSpPr>
            <a:cxnSpLocks/>
            <a:stCxn id="98" idx="1"/>
            <a:endCxn id="139" idx="3"/>
          </p:cNvCxnSpPr>
          <p:nvPr/>
        </p:nvCxnSpPr>
        <p:spPr>
          <a:xfrm flipH="1">
            <a:off x="14404644" y="7371600"/>
            <a:ext cx="2494438" cy="125237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A6C52112-402B-4CD9-80A2-6D38C4A3156B}"/>
              </a:ext>
            </a:extLst>
          </p:cNvPr>
          <p:cNvCxnSpPr>
            <a:cxnSpLocks/>
            <a:stCxn id="278" idx="1"/>
            <a:endCxn id="139" idx="3"/>
          </p:cNvCxnSpPr>
          <p:nvPr/>
        </p:nvCxnSpPr>
        <p:spPr>
          <a:xfrm flipH="1">
            <a:off x="14404644" y="6100943"/>
            <a:ext cx="2494438" cy="252302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5B6AB0F4-D876-4D57-A650-6991F1B21F7F}"/>
              </a:ext>
            </a:extLst>
          </p:cNvPr>
          <p:cNvCxnSpPr>
            <a:cxnSpLocks/>
            <a:stCxn id="96" idx="1"/>
            <a:endCxn id="8" idx="3"/>
          </p:cNvCxnSpPr>
          <p:nvPr/>
        </p:nvCxnSpPr>
        <p:spPr>
          <a:xfrm flipH="1">
            <a:off x="14455790" y="3012894"/>
            <a:ext cx="2443291" cy="338357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ADADDB6F-EDB4-4A8F-B267-64DA6B902DF4}"/>
              </a:ext>
            </a:extLst>
          </p:cNvPr>
          <p:cNvCxnSpPr>
            <a:cxnSpLocks/>
            <a:stCxn id="96" idx="1"/>
            <a:endCxn id="10" idx="3"/>
          </p:cNvCxnSpPr>
          <p:nvPr/>
        </p:nvCxnSpPr>
        <p:spPr>
          <a:xfrm flipH="1" flipV="1">
            <a:off x="14425106" y="1614830"/>
            <a:ext cx="2473976" cy="139806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162A1823-FD8C-41C9-AA63-2A1919384C2D}"/>
              </a:ext>
            </a:extLst>
          </p:cNvPr>
          <p:cNvCxnSpPr>
            <a:cxnSpLocks/>
            <a:stCxn id="27" idx="1"/>
            <a:endCxn id="11" idx="3"/>
          </p:cNvCxnSpPr>
          <p:nvPr/>
        </p:nvCxnSpPr>
        <p:spPr>
          <a:xfrm flipH="1">
            <a:off x="14425106" y="1406702"/>
            <a:ext cx="2473976" cy="383241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6E305EF0-25D1-4025-8EA0-BBDAE4EFB150}"/>
              </a:ext>
            </a:extLst>
          </p:cNvPr>
          <p:cNvCxnSpPr>
            <a:cxnSpLocks/>
            <a:stCxn id="21" idx="1"/>
            <a:endCxn id="11" idx="3"/>
          </p:cNvCxnSpPr>
          <p:nvPr/>
        </p:nvCxnSpPr>
        <p:spPr>
          <a:xfrm flipH="1">
            <a:off x="14425106" y="2145376"/>
            <a:ext cx="2473976" cy="309374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0EB20C36-DC3C-492F-A37A-FFEE5A501E7F}"/>
              </a:ext>
            </a:extLst>
          </p:cNvPr>
          <p:cNvSpPr/>
          <p:nvPr/>
        </p:nvSpPr>
        <p:spPr>
          <a:xfrm>
            <a:off x="4879005" y="336102"/>
            <a:ext cx="3395394" cy="28558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Strategic Objectives</a:t>
            </a:r>
          </a:p>
        </p:txBody>
      </p:sp>
      <p:sp>
        <p:nvSpPr>
          <p:cNvPr id="64" name="Rectangle 63">
            <a:extLst>
              <a:ext uri="{FF2B5EF4-FFF2-40B4-BE49-F238E27FC236}">
                <a16:creationId xmlns:a16="http://schemas.microsoft.com/office/drawing/2014/main" id="{52E59AD8-09DB-4EB7-A84B-00F733A3B48E}"/>
              </a:ext>
            </a:extLst>
          </p:cNvPr>
          <p:cNvSpPr/>
          <p:nvPr/>
        </p:nvSpPr>
        <p:spPr>
          <a:xfrm>
            <a:off x="10197707" y="336102"/>
            <a:ext cx="4876614" cy="28558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Secondary Drivers</a:t>
            </a:r>
          </a:p>
        </p:txBody>
      </p:sp>
      <p:sp>
        <p:nvSpPr>
          <p:cNvPr id="65" name="Rectangle 64">
            <a:extLst>
              <a:ext uri="{FF2B5EF4-FFF2-40B4-BE49-F238E27FC236}">
                <a16:creationId xmlns:a16="http://schemas.microsoft.com/office/drawing/2014/main" id="{77314DB7-836C-4C4C-AD5C-F811D72E32DA}"/>
              </a:ext>
            </a:extLst>
          </p:cNvPr>
          <p:cNvSpPr/>
          <p:nvPr/>
        </p:nvSpPr>
        <p:spPr>
          <a:xfrm>
            <a:off x="18920933" y="247379"/>
            <a:ext cx="2704733" cy="41625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999" b="1" dirty="0">
                <a:latin typeface="Arial" panose="020B0604020202020204" pitchFamily="34" charset="0"/>
                <a:cs typeface="Arial" panose="020B0604020202020204" pitchFamily="34" charset="0"/>
              </a:rPr>
              <a:t>21-22 Priorities</a:t>
            </a:r>
          </a:p>
        </p:txBody>
      </p:sp>
      <p:sp>
        <p:nvSpPr>
          <p:cNvPr id="66" name="Rectangle 65">
            <a:extLst>
              <a:ext uri="{FF2B5EF4-FFF2-40B4-BE49-F238E27FC236}">
                <a16:creationId xmlns:a16="http://schemas.microsoft.com/office/drawing/2014/main" id="{FF215B38-45FB-41FD-870A-D20593069FE4}"/>
              </a:ext>
            </a:extLst>
          </p:cNvPr>
          <p:cNvSpPr/>
          <p:nvPr/>
        </p:nvSpPr>
        <p:spPr>
          <a:xfrm>
            <a:off x="10787052" y="3617408"/>
            <a:ext cx="3647945" cy="676173"/>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sp>
        <p:nvSpPr>
          <p:cNvPr id="67" name="Rectangle 66">
            <a:extLst>
              <a:ext uri="{FF2B5EF4-FFF2-40B4-BE49-F238E27FC236}">
                <a16:creationId xmlns:a16="http://schemas.microsoft.com/office/drawing/2014/main" id="{85E5E88B-122B-4D5D-AC91-509647823364}"/>
              </a:ext>
            </a:extLst>
          </p:cNvPr>
          <p:cNvSpPr/>
          <p:nvPr/>
        </p:nvSpPr>
        <p:spPr>
          <a:xfrm>
            <a:off x="16899081" y="3522971"/>
            <a:ext cx="6119910" cy="82185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Improving physical health, loneliness, relationships, signposting to VCS &amp; community opportunities, rollout DIALOG across all services</a:t>
            </a:r>
          </a:p>
        </p:txBody>
      </p:sp>
      <p:sp>
        <p:nvSpPr>
          <p:cNvPr id="68" name="Rectangle 67">
            <a:extLst>
              <a:ext uri="{FF2B5EF4-FFF2-40B4-BE49-F238E27FC236}">
                <a16:creationId xmlns:a16="http://schemas.microsoft.com/office/drawing/2014/main" id="{702D4F31-8E67-4B9B-B75F-B114846263A2}"/>
              </a:ext>
            </a:extLst>
          </p:cNvPr>
          <p:cNvSpPr/>
          <p:nvPr/>
        </p:nvSpPr>
        <p:spPr>
          <a:xfrm>
            <a:off x="16899081" y="4558144"/>
            <a:ext cx="6119910" cy="32420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Supporting carers, service users into employment &amp; education</a:t>
            </a:r>
          </a:p>
        </p:txBody>
      </p:sp>
      <p:cxnSp>
        <p:nvCxnSpPr>
          <p:cNvPr id="69" name="Straight Arrow Connector 68">
            <a:extLst>
              <a:ext uri="{FF2B5EF4-FFF2-40B4-BE49-F238E27FC236}">
                <a16:creationId xmlns:a16="http://schemas.microsoft.com/office/drawing/2014/main" id="{45BF3432-E327-4A86-9E85-05A77F6AF36D}"/>
              </a:ext>
            </a:extLst>
          </p:cNvPr>
          <p:cNvCxnSpPr>
            <a:cxnSpLocks/>
            <a:stCxn id="67" idx="1"/>
            <a:endCxn id="66" idx="3"/>
          </p:cNvCxnSpPr>
          <p:nvPr/>
        </p:nvCxnSpPr>
        <p:spPr>
          <a:xfrm flipH="1">
            <a:off x="14434998" y="3933898"/>
            <a:ext cx="2464084" cy="2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785C3A64-5895-47D1-875D-D9905740F493}"/>
              </a:ext>
            </a:extLst>
          </p:cNvPr>
          <p:cNvCxnSpPr>
            <a:cxnSpLocks/>
            <a:stCxn id="68" idx="1"/>
            <a:endCxn id="66" idx="3"/>
          </p:cNvCxnSpPr>
          <p:nvPr/>
        </p:nvCxnSpPr>
        <p:spPr>
          <a:xfrm flipH="1" flipV="1">
            <a:off x="14434998" y="3955494"/>
            <a:ext cx="2464084" cy="7647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C204BEB8-4DEF-44A2-87D9-9FDBA83DA771}"/>
              </a:ext>
            </a:extLst>
          </p:cNvPr>
          <p:cNvCxnSpPr>
            <a:stCxn id="66" idx="1"/>
            <a:endCxn id="147" idx="3"/>
          </p:cNvCxnSpPr>
          <p:nvPr/>
        </p:nvCxnSpPr>
        <p:spPr>
          <a:xfrm flipH="1" flipV="1">
            <a:off x="8537998" y="3640299"/>
            <a:ext cx="2249054" cy="31519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71" name="Picture 4">
            <a:extLst>
              <a:ext uri="{FF2B5EF4-FFF2-40B4-BE49-F238E27FC236}">
                <a16:creationId xmlns:a16="http://schemas.microsoft.com/office/drawing/2014/main" id="{6969E590-E0C7-4FBE-A010-76FCE81B07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71">
            <a:extLst>
              <a:ext uri="{FF2B5EF4-FFF2-40B4-BE49-F238E27FC236}">
                <a16:creationId xmlns:a16="http://schemas.microsoft.com/office/drawing/2014/main" id="{62082D6A-5F74-4577-9FCE-41F4ED97E9B0}"/>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2834169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4">
            <a:extLst>
              <a:ext uri="{FF2B5EF4-FFF2-40B4-BE49-F238E27FC236}">
                <a16:creationId xmlns:a16="http://schemas.microsoft.com/office/drawing/2014/main" id="{8F6441B8-CED6-4FC5-BEE3-CD15C69B6D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53685" y="648712"/>
            <a:ext cx="1042220" cy="51774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5FBBDC7-4335-4332-889A-8C4FFD7BA1AC}"/>
              </a:ext>
            </a:extLst>
          </p:cNvPr>
          <p:cNvSpPr txBox="1"/>
          <p:nvPr/>
        </p:nvSpPr>
        <p:spPr>
          <a:xfrm>
            <a:off x="792646" y="707535"/>
            <a:ext cx="4693851" cy="399981"/>
          </a:xfrm>
          <a:prstGeom prst="rect">
            <a:avLst/>
          </a:prstGeom>
          <a:noFill/>
        </p:spPr>
        <p:txBody>
          <a:bodyPr wrap="square" rtlCol="0">
            <a:spAutoFit/>
          </a:bodyPr>
          <a:lstStyle/>
          <a:p>
            <a:r>
              <a:rPr lang="en-GB" sz="1999" b="1" dirty="0">
                <a:latin typeface="Arial" panose="020B0604020202020204" pitchFamily="34" charset="0"/>
                <a:cs typeface="Arial" panose="020B0604020202020204" pitchFamily="34" charset="0"/>
              </a:rPr>
              <a:t>People Participation</a:t>
            </a:r>
          </a:p>
        </p:txBody>
      </p:sp>
      <p:graphicFrame>
        <p:nvGraphicFramePr>
          <p:cNvPr id="63" name="Table 62">
            <a:extLst>
              <a:ext uri="{FF2B5EF4-FFF2-40B4-BE49-F238E27FC236}">
                <a16:creationId xmlns:a16="http://schemas.microsoft.com/office/drawing/2014/main" id="{20918CDC-3FE3-4B03-8266-2DC4616F5387}"/>
              </a:ext>
            </a:extLst>
          </p:cNvPr>
          <p:cNvGraphicFramePr>
            <a:graphicFrameLocks noGrp="1"/>
          </p:cNvGraphicFramePr>
          <p:nvPr/>
        </p:nvGraphicFramePr>
        <p:xfrm>
          <a:off x="729772" y="1790444"/>
          <a:ext cx="21866135" cy="10515912"/>
        </p:xfrm>
        <a:graphic>
          <a:graphicData uri="http://schemas.openxmlformats.org/drawingml/2006/table">
            <a:tbl>
              <a:tblPr firstRow="1" firstCol="1" bandRow="1">
                <a:tableStyleId>{5C22544A-7EE6-4342-B048-85BDC9FD1C3A}</a:tableStyleId>
              </a:tblPr>
              <a:tblGrid>
                <a:gridCol w="467660">
                  <a:extLst>
                    <a:ext uri="{9D8B030D-6E8A-4147-A177-3AD203B41FA5}">
                      <a16:colId xmlns:a16="http://schemas.microsoft.com/office/drawing/2014/main" val="2284043700"/>
                    </a:ext>
                  </a:extLst>
                </a:gridCol>
                <a:gridCol w="8949486">
                  <a:extLst>
                    <a:ext uri="{9D8B030D-6E8A-4147-A177-3AD203B41FA5}">
                      <a16:colId xmlns:a16="http://schemas.microsoft.com/office/drawing/2014/main" val="1281595406"/>
                    </a:ext>
                  </a:extLst>
                </a:gridCol>
                <a:gridCol w="2924744">
                  <a:extLst>
                    <a:ext uri="{9D8B030D-6E8A-4147-A177-3AD203B41FA5}">
                      <a16:colId xmlns:a16="http://schemas.microsoft.com/office/drawing/2014/main" val="1604934981"/>
                    </a:ext>
                  </a:extLst>
                </a:gridCol>
                <a:gridCol w="1824166">
                  <a:extLst>
                    <a:ext uri="{9D8B030D-6E8A-4147-A177-3AD203B41FA5}">
                      <a16:colId xmlns:a16="http://schemas.microsoft.com/office/drawing/2014/main" val="3034808188"/>
                    </a:ext>
                  </a:extLst>
                </a:gridCol>
                <a:gridCol w="4483445">
                  <a:extLst>
                    <a:ext uri="{9D8B030D-6E8A-4147-A177-3AD203B41FA5}">
                      <a16:colId xmlns:a16="http://schemas.microsoft.com/office/drawing/2014/main" val="3747905140"/>
                    </a:ext>
                  </a:extLst>
                </a:gridCol>
                <a:gridCol w="3216634">
                  <a:extLst>
                    <a:ext uri="{9D8B030D-6E8A-4147-A177-3AD203B41FA5}">
                      <a16:colId xmlns:a16="http://schemas.microsoft.com/office/drawing/2014/main" val="539641130"/>
                    </a:ext>
                  </a:extLst>
                </a:gridCol>
              </a:tblGrid>
              <a:tr h="746341">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No.</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1400" dirty="0">
                          <a:effectLst/>
                          <a:latin typeface="Arial" panose="020B0604020202020204" pitchFamily="34" charset="0"/>
                          <a:cs typeface="Arial" panose="020B0604020202020204" pitchFamily="34" charset="0"/>
                        </a:rPr>
                        <a:t>Top Key Priority Areas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1400" dirty="0">
                          <a:effectLst/>
                          <a:latin typeface="Arial" panose="020B0604020202020204" pitchFamily="34" charset="0"/>
                          <a:cs typeface="Arial" panose="020B0604020202020204" pitchFamily="34" charset="0"/>
                        </a:rPr>
                        <a:t>Milestones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1400" dirty="0">
                          <a:effectLst/>
                          <a:latin typeface="Arial" panose="020B0604020202020204" pitchFamily="34" charset="0"/>
                          <a:cs typeface="Arial" panose="020B0604020202020204" pitchFamily="34" charset="0"/>
                        </a:rPr>
                        <a:t>Local Leads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1400" dirty="0">
                          <a:effectLst/>
                          <a:latin typeface="Arial" panose="020B0604020202020204" pitchFamily="34" charset="0"/>
                          <a:cs typeface="Arial" panose="020B0604020202020204" pitchFamily="34" charset="0"/>
                        </a:rPr>
                        <a:t>What Directorate support is required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1400" dirty="0">
                          <a:effectLst/>
                          <a:latin typeface="Arial" panose="020B0604020202020204" pitchFamily="34" charset="0"/>
                          <a:cs typeface="Arial" panose="020B0604020202020204" pitchFamily="34" charset="0"/>
                        </a:rPr>
                        <a:t>Expected Delivery Dates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055072292"/>
                  </a:ext>
                </a:extLst>
              </a:tr>
              <a:tr h="1196512">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1</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ELFT to support the expansion and development of education and training led by people with lived experience – education of staff and of service users.</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887785410"/>
                  </a:ext>
                </a:extLst>
              </a:tr>
              <a:tr h="957210">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To increase the number of opportunities for service users and carers to be in full and part time employment/education. </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2022704542"/>
                  </a:ext>
                </a:extLst>
              </a:tr>
              <a:tr h="100559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r>
                        <a:rPr lang="en-GB" sz="2000" kern="1200" dirty="0">
                          <a:solidFill>
                            <a:schemeClr val="dk1"/>
                          </a:solidFill>
                          <a:effectLst/>
                          <a:latin typeface="Arial" panose="020B0604020202020204" pitchFamily="34" charset="0"/>
                          <a:ea typeface="+mn-ea"/>
                          <a:cs typeface="Arial" panose="020B0604020202020204" pitchFamily="34" charset="0"/>
                        </a:rPr>
                        <a:t>Service users and carers to be referred into People Participation at the start of their journey with ELFT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881943588"/>
                  </a:ext>
                </a:extLst>
              </a:tr>
              <a:tr h="1435814">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Empowering people digitally – access to technology and the confidence and skills using it. ELFT to develop a truly meaningful digital offer for service users, carers and staff.</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1977135844"/>
                  </a:ext>
                </a:extLst>
              </a:tr>
              <a:tr h="478606">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Co-production in everything we do.</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515325248"/>
                  </a:ext>
                </a:extLst>
              </a:tr>
              <a:tr h="1196512">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Improving our signposting into the voluntary sector and community based opportunities (i.e. sports, hobbies, financial support…)</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4033063813"/>
                  </a:ext>
                </a:extLst>
              </a:tr>
              <a:tr h="1345603">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7</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marL="0" marR="0" lvl="0" indent="0" algn="l" defTabSz="1511960" rtl="0" eaLnBrk="1" fontAlgn="auto" latinLnBrk="0" hangingPunct="1">
                        <a:lnSpc>
                          <a:spcPct val="107000"/>
                        </a:lnSpc>
                        <a:spcBef>
                          <a:spcPts val="0"/>
                        </a:spcBef>
                        <a:spcAft>
                          <a:spcPts val="800"/>
                        </a:spcAft>
                        <a:buClrTx/>
                        <a:buSzTx/>
                        <a:buFontTx/>
                        <a:buNone/>
                        <a:tabLst/>
                        <a:defRPr/>
                      </a:pPr>
                      <a:r>
                        <a:rPr lang="en-GB" sz="2000" kern="1200" dirty="0">
                          <a:solidFill>
                            <a:schemeClr val="dk1"/>
                          </a:solidFill>
                          <a:effectLst/>
                          <a:latin typeface="Arial" panose="020B0604020202020204" pitchFamily="34" charset="0"/>
                          <a:ea typeface="+mn-ea"/>
                          <a:cs typeface="Arial" panose="020B0604020202020204" pitchFamily="34" charset="0"/>
                        </a:rPr>
                        <a:t>The Trust to demonstrate work in improving inequalities – i.e. Black lives matter, LGBTQ+, poverty, cultural awareness…</a:t>
                      </a:r>
                    </a:p>
                    <a:p>
                      <a:pPr algn="l">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489966237"/>
                  </a:ext>
                </a:extLst>
              </a:tr>
              <a:tr h="2153720">
                <a:tc>
                  <a:txBody>
                    <a:bodyPr/>
                    <a:lstStyle/>
                    <a:p>
                      <a:pPr algn="ctr">
                        <a:lnSpc>
                          <a:spcPct val="107000"/>
                        </a:lnSpc>
                        <a:spcAft>
                          <a:spcPts val="800"/>
                        </a:spcAft>
                      </a:pPr>
                      <a:r>
                        <a:rPr lang="en-GB" sz="1600" dirty="0">
                          <a:effectLst/>
                          <a:latin typeface="Arial" panose="020B060402020202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lvl="0" algn="l"/>
                      <a:r>
                        <a:rPr lang="en-GB" sz="2000" kern="1200" dirty="0">
                          <a:solidFill>
                            <a:schemeClr val="dk1"/>
                          </a:solidFill>
                          <a:effectLst/>
                          <a:latin typeface="Arial" panose="020B0604020202020204" pitchFamily="34" charset="0"/>
                          <a:ea typeface="+mn-ea"/>
                          <a:cs typeface="Arial" panose="020B0604020202020204" pitchFamily="34" charset="0"/>
                        </a:rPr>
                        <a:t>Covid-19 challenge – People Participation have been useful in terms of connections with service users and carers, addressing loneliness, physical exercise and connecting people, for example Befriending service. Share learning with teams across the Trust.</a:t>
                      </a: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tc>
                  <a:txBody>
                    <a:bodyPr/>
                    <a:lstStyle/>
                    <a:p>
                      <a:pPr algn="l">
                        <a:lnSpc>
                          <a:spcPct val="107000"/>
                        </a:lnSpc>
                        <a:spcAft>
                          <a:spcPts val="8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4444" marR="54444" marT="0" marB="0" anchor="ctr"/>
                </a:tc>
                <a:extLst>
                  <a:ext uri="{0D108BD9-81ED-4DB2-BD59-A6C34878D82A}">
                    <a16:rowId xmlns:a16="http://schemas.microsoft.com/office/drawing/2014/main" val="3001207085"/>
                  </a:ext>
                </a:extLst>
              </a:tr>
            </a:tbl>
          </a:graphicData>
        </a:graphic>
      </p:graphicFrame>
    </p:spTree>
    <p:extLst>
      <p:ext uri="{BB962C8B-B14F-4D97-AF65-F5344CB8AC3E}">
        <p14:creationId xmlns:p14="http://schemas.microsoft.com/office/powerpoint/2010/main" val="288179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10793224" y="7072757"/>
            <a:ext cx="3647945" cy="743792"/>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Access, Demand,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10810835" y="6026993"/>
            <a:ext cx="3647945" cy="743792"/>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10810835" y="1144485"/>
            <a:ext cx="3647945"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10821845" y="4978159"/>
            <a:ext cx="3647945"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Staff &amp; Service User Well-being </a:t>
            </a:r>
          </a:p>
        </p:txBody>
      </p:sp>
      <p:sp>
        <p:nvSpPr>
          <p:cNvPr id="20" name="Rectangle 19">
            <a:extLst>
              <a:ext uri="{FF2B5EF4-FFF2-40B4-BE49-F238E27FC236}">
                <a16:creationId xmlns:a16="http://schemas.microsoft.com/office/drawing/2014/main" id="{487C3622-5979-4305-A1AA-E2DAFC4B3431}"/>
              </a:ext>
            </a:extLst>
          </p:cNvPr>
          <p:cNvSpPr/>
          <p:nvPr/>
        </p:nvSpPr>
        <p:spPr>
          <a:xfrm>
            <a:off x="17675009" y="4833513"/>
            <a:ext cx="5759914" cy="442793"/>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 Rio Mobile App, digital dictation  -  ongoing &amp; BAU</a:t>
            </a:r>
          </a:p>
        </p:txBody>
      </p:sp>
      <p:sp>
        <p:nvSpPr>
          <p:cNvPr id="22" name="Rectangle 21">
            <a:extLst>
              <a:ext uri="{FF2B5EF4-FFF2-40B4-BE49-F238E27FC236}">
                <a16:creationId xmlns:a16="http://schemas.microsoft.com/office/drawing/2014/main" id="{1FF165D8-31A0-4D68-9DFA-6AAF10DE3CB1}"/>
              </a:ext>
            </a:extLst>
          </p:cNvPr>
          <p:cNvSpPr/>
          <p:nvPr/>
        </p:nvSpPr>
        <p:spPr>
          <a:xfrm>
            <a:off x="17675009" y="5944645"/>
            <a:ext cx="5759914" cy="442793"/>
          </a:xfrm>
          <a:prstGeom prst="rect">
            <a:avLst/>
          </a:prstGeom>
          <a:solidFill>
            <a:srgbClr val="C5AADA"/>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ELFT Record Viewer  2 -3 year project</a:t>
            </a:r>
          </a:p>
        </p:txBody>
      </p:sp>
      <p:sp>
        <p:nvSpPr>
          <p:cNvPr id="27" name="Rectangle 26">
            <a:extLst>
              <a:ext uri="{FF2B5EF4-FFF2-40B4-BE49-F238E27FC236}">
                <a16:creationId xmlns:a16="http://schemas.microsoft.com/office/drawing/2014/main" id="{F00AFBA2-09D8-426C-B6D8-A5FB8F6FBC7E}"/>
              </a:ext>
            </a:extLst>
          </p:cNvPr>
          <p:cNvSpPr/>
          <p:nvPr/>
        </p:nvSpPr>
        <p:spPr>
          <a:xfrm>
            <a:off x="17675009" y="1906783"/>
            <a:ext cx="5759914" cy="442793"/>
          </a:xfrm>
          <a:prstGeom prst="rect">
            <a:avLst/>
          </a:prstGeom>
          <a:solidFill>
            <a:srgbClr val="17F19E"/>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Trust integration Engine – 2 year Project </a:t>
            </a:r>
          </a:p>
        </p:txBody>
      </p:sp>
      <p:sp>
        <p:nvSpPr>
          <p:cNvPr id="33" name="Rectangle 32">
            <a:extLst>
              <a:ext uri="{FF2B5EF4-FFF2-40B4-BE49-F238E27FC236}">
                <a16:creationId xmlns:a16="http://schemas.microsoft.com/office/drawing/2014/main" id="{FB898EFA-9EE4-483A-90A0-891E86909DFC}"/>
              </a:ext>
            </a:extLst>
          </p:cNvPr>
          <p:cNvSpPr/>
          <p:nvPr/>
        </p:nvSpPr>
        <p:spPr>
          <a:xfrm>
            <a:off x="10845887" y="2587031"/>
            <a:ext cx="3647945" cy="743792"/>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New Service Developments</a:t>
            </a:r>
          </a:p>
        </p:txBody>
      </p:sp>
      <p:sp>
        <p:nvSpPr>
          <p:cNvPr id="36" name="Rectangle 35">
            <a:extLst>
              <a:ext uri="{FF2B5EF4-FFF2-40B4-BE49-F238E27FC236}">
                <a16:creationId xmlns:a16="http://schemas.microsoft.com/office/drawing/2014/main" id="{8C5731E7-70FE-430A-AACA-8814F0F0C888}"/>
              </a:ext>
            </a:extLst>
          </p:cNvPr>
          <p:cNvSpPr/>
          <p:nvPr/>
        </p:nvSpPr>
        <p:spPr>
          <a:xfrm>
            <a:off x="17675009" y="3701498"/>
            <a:ext cx="5759914" cy="442793"/>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New service desk portal</a:t>
            </a:r>
          </a:p>
        </p:txBody>
      </p:sp>
      <p:sp>
        <p:nvSpPr>
          <p:cNvPr id="465" name="Rectangle 464">
            <a:extLst>
              <a:ext uri="{FF2B5EF4-FFF2-40B4-BE49-F238E27FC236}">
                <a16:creationId xmlns:a16="http://schemas.microsoft.com/office/drawing/2014/main" id="{459DDF36-8749-4C0F-A26F-7D1470D8D819}"/>
              </a:ext>
            </a:extLst>
          </p:cNvPr>
          <p:cNvSpPr/>
          <p:nvPr/>
        </p:nvSpPr>
        <p:spPr>
          <a:xfrm>
            <a:off x="17675009" y="5388718"/>
            <a:ext cx="5759914" cy="442793"/>
          </a:xfrm>
          <a:prstGeom prst="rect">
            <a:avLst/>
          </a:prstGeom>
          <a:solidFill>
            <a:srgbClr val="17F19E"/>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Imprivata – single sign on – after VDI – Yr 2</a:t>
            </a:r>
          </a:p>
        </p:txBody>
      </p:sp>
      <p:sp>
        <p:nvSpPr>
          <p:cNvPr id="657" name="Rectangle 656">
            <a:extLst>
              <a:ext uri="{FF2B5EF4-FFF2-40B4-BE49-F238E27FC236}">
                <a16:creationId xmlns:a16="http://schemas.microsoft.com/office/drawing/2014/main" id="{E1CE5BF1-F65F-4C90-92A3-DFE361059424}"/>
              </a:ext>
            </a:extLst>
          </p:cNvPr>
          <p:cNvSpPr/>
          <p:nvPr/>
        </p:nvSpPr>
        <p:spPr>
          <a:xfrm>
            <a:off x="10806655" y="11230490"/>
            <a:ext cx="3647945"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10799938" y="8078435"/>
            <a:ext cx="3647945"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10823741" y="9110036"/>
            <a:ext cx="3647945"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10772287" y="10154239"/>
            <a:ext cx="3647945" cy="743792"/>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5677727" y="2959997"/>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5667970" y="5170808"/>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5667966" y="9358640"/>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5667968" y="7383896"/>
            <a:ext cx="3395394" cy="7868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999" b="1" dirty="0">
                <a:solidFill>
                  <a:schemeClr val="tx1"/>
                </a:solidFill>
                <a:latin typeface="Arial" panose="020B0604020202020204" pitchFamily="34" charset="0"/>
                <a:cs typeface="Arial" panose="020B0604020202020204" pitchFamily="34" charset="0"/>
              </a:rPr>
              <a:t>Improved Staff Experience </a:t>
            </a:r>
          </a:p>
        </p:txBody>
      </p:sp>
      <p:sp>
        <p:nvSpPr>
          <p:cNvPr id="177" name="Rectangle 176">
            <a:extLst>
              <a:ext uri="{FF2B5EF4-FFF2-40B4-BE49-F238E27FC236}">
                <a16:creationId xmlns:a16="http://schemas.microsoft.com/office/drawing/2014/main" id="{F4527CC8-6817-4A3C-B3B1-9BCC913A3D44}"/>
              </a:ext>
            </a:extLst>
          </p:cNvPr>
          <p:cNvSpPr/>
          <p:nvPr/>
        </p:nvSpPr>
        <p:spPr>
          <a:xfrm>
            <a:off x="17675009" y="8774783"/>
            <a:ext cx="5759914" cy="618126"/>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Digital Champions/ Expert User Network, training and support – Yr 1 – BAU after</a:t>
            </a:r>
          </a:p>
        </p:txBody>
      </p:sp>
      <p:sp>
        <p:nvSpPr>
          <p:cNvPr id="179" name="Rectangle 178">
            <a:extLst>
              <a:ext uri="{FF2B5EF4-FFF2-40B4-BE49-F238E27FC236}">
                <a16:creationId xmlns:a16="http://schemas.microsoft.com/office/drawing/2014/main" id="{B1A6C70C-946C-4C0F-9DA1-E1FF848437BC}"/>
              </a:ext>
            </a:extLst>
          </p:cNvPr>
          <p:cNvSpPr/>
          <p:nvPr/>
        </p:nvSpPr>
        <p:spPr>
          <a:xfrm>
            <a:off x="17675009" y="3102651"/>
            <a:ext cx="5759914" cy="442793"/>
          </a:xfrm>
          <a:prstGeom prst="rect">
            <a:avLst/>
          </a:prstGeom>
          <a:solidFill>
            <a:srgbClr val="C5AADA"/>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Scaleable architecture - ongoing </a:t>
            </a:r>
          </a:p>
        </p:txBody>
      </p:sp>
      <p:sp>
        <p:nvSpPr>
          <p:cNvPr id="77" name="Rectangle 76">
            <a:extLst>
              <a:ext uri="{FF2B5EF4-FFF2-40B4-BE49-F238E27FC236}">
                <a16:creationId xmlns:a16="http://schemas.microsoft.com/office/drawing/2014/main" id="{F3D08EA3-995E-4DB4-A5BB-A2EAE8013E37}"/>
              </a:ext>
            </a:extLst>
          </p:cNvPr>
          <p:cNvSpPr/>
          <p:nvPr/>
        </p:nvSpPr>
        <p:spPr>
          <a:xfrm>
            <a:off x="17675009" y="11990188"/>
            <a:ext cx="5759914" cy="119225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Agile working, secure &amp; robust platforms, efficient view of the user record from anywhere, quality of service &amp; support</a:t>
            </a:r>
          </a:p>
          <a:p>
            <a:pPr algn="ctr"/>
            <a:r>
              <a:rPr lang="en-GB" sz="1400" dirty="0">
                <a:solidFill>
                  <a:schemeClr val="tx1"/>
                </a:solidFill>
                <a:latin typeface="Arial" panose="020B0604020202020204" pitchFamily="34" charset="0"/>
                <a:cs typeface="Arial" panose="020B0604020202020204" pitchFamily="34" charset="0"/>
              </a:rPr>
              <a:t>Delivered, Pt enabled to manage care digitally, Green footprint improved</a:t>
            </a:r>
          </a:p>
        </p:txBody>
      </p:sp>
      <p:sp>
        <p:nvSpPr>
          <p:cNvPr id="80" name="Rectangle 79">
            <a:extLst>
              <a:ext uri="{FF2B5EF4-FFF2-40B4-BE49-F238E27FC236}">
                <a16:creationId xmlns:a16="http://schemas.microsoft.com/office/drawing/2014/main" id="{3C78FBC8-CC8E-4BE8-8888-558E10C33B10}"/>
              </a:ext>
            </a:extLst>
          </p:cNvPr>
          <p:cNvSpPr/>
          <p:nvPr/>
        </p:nvSpPr>
        <p:spPr>
          <a:xfrm>
            <a:off x="17675009" y="10877670"/>
            <a:ext cx="5759914" cy="910332"/>
          </a:xfrm>
          <a:prstGeom prst="rect">
            <a:avLst/>
          </a:prstGeom>
          <a:solidFill>
            <a:srgbClr val="C5AADA"/>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Estates &amp; Digital Collaborative – fit for purpose sites – 3-5 year programme requires funding – GDPR &amp; VfM delivered on contracts</a:t>
            </a:r>
          </a:p>
        </p:txBody>
      </p:sp>
      <p:sp>
        <p:nvSpPr>
          <p:cNvPr id="201" name="Rectangle 200">
            <a:extLst>
              <a:ext uri="{FF2B5EF4-FFF2-40B4-BE49-F238E27FC236}">
                <a16:creationId xmlns:a16="http://schemas.microsoft.com/office/drawing/2014/main" id="{256A1A21-999F-4AAC-B396-511940A0B660}"/>
              </a:ext>
            </a:extLst>
          </p:cNvPr>
          <p:cNvSpPr/>
          <p:nvPr/>
        </p:nvSpPr>
        <p:spPr>
          <a:xfrm>
            <a:off x="500441" y="6093223"/>
            <a:ext cx="3507639" cy="10566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999" b="1" u="sng" dirty="0">
                <a:solidFill>
                  <a:schemeClr val="tx1"/>
                </a:solidFill>
                <a:latin typeface="Arial" panose="020B0604020202020204" pitchFamily="34" charset="0"/>
                <a:cs typeface="Arial" panose="020B0604020202020204" pitchFamily="34" charset="0"/>
              </a:rPr>
              <a:t>DIGITAL – 3 YEAR PLAN</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4008080" y="3353406"/>
            <a:ext cx="1669647" cy="32681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0" name="Rectangle 249">
            <a:extLst>
              <a:ext uri="{FF2B5EF4-FFF2-40B4-BE49-F238E27FC236}">
                <a16:creationId xmlns:a16="http://schemas.microsoft.com/office/drawing/2014/main" id="{5F2EDB91-E066-44FB-A920-C8605A983F6F}"/>
              </a:ext>
            </a:extLst>
          </p:cNvPr>
          <p:cNvSpPr/>
          <p:nvPr/>
        </p:nvSpPr>
        <p:spPr>
          <a:xfrm>
            <a:off x="17675009" y="1377179"/>
            <a:ext cx="5759914" cy="442793"/>
          </a:xfrm>
          <a:prstGeom prst="rect">
            <a:avLst/>
          </a:prstGeom>
          <a:solidFill>
            <a:srgbClr val="C5AADA"/>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BLMK  architecture – linking up record -2-3 year project</a:t>
            </a:r>
          </a:p>
        </p:txBody>
      </p: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4008081" y="5564219"/>
            <a:ext cx="1659890" cy="10573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4008082" y="6621564"/>
            <a:ext cx="1659888" cy="11557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4008081" y="6621564"/>
            <a:ext cx="1659886" cy="31304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9073121" y="1516381"/>
            <a:ext cx="1737714" cy="18370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9073121" y="2958927"/>
            <a:ext cx="1772766" cy="3944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9063364" y="2958927"/>
            <a:ext cx="1782523" cy="26052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9063362" y="5350055"/>
            <a:ext cx="1758485" cy="24272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a:off x="9063363" y="5350057"/>
            <a:ext cx="1758483" cy="2141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9063364" y="6398887"/>
            <a:ext cx="1747472" cy="1378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a:off x="9063362" y="7444652"/>
            <a:ext cx="1729861" cy="3326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9063362" y="7777306"/>
            <a:ext cx="1736578" cy="6730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a:off x="9063359" y="9481933"/>
            <a:ext cx="1760382" cy="2701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9063359" y="9752050"/>
            <a:ext cx="1743296" cy="18503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9063359" y="9752048"/>
            <a:ext cx="1708928" cy="7740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3" name="Straight Arrow Connector 322">
            <a:extLst>
              <a:ext uri="{FF2B5EF4-FFF2-40B4-BE49-F238E27FC236}">
                <a16:creationId xmlns:a16="http://schemas.microsoft.com/office/drawing/2014/main" id="{ADE02C9C-0EC6-4A94-B52C-DC8008FC4ECB}"/>
              </a:ext>
            </a:extLst>
          </p:cNvPr>
          <p:cNvCxnSpPr>
            <a:cxnSpLocks/>
            <a:stCxn id="250" idx="1"/>
            <a:endCxn id="10" idx="3"/>
          </p:cNvCxnSpPr>
          <p:nvPr/>
        </p:nvCxnSpPr>
        <p:spPr>
          <a:xfrm flipH="1" flipV="1">
            <a:off x="14458780" y="1516381"/>
            <a:ext cx="3216229" cy="821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flipV="1">
            <a:off x="14458780" y="1516381"/>
            <a:ext cx="3216229" cy="6117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0D4AC100-F102-4715-9951-EBD6C4D6AB2E}"/>
              </a:ext>
            </a:extLst>
          </p:cNvPr>
          <p:cNvCxnSpPr>
            <a:cxnSpLocks/>
            <a:stCxn id="278" idx="1"/>
            <a:endCxn id="11" idx="3"/>
          </p:cNvCxnSpPr>
          <p:nvPr/>
        </p:nvCxnSpPr>
        <p:spPr>
          <a:xfrm flipH="1" flipV="1">
            <a:off x="14469791" y="5350055"/>
            <a:ext cx="3205219" cy="14818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1" name="Straight Arrow Connector 380">
            <a:extLst>
              <a:ext uri="{FF2B5EF4-FFF2-40B4-BE49-F238E27FC236}">
                <a16:creationId xmlns:a16="http://schemas.microsoft.com/office/drawing/2014/main" id="{2140CCFF-AF53-4BF7-9B9B-5C070AB9D9AC}"/>
              </a:ext>
            </a:extLst>
          </p:cNvPr>
          <p:cNvCxnSpPr>
            <a:cxnSpLocks/>
            <a:stCxn id="177" idx="1"/>
            <a:endCxn id="8" idx="3"/>
          </p:cNvCxnSpPr>
          <p:nvPr/>
        </p:nvCxnSpPr>
        <p:spPr>
          <a:xfrm flipH="1" flipV="1">
            <a:off x="14458780" y="6398889"/>
            <a:ext cx="3216229" cy="26849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6" name="Straight Arrow Connector 385">
            <a:extLst>
              <a:ext uri="{FF2B5EF4-FFF2-40B4-BE49-F238E27FC236}">
                <a16:creationId xmlns:a16="http://schemas.microsoft.com/office/drawing/2014/main" id="{1D96F7D0-8969-487E-8D9A-AC2435AB6FEB}"/>
              </a:ext>
            </a:extLst>
          </p:cNvPr>
          <p:cNvCxnSpPr>
            <a:cxnSpLocks/>
            <a:stCxn id="94" idx="1"/>
            <a:endCxn id="8" idx="3"/>
          </p:cNvCxnSpPr>
          <p:nvPr/>
        </p:nvCxnSpPr>
        <p:spPr>
          <a:xfrm flipH="1" flipV="1">
            <a:off x="14458781" y="6398889"/>
            <a:ext cx="3248096" cy="190014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Straight Arrow Connector 408">
            <a:extLst>
              <a:ext uri="{FF2B5EF4-FFF2-40B4-BE49-F238E27FC236}">
                <a16:creationId xmlns:a16="http://schemas.microsoft.com/office/drawing/2014/main" id="{FC703851-C785-4707-8948-4A29728CF49E}"/>
              </a:ext>
            </a:extLst>
          </p:cNvPr>
          <p:cNvCxnSpPr>
            <a:cxnSpLocks/>
            <a:stCxn id="80" idx="1"/>
            <a:endCxn id="140" idx="3"/>
          </p:cNvCxnSpPr>
          <p:nvPr/>
        </p:nvCxnSpPr>
        <p:spPr>
          <a:xfrm flipH="1" flipV="1">
            <a:off x="14471687" y="9481930"/>
            <a:ext cx="3203323" cy="185090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flipV="1">
            <a:off x="14454601" y="11602386"/>
            <a:ext cx="3220409" cy="983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8" name="Rectangle 277">
            <a:extLst>
              <a:ext uri="{FF2B5EF4-FFF2-40B4-BE49-F238E27FC236}">
                <a16:creationId xmlns:a16="http://schemas.microsoft.com/office/drawing/2014/main" id="{6A63A3AD-66D5-4F4B-B74E-25F8DC9DC96E}"/>
              </a:ext>
            </a:extLst>
          </p:cNvPr>
          <p:cNvSpPr/>
          <p:nvPr/>
        </p:nvSpPr>
        <p:spPr>
          <a:xfrm>
            <a:off x="17675009" y="6536314"/>
            <a:ext cx="5759914" cy="591121"/>
          </a:xfrm>
          <a:prstGeom prst="rect">
            <a:avLst/>
          </a:prstGeom>
          <a:solidFill>
            <a:srgbClr val="C5AAD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People Participation input Digital team and workstream including digital Citizen Record for BLMK &amp; NEL – all 3 years</a:t>
            </a:r>
          </a:p>
        </p:txBody>
      </p:sp>
      <p:cxnSp>
        <p:nvCxnSpPr>
          <p:cNvPr id="299" name="Straight Arrow Connector 298">
            <a:extLst>
              <a:ext uri="{FF2B5EF4-FFF2-40B4-BE49-F238E27FC236}">
                <a16:creationId xmlns:a16="http://schemas.microsoft.com/office/drawing/2014/main" id="{9AF29EDF-11B5-4B57-8CC5-5D5559A9F67B}"/>
              </a:ext>
            </a:extLst>
          </p:cNvPr>
          <p:cNvCxnSpPr>
            <a:cxnSpLocks/>
            <a:stCxn id="36" idx="1"/>
            <a:endCxn id="33" idx="3"/>
          </p:cNvCxnSpPr>
          <p:nvPr/>
        </p:nvCxnSpPr>
        <p:spPr>
          <a:xfrm flipH="1" flipV="1">
            <a:off x="14493832" y="2958927"/>
            <a:ext cx="3181177" cy="96396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2" name="Straight Arrow Connector 301">
            <a:extLst>
              <a:ext uri="{FF2B5EF4-FFF2-40B4-BE49-F238E27FC236}">
                <a16:creationId xmlns:a16="http://schemas.microsoft.com/office/drawing/2014/main" id="{769863D8-D38C-4310-9378-8C5F8FA8C86F}"/>
              </a:ext>
            </a:extLst>
          </p:cNvPr>
          <p:cNvCxnSpPr>
            <a:cxnSpLocks/>
            <a:stCxn id="20" idx="1"/>
            <a:endCxn id="33" idx="3"/>
          </p:cNvCxnSpPr>
          <p:nvPr/>
        </p:nvCxnSpPr>
        <p:spPr>
          <a:xfrm flipH="1" flipV="1">
            <a:off x="14493832" y="2958927"/>
            <a:ext cx="3181177" cy="20959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2100B4C9-3D1C-46A3-8BF4-E85CFEF215CF}"/>
              </a:ext>
            </a:extLst>
          </p:cNvPr>
          <p:cNvCxnSpPr>
            <a:cxnSpLocks/>
            <a:stCxn id="465" idx="1"/>
            <a:endCxn id="33" idx="3"/>
          </p:cNvCxnSpPr>
          <p:nvPr/>
        </p:nvCxnSpPr>
        <p:spPr>
          <a:xfrm flipH="1" flipV="1">
            <a:off x="14493832" y="2958927"/>
            <a:ext cx="3181177" cy="2651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5" name="Straight Arrow Connector 304">
            <a:extLst>
              <a:ext uri="{FF2B5EF4-FFF2-40B4-BE49-F238E27FC236}">
                <a16:creationId xmlns:a16="http://schemas.microsoft.com/office/drawing/2014/main" id="{2569AA6D-CE19-470F-ABD4-88EBBCB04F92}"/>
              </a:ext>
            </a:extLst>
          </p:cNvPr>
          <p:cNvCxnSpPr>
            <a:cxnSpLocks/>
            <a:stCxn id="22" idx="1"/>
            <a:endCxn id="33" idx="3"/>
          </p:cNvCxnSpPr>
          <p:nvPr/>
        </p:nvCxnSpPr>
        <p:spPr>
          <a:xfrm flipH="1" flipV="1">
            <a:off x="14493832" y="2958927"/>
            <a:ext cx="3181177" cy="32071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B28D3783-C739-4454-A703-69333DBFCDDA}"/>
              </a:ext>
            </a:extLst>
          </p:cNvPr>
          <p:cNvSpPr/>
          <p:nvPr/>
        </p:nvSpPr>
        <p:spPr>
          <a:xfrm>
            <a:off x="17675009" y="9596539"/>
            <a:ext cx="5759914" cy="442793"/>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Cyber security and education – Yr 1 – BAU after</a:t>
            </a:r>
          </a:p>
        </p:txBody>
      </p:sp>
      <p:sp>
        <p:nvSpPr>
          <p:cNvPr id="94" name="Rectangle 93">
            <a:extLst>
              <a:ext uri="{FF2B5EF4-FFF2-40B4-BE49-F238E27FC236}">
                <a16:creationId xmlns:a16="http://schemas.microsoft.com/office/drawing/2014/main" id="{A4C465BD-A021-45D4-95A9-CFDADEE446EF}"/>
              </a:ext>
            </a:extLst>
          </p:cNvPr>
          <p:cNvSpPr/>
          <p:nvPr/>
        </p:nvSpPr>
        <p:spPr>
          <a:xfrm>
            <a:off x="17706876" y="8005455"/>
            <a:ext cx="5696179" cy="587159"/>
          </a:xfrm>
          <a:prstGeom prst="rect">
            <a:avLst/>
          </a:prstGeom>
          <a:solidFill>
            <a:srgbClr val="17F19E"/>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Service enabled scalable profiles supporting any device  - 2 year project – requires ongoing funding</a:t>
            </a:r>
          </a:p>
        </p:txBody>
      </p:sp>
      <p:sp>
        <p:nvSpPr>
          <p:cNvPr id="73" name="TextBox 72">
            <a:extLst>
              <a:ext uri="{FF2B5EF4-FFF2-40B4-BE49-F238E27FC236}">
                <a16:creationId xmlns:a16="http://schemas.microsoft.com/office/drawing/2014/main" id="{3CC1E861-ED74-48E5-8237-6634CFC5FA9A}"/>
              </a:ext>
            </a:extLst>
          </p:cNvPr>
          <p:cNvSpPr txBox="1"/>
          <p:nvPr/>
        </p:nvSpPr>
        <p:spPr>
          <a:xfrm>
            <a:off x="708485" y="380704"/>
            <a:ext cx="2859033" cy="1322926"/>
          </a:xfrm>
          <a:prstGeom prst="rect">
            <a:avLst/>
          </a:prstGeom>
          <a:noFill/>
        </p:spPr>
        <p:txBody>
          <a:bodyPr wrap="square" rtlCol="0" anchor="ctr">
            <a:spAutoFit/>
          </a:bodyPr>
          <a:lstStyle/>
          <a:p>
            <a:r>
              <a:rPr lang="en-GB" sz="1999" b="1" dirty="0">
                <a:latin typeface="Arial" panose="020B0604020202020204" pitchFamily="34" charset="0"/>
                <a:cs typeface="Arial" panose="020B0604020202020204" pitchFamily="34" charset="0"/>
              </a:rPr>
              <a:t>DIGITAL DIRECTORATE – GETTING THE ESSENTIALS RIGHT.  </a:t>
            </a:r>
          </a:p>
        </p:txBody>
      </p:sp>
      <p:cxnSp>
        <p:nvCxnSpPr>
          <p:cNvPr id="102" name="Straight Arrow Connector 101">
            <a:extLst>
              <a:ext uri="{FF2B5EF4-FFF2-40B4-BE49-F238E27FC236}">
                <a16:creationId xmlns:a16="http://schemas.microsoft.com/office/drawing/2014/main" id="{A9B11657-DECE-43F7-9EC6-3AB0DC28D93F}"/>
              </a:ext>
            </a:extLst>
          </p:cNvPr>
          <p:cNvCxnSpPr>
            <a:cxnSpLocks/>
            <a:stCxn id="93" idx="1"/>
            <a:endCxn id="8" idx="3"/>
          </p:cNvCxnSpPr>
          <p:nvPr/>
        </p:nvCxnSpPr>
        <p:spPr>
          <a:xfrm flipH="1" flipV="1">
            <a:off x="14458780" y="6398889"/>
            <a:ext cx="3216229" cy="34190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114">
            <a:extLst>
              <a:ext uri="{FF2B5EF4-FFF2-40B4-BE49-F238E27FC236}">
                <a16:creationId xmlns:a16="http://schemas.microsoft.com/office/drawing/2014/main" id="{98D4AD9B-34F2-48F1-8171-E3B3FE9D4FFC}"/>
              </a:ext>
            </a:extLst>
          </p:cNvPr>
          <p:cNvSpPr/>
          <p:nvPr/>
        </p:nvSpPr>
        <p:spPr>
          <a:xfrm>
            <a:off x="6008124" y="167408"/>
            <a:ext cx="3064997" cy="58808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201" b="1" dirty="0">
                <a:latin typeface="Arial" panose="020B0604020202020204" pitchFamily="34" charset="0"/>
                <a:cs typeface="Arial" panose="020B0604020202020204" pitchFamily="34" charset="0"/>
              </a:rPr>
              <a:t>Strategic Objectives</a:t>
            </a:r>
          </a:p>
        </p:txBody>
      </p:sp>
      <p:sp>
        <p:nvSpPr>
          <p:cNvPr id="116" name="Rectangle 115">
            <a:extLst>
              <a:ext uri="{FF2B5EF4-FFF2-40B4-BE49-F238E27FC236}">
                <a16:creationId xmlns:a16="http://schemas.microsoft.com/office/drawing/2014/main" id="{989087F9-B6D3-4C70-8BD4-65966156792E}"/>
              </a:ext>
            </a:extLst>
          </p:cNvPr>
          <p:cNvSpPr/>
          <p:nvPr/>
        </p:nvSpPr>
        <p:spPr>
          <a:xfrm>
            <a:off x="11184646" y="157166"/>
            <a:ext cx="3064997" cy="60857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201" b="1" dirty="0">
                <a:latin typeface="Arial" panose="020B0604020202020204" pitchFamily="34" charset="0"/>
                <a:cs typeface="Arial" panose="020B0604020202020204" pitchFamily="34" charset="0"/>
              </a:rPr>
              <a:t>Secondary Drivers</a:t>
            </a:r>
          </a:p>
        </p:txBody>
      </p:sp>
      <p:sp>
        <p:nvSpPr>
          <p:cNvPr id="117" name="Rectangle 116">
            <a:extLst>
              <a:ext uri="{FF2B5EF4-FFF2-40B4-BE49-F238E27FC236}">
                <a16:creationId xmlns:a16="http://schemas.microsoft.com/office/drawing/2014/main" id="{8C95313A-7A19-4F7A-84CA-B1E56912C8CF}"/>
              </a:ext>
            </a:extLst>
          </p:cNvPr>
          <p:cNvSpPr/>
          <p:nvPr/>
        </p:nvSpPr>
        <p:spPr>
          <a:xfrm>
            <a:off x="19001685" y="255577"/>
            <a:ext cx="3482908" cy="41175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201" b="1" dirty="0">
                <a:latin typeface="Arial" panose="020B0604020202020204" pitchFamily="34" charset="0"/>
                <a:cs typeface="Arial" panose="020B0604020202020204" pitchFamily="34" charset="0"/>
              </a:rPr>
              <a:t>21-22 / 23 - 24 Priorities</a:t>
            </a:r>
          </a:p>
        </p:txBody>
      </p:sp>
      <p:cxnSp>
        <p:nvCxnSpPr>
          <p:cNvPr id="118" name="Straight Arrow Connector 117">
            <a:extLst>
              <a:ext uri="{FF2B5EF4-FFF2-40B4-BE49-F238E27FC236}">
                <a16:creationId xmlns:a16="http://schemas.microsoft.com/office/drawing/2014/main" id="{6CEC7B10-A0A0-4441-9359-656063C28B13}"/>
              </a:ext>
            </a:extLst>
          </p:cNvPr>
          <p:cNvCxnSpPr>
            <a:cxnSpLocks/>
            <a:stCxn id="250" idx="1"/>
            <a:endCxn id="657" idx="3"/>
          </p:cNvCxnSpPr>
          <p:nvPr/>
        </p:nvCxnSpPr>
        <p:spPr>
          <a:xfrm flipH="1">
            <a:off x="14454601" y="1598576"/>
            <a:ext cx="3220409" cy="1000381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FD67046E-7EC3-44E4-9D8C-73337C067944}"/>
              </a:ext>
            </a:extLst>
          </p:cNvPr>
          <p:cNvCxnSpPr>
            <a:cxnSpLocks/>
            <a:stCxn id="27" idx="1"/>
            <a:endCxn id="8" idx="3"/>
          </p:cNvCxnSpPr>
          <p:nvPr/>
        </p:nvCxnSpPr>
        <p:spPr>
          <a:xfrm flipH="1">
            <a:off x="14458780" y="2128178"/>
            <a:ext cx="3216229" cy="427071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DE04E2E4-C8DD-44BB-9282-7F01C63B19AE}"/>
              </a:ext>
            </a:extLst>
          </p:cNvPr>
          <p:cNvCxnSpPr>
            <a:cxnSpLocks/>
            <a:stCxn id="36" idx="1"/>
            <a:endCxn id="6" idx="3"/>
          </p:cNvCxnSpPr>
          <p:nvPr/>
        </p:nvCxnSpPr>
        <p:spPr>
          <a:xfrm flipH="1">
            <a:off x="14441169" y="3922895"/>
            <a:ext cx="3233840" cy="352175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7BCD84AC-7C86-4CB0-8F3E-D63BF9503D95}"/>
              </a:ext>
            </a:extLst>
          </p:cNvPr>
          <p:cNvCxnSpPr>
            <a:cxnSpLocks/>
            <a:stCxn id="36" idx="1"/>
            <a:endCxn id="139" idx="3"/>
          </p:cNvCxnSpPr>
          <p:nvPr/>
        </p:nvCxnSpPr>
        <p:spPr>
          <a:xfrm flipH="1">
            <a:off x="14447886" y="3922894"/>
            <a:ext cx="3227123" cy="452743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BB08DB7D-411D-4951-B279-C61E315DE857}"/>
              </a:ext>
            </a:extLst>
          </p:cNvPr>
          <p:cNvCxnSpPr>
            <a:cxnSpLocks/>
            <a:stCxn id="20" idx="1"/>
            <a:endCxn id="8" idx="3"/>
          </p:cNvCxnSpPr>
          <p:nvPr/>
        </p:nvCxnSpPr>
        <p:spPr>
          <a:xfrm flipH="1">
            <a:off x="14458780" y="5054908"/>
            <a:ext cx="3216229" cy="134398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8DF8CC6E-76E1-4E96-90DA-9F4993BA01C9}"/>
              </a:ext>
            </a:extLst>
          </p:cNvPr>
          <p:cNvCxnSpPr>
            <a:cxnSpLocks/>
            <a:stCxn id="20" idx="1"/>
            <a:endCxn id="11" idx="3"/>
          </p:cNvCxnSpPr>
          <p:nvPr/>
        </p:nvCxnSpPr>
        <p:spPr>
          <a:xfrm flipH="1">
            <a:off x="14469791" y="5054908"/>
            <a:ext cx="3205219" cy="29514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7DD7FA5D-91EB-4F25-9CA5-82CD09EFEC92}"/>
              </a:ext>
            </a:extLst>
          </p:cNvPr>
          <p:cNvCxnSpPr>
            <a:cxnSpLocks/>
            <a:stCxn id="465" idx="1"/>
            <a:endCxn id="11" idx="3"/>
          </p:cNvCxnSpPr>
          <p:nvPr/>
        </p:nvCxnSpPr>
        <p:spPr>
          <a:xfrm flipH="1" flipV="1">
            <a:off x="14469791" y="5350056"/>
            <a:ext cx="3205219" cy="26005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0D3FC62D-2A54-4282-B4B3-1AFDF00F4D3B}"/>
              </a:ext>
            </a:extLst>
          </p:cNvPr>
          <p:cNvCxnSpPr>
            <a:cxnSpLocks/>
            <a:stCxn id="465" idx="1"/>
            <a:endCxn id="139" idx="3"/>
          </p:cNvCxnSpPr>
          <p:nvPr/>
        </p:nvCxnSpPr>
        <p:spPr>
          <a:xfrm flipH="1">
            <a:off x="14447886" y="5610115"/>
            <a:ext cx="3227123" cy="28402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2B55C8A4-ED58-4F5D-B9CB-753CF8D83972}"/>
              </a:ext>
            </a:extLst>
          </p:cNvPr>
          <p:cNvCxnSpPr>
            <a:cxnSpLocks/>
            <a:stCxn id="278" idx="1"/>
            <a:endCxn id="10" idx="3"/>
          </p:cNvCxnSpPr>
          <p:nvPr/>
        </p:nvCxnSpPr>
        <p:spPr>
          <a:xfrm flipH="1" flipV="1">
            <a:off x="14458780" y="1516381"/>
            <a:ext cx="3216229" cy="531549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AD28771A-1865-4C81-ADEF-26E7896E5997}"/>
              </a:ext>
            </a:extLst>
          </p:cNvPr>
          <p:cNvCxnSpPr>
            <a:cxnSpLocks/>
            <a:stCxn id="94" idx="1"/>
            <a:endCxn id="10" idx="3"/>
          </p:cNvCxnSpPr>
          <p:nvPr/>
        </p:nvCxnSpPr>
        <p:spPr>
          <a:xfrm flipH="1" flipV="1">
            <a:off x="14458780" y="1516381"/>
            <a:ext cx="3248096" cy="678265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7C6E4523-05B6-49B9-922E-35AEDD3BEE23}"/>
              </a:ext>
            </a:extLst>
          </p:cNvPr>
          <p:cNvCxnSpPr>
            <a:cxnSpLocks/>
            <a:stCxn id="94" idx="1"/>
            <a:endCxn id="6" idx="3"/>
          </p:cNvCxnSpPr>
          <p:nvPr/>
        </p:nvCxnSpPr>
        <p:spPr>
          <a:xfrm flipH="1" flipV="1">
            <a:off x="14441170" y="7444652"/>
            <a:ext cx="3265707" cy="85438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F8BFA316-07AB-48A0-9764-8A625B081303}"/>
              </a:ext>
            </a:extLst>
          </p:cNvPr>
          <p:cNvCxnSpPr>
            <a:cxnSpLocks/>
            <a:stCxn id="93" idx="1"/>
            <a:endCxn id="146" idx="3"/>
          </p:cNvCxnSpPr>
          <p:nvPr/>
        </p:nvCxnSpPr>
        <p:spPr>
          <a:xfrm flipH="1">
            <a:off x="14420233" y="9817933"/>
            <a:ext cx="3254777" cy="70820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0FD4572D-6E20-44E6-AD4C-BC3E09955D9F}"/>
              </a:ext>
            </a:extLst>
          </p:cNvPr>
          <p:cNvCxnSpPr>
            <a:cxnSpLocks/>
            <a:stCxn id="179" idx="1"/>
            <a:endCxn id="657" idx="3"/>
          </p:cNvCxnSpPr>
          <p:nvPr/>
        </p:nvCxnSpPr>
        <p:spPr>
          <a:xfrm flipH="1">
            <a:off x="14454601" y="3324048"/>
            <a:ext cx="3220409" cy="827833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5BA6E658-1F59-4D24-BD56-499D1B2C4621}"/>
              </a:ext>
            </a:extLst>
          </p:cNvPr>
          <p:cNvCxnSpPr>
            <a:cxnSpLocks/>
            <a:stCxn id="179" idx="1"/>
            <a:endCxn id="10" idx="3"/>
          </p:cNvCxnSpPr>
          <p:nvPr/>
        </p:nvCxnSpPr>
        <p:spPr>
          <a:xfrm flipH="1" flipV="1">
            <a:off x="14458780" y="1516381"/>
            <a:ext cx="3216229" cy="180766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11F9CF63-94DE-4F38-A84B-968951C9C899}"/>
              </a:ext>
            </a:extLst>
          </p:cNvPr>
          <p:cNvCxnSpPr>
            <a:cxnSpLocks/>
            <a:stCxn id="80" idx="1"/>
            <a:endCxn id="10" idx="3"/>
          </p:cNvCxnSpPr>
          <p:nvPr/>
        </p:nvCxnSpPr>
        <p:spPr>
          <a:xfrm flipH="1" flipV="1">
            <a:off x="14458780" y="1516381"/>
            <a:ext cx="3216229" cy="981645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05D15A5F-82FE-40F4-B53B-3F6254695357}"/>
              </a:ext>
            </a:extLst>
          </p:cNvPr>
          <p:cNvCxnSpPr>
            <a:cxnSpLocks/>
            <a:stCxn id="80" idx="1"/>
            <a:endCxn id="146" idx="3"/>
          </p:cNvCxnSpPr>
          <p:nvPr/>
        </p:nvCxnSpPr>
        <p:spPr>
          <a:xfrm flipH="1" flipV="1">
            <a:off x="14420233" y="10526136"/>
            <a:ext cx="3254777" cy="80670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5BDE810A-B832-47C5-9AF6-B9C58687C0AC}"/>
              </a:ext>
            </a:extLst>
          </p:cNvPr>
          <p:cNvSpPr/>
          <p:nvPr/>
        </p:nvSpPr>
        <p:spPr>
          <a:xfrm>
            <a:off x="17675009" y="7301929"/>
            <a:ext cx="5759914" cy="499892"/>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Digital Solutions Board Implementation -  followed by DOTB</a:t>
            </a:r>
          </a:p>
        </p:txBody>
      </p:sp>
      <p:sp>
        <p:nvSpPr>
          <p:cNvPr id="86" name="Rectangle 85">
            <a:extLst>
              <a:ext uri="{FF2B5EF4-FFF2-40B4-BE49-F238E27FC236}">
                <a16:creationId xmlns:a16="http://schemas.microsoft.com/office/drawing/2014/main" id="{44757F1C-3C31-4509-930A-27A0A6B5E921}"/>
              </a:ext>
            </a:extLst>
          </p:cNvPr>
          <p:cNvSpPr/>
          <p:nvPr/>
        </p:nvSpPr>
        <p:spPr>
          <a:xfrm>
            <a:off x="17675009" y="4282640"/>
            <a:ext cx="5759914" cy="442793"/>
          </a:xfrm>
          <a:prstGeom prst="rect">
            <a:avLst/>
          </a:prstGeom>
          <a:solidFill>
            <a:srgbClr val="17F19E"/>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Electronic Observations – 2 year project</a:t>
            </a:r>
          </a:p>
        </p:txBody>
      </p:sp>
      <p:sp>
        <p:nvSpPr>
          <p:cNvPr id="87" name="Rectangle 86">
            <a:extLst>
              <a:ext uri="{FF2B5EF4-FFF2-40B4-BE49-F238E27FC236}">
                <a16:creationId xmlns:a16="http://schemas.microsoft.com/office/drawing/2014/main" id="{B0983849-8C53-4A0D-AF00-3483B3119397}"/>
              </a:ext>
            </a:extLst>
          </p:cNvPr>
          <p:cNvSpPr/>
          <p:nvPr/>
        </p:nvSpPr>
        <p:spPr>
          <a:xfrm>
            <a:off x="17675009" y="10166703"/>
            <a:ext cx="5759914" cy="592166"/>
          </a:xfrm>
          <a:prstGeom prst="rect">
            <a:avLst/>
          </a:prstGeom>
          <a:solidFill>
            <a:srgbClr val="17F19E"/>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Virtual SmartCards – after Mobile supported by NHS X – 2 year</a:t>
            </a:r>
          </a:p>
        </p:txBody>
      </p:sp>
      <p:sp>
        <p:nvSpPr>
          <p:cNvPr id="88" name="Rectangle 87">
            <a:extLst>
              <a:ext uri="{FF2B5EF4-FFF2-40B4-BE49-F238E27FC236}">
                <a16:creationId xmlns:a16="http://schemas.microsoft.com/office/drawing/2014/main" id="{4A6373CF-D8EC-4BB8-A09A-653BA0C5177A}"/>
              </a:ext>
            </a:extLst>
          </p:cNvPr>
          <p:cNvSpPr/>
          <p:nvPr/>
        </p:nvSpPr>
        <p:spPr>
          <a:xfrm>
            <a:off x="17675009" y="2477015"/>
            <a:ext cx="5759914" cy="442793"/>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CMHT Transformation – NEL only </a:t>
            </a:r>
          </a:p>
        </p:txBody>
      </p:sp>
      <p:sp>
        <p:nvSpPr>
          <p:cNvPr id="89" name="Rectangle 88">
            <a:extLst>
              <a:ext uri="{FF2B5EF4-FFF2-40B4-BE49-F238E27FC236}">
                <a16:creationId xmlns:a16="http://schemas.microsoft.com/office/drawing/2014/main" id="{20D0C56A-F175-409A-A3B9-DB93CF48AC4D}"/>
              </a:ext>
            </a:extLst>
          </p:cNvPr>
          <p:cNvSpPr/>
          <p:nvPr/>
        </p:nvSpPr>
        <p:spPr>
          <a:xfrm>
            <a:off x="17675009" y="765739"/>
            <a:ext cx="5759914" cy="442207"/>
          </a:xfrm>
          <a:prstGeom prst="rect">
            <a:avLst/>
          </a:prstGeom>
          <a:solidFill>
            <a:srgbClr val="C5AADA"/>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Bedfordshire Health Village</a:t>
            </a:r>
          </a:p>
        </p:txBody>
      </p:sp>
      <p:cxnSp>
        <p:nvCxnSpPr>
          <p:cNvPr id="99" name="Straight Arrow Connector 98">
            <a:extLst>
              <a:ext uri="{FF2B5EF4-FFF2-40B4-BE49-F238E27FC236}">
                <a16:creationId xmlns:a16="http://schemas.microsoft.com/office/drawing/2014/main" id="{BA6FABC6-9B97-442B-A122-19DB534BD99F}"/>
              </a:ext>
            </a:extLst>
          </p:cNvPr>
          <p:cNvCxnSpPr>
            <a:cxnSpLocks/>
            <a:stCxn id="86" idx="1"/>
            <a:endCxn id="33" idx="3"/>
          </p:cNvCxnSpPr>
          <p:nvPr/>
        </p:nvCxnSpPr>
        <p:spPr>
          <a:xfrm flipH="1" flipV="1">
            <a:off x="14493832" y="2958927"/>
            <a:ext cx="3181177" cy="15451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080B935A-7CE3-42A4-BB97-32744FF2F5B5}"/>
              </a:ext>
            </a:extLst>
          </p:cNvPr>
          <p:cNvCxnSpPr>
            <a:cxnSpLocks/>
            <a:stCxn id="179" idx="1"/>
            <a:endCxn id="33" idx="3"/>
          </p:cNvCxnSpPr>
          <p:nvPr/>
        </p:nvCxnSpPr>
        <p:spPr>
          <a:xfrm flipH="1" flipV="1">
            <a:off x="14493832" y="2958927"/>
            <a:ext cx="3181177" cy="3651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7F457182-B7F8-4539-A0A3-E2622218CC23}"/>
              </a:ext>
            </a:extLst>
          </p:cNvPr>
          <p:cNvCxnSpPr>
            <a:cxnSpLocks/>
            <a:stCxn id="89" idx="1"/>
            <a:endCxn id="10" idx="3"/>
          </p:cNvCxnSpPr>
          <p:nvPr/>
        </p:nvCxnSpPr>
        <p:spPr>
          <a:xfrm flipH="1">
            <a:off x="14458780" y="986843"/>
            <a:ext cx="3216229" cy="5295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3ECB7870-D0C8-403D-A584-2B4469317AB3}"/>
              </a:ext>
            </a:extLst>
          </p:cNvPr>
          <p:cNvCxnSpPr>
            <a:cxnSpLocks/>
            <a:stCxn id="88" idx="1"/>
            <a:endCxn id="10" idx="3"/>
          </p:cNvCxnSpPr>
          <p:nvPr/>
        </p:nvCxnSpPr>
        <p:spPr>
          <a:xfrm flipH="1" flipV="1">
            <a:off x="14458780" y="1516381"/>
            <a:ext cx="3216229" cy="11820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0F33B400-3785-43BB-8A17-F9C71FD69E5B}"/>
              </a:ext>
            </a:extLst>
          </p:cNvPr>
          <p:cNvCxnSpPr>
            <a:cxnSpLocks/>
            <a:stCxn id="85" idx="1"/>
            <a:endCxn id="6" idx="3"/>
          </p:cNvCxnSpPr>
          <p:nvPr/>
        </p:nvCxnSpPr>
        <p:spPr>
          <a:xfrm flipH="1" flipV="1">
            <a:off x="14441169" y="7444651"/>
            <a:ext cx="3233840" cy="107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Rectangle 157">
            <a:extLst>
              <a:ext uri="{FF2B5EF4-FFF2-40B4-BE49-F238E27FC236}">
                <a16:creationId xmlns:a16="http://schemas.microsoft.com/office/drawing/2014/main" id="{199848A1-D93B-4E52-91E5-E783085BEF68}"/>
              </a:ext>
            </a:extLst>
          </p:cNvPr>
          <p:cNvSpPr/>
          <p:nvPr/>
        </p:nvSpPr>
        <p:spPr>
          <a:xfrm>
            <a:off x="10820966" y="3898490"/>
            <a:ext cx="3647945" cy="743792"/>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999" dirty="0">
                <a:solidFill>
                  <a:schemeClr val="tx1"/>
                </a:solidFill>
                <a:latin typeface="Arial" panose="020B0604020202020204" pitchFamily="34" charset="0"/>
                <a:cs typeface="Arial" panose="020B0604020202020204" pitchFamily="34" charset="0"/>
              </a:rPr>
              <a:t>Service User Outcomes</a:t>
            </a:r>
          </a:p>
        </p:txBody>
      </p:sp>
      <p:cxnSp>
        <p:nvCxnSpPr>
          <p:cNvPr id="161" name="Straight Arrow Connector 160">
            <a:extLst>
              <a:ext uri="{FF2B5EF4-FFF2-40B4-BE49-F238E27FC236}">
                <a16:creationId xmlns:a16="http://schemas.microsoft.com/office/drawing/2014/main" id="{FCDC7E21-5EE5-4ED7-AD46-B12FF474C4E0}"/>
              </a:ext>
            </a:extLst>
          </p:cNvPr>
          <p:cNvCxnSpPr>
            <a:cxnSpLocks/>
            <a:stCxn id="80" idx="1"/>
            <a:endCxn id="139" idx="3"/>
          </p:cNvCxnSpPr>
          <p:nvPr/>
        </p:nvCxnSpPr>
        <p:spPr>
          <a:xfrm flipH="1" flipV="1">
            <a:off x="14447886" y="8450332"/>
            <a:ext cx="3227123" cy="28825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564B8FD0-7A7B-4E18-B382-62A68626B962}"/>
              </a:ext>
            </a:extLst>
          </p:cNvPr>
          <p:cNvCxnSpPr>
            <a:cxnSpLocks/>
            <a:stCxn id="88" idx="1"/>
            <a:endCxn id="33" idx="3"/>
          </p:cNvCxnSpPr>
          <p:nvPr/>
        </p:nvCxnSpPr>
        <p:spPr>
          <a:xfrm flipH="1">
            <a:off x="14493832" y="2698412"/>
            <a:ext cx="3181177" cy="26051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1562AA4A-0CFD-4156-B16E-26A21AF2CC30}"/>
              </a:ext>
            </a:extLst>
          </p:cNvPr>
          <p:cNvCxnSpPr>
            <a:cxnSpLocks/>
            <a:stCxn id="278" idx="1"/>
            <a:endCxn id="158" idx="3"/>
          </p:cNvCxnSpPr>
          <p:nvPr/>
        </p:nvCxnSpPr>
        <p:spPr>
          <a:xfrm flipH="1" flipV="1">
            <a:off x="14468912" y="4270386"/>
            <a:ext cx="3206096" cy="256148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16BFC0E6-CE0F-4FCE-8B94-C2995491DE4E}"/>
              </a:ext>
            </a:extLst>
          </p:cNvPr>
          <p:cNvCxnSpPr>
            <a:cxnSpLocks/>
            <a:stCxn id="177" idx="1"/>
            <a:endCxn id="139" idx="3"/>
          </p:cNvCxnSpPr>
          <p:nvPr/>
        </p:nvCxnSpPr>
        <p:spPr>
          <a:xfrm flipH="1" flipV="1">
            <a:off x="14447886" y="8450331"/>
            <a:ext cx="3227123" cy="63351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04E072F8-4477-4053-9A61-DDAB2FFA06A2}"/>
              </a:ext>
            </a:extLst>
          </p:cNvPr>
          <p:cNvCxnSpPr>
            <a:cxnSpLocks/>
            <a:stCxn id="20" idx="1"/>
            <a:endCxn id="6" idx="3"/>
          </p:cNvCxnSpPr>
          <p:nvPr/>
        </p:nvCxnSpPr>
        <p:spPr>
          <a:xfrm flipH="1">
            <a:off x="14441169" y="5054908"/>
            <a:ext cx="3233840" cy="238974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49" name="Rectangle: Rounded Corners 448">
            <a:extLst>
              <a:ext uri="{FF2B5EF4-FFF2-40B4-BE49-F238E27FC236}">
                <a16:creationId xmlns:a16="http://schemas.microsoft.com/office/drawing/2014/main" id="{CBC5C524-FF44-4561-9F8A-8DACC7015D91}"/>
              </a:ext>
            </a:extLst>
          </p:cNvPr>
          <p:cNvSpPr/>
          <p:nvPr/>
        </p:nvSpPr>
        <p:spPr>
          <a:xfrm>
            <a:off x="500442" y="236386"/>
            <a:ext cx="3275124" cy="1582082"/>
          </a:xfrm>
          <a:prstGeom prst="roundRect">
            <a:avLst/>
          </a:prstGeom>
          <a:noFill/>
          <a:ln w="571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799" dirty="0">
              <a:latin typeface="Arial" panose="020B0604020202020204" pitchFamily="34" charset="0"/>
              <a:cs typeface="Arial" panose="020B0604020202020204" pitchFamily="34" charset="0"/>
            </a:endParaRPr>
          </a:p>
        </p:txBody>
      </p:sp>
      <p:sp>
        <p:nvSpPr>
          <p:cNvPr id="450" name="Rectangle 449">
            <a:extLst>
              <a:ext uri="{FF2B5EF4-FFF2-40B4-BE49-F238E27FC236}">
                <a16:creationId xmlns:a16="http://schemas.microsoft.com/office/drawing/2014/main" id="{F38D5BBB-578E-4946-8CAE-686977CD4130}"/>
              </a:ext>
            </a:extLst>
          </p:cNvPr>
          <p:cNvSpPr/>
          <p:nvPr/>
        </p:nvSpPr>
        <p:spPr>
          <a:xfrm>
            <a:off x="555595" y="10338071"/>
            <a:ext cx="1014783" cy="34803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99" dirty="0">
              <a:latin typeface="Arial" panose="020B0604020202020204" pitchFamily="34" charset="0"/>
              <a:cs typeface="Arial" panose="020B0604020202020204" pitchFamily="34" charset="0"/>
            </a:endParaRPr>
          </a:p>
        </p:txBody>
      </p:sp>
      <p:sp>
        <p:nvSpPr>
          <p:cNvPr id="153" name="Rectangle 152">
            <a:extLst>
              <a:ext uri="{FF2B5EF4-FFF2-40B4-BE49-F238E27FC236}">
                <a16:creationId xmlns:a16="http://schemas.microsoft.com/office/drawing/2014/main" id="{B06F6CC0-6E69-4162-B368-FABC759DF9B3}"/>
              </a:ext>
            </a:extLst>
          </p:cNvPr>
          <p:cNvSpPr/>
          <p:nvPr/>
        </p:nvSpPr>
        <p:spPr>
          <a:xfrm>
            <a:off x="544030" y="10865989"/>
            <a:ext cx="1014783" cy="348038"/>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99" dirty="0">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E10F2A90-2B44-4CD2-B370-21687DD52BA3}"/>
              </a:ext>
            </a:extLst>
          </p:cNvPr>
          <p:cNvSpPr/>
          <p:nvPr/>
        </p:nvSpPr>
        <p:spPr>
          <a:xfrm>
            <a:off x="555595" y="11407134"/>
            <a:ext cx="1014783" cy="348038"/>
          </a:xfrm>
          <a:prstGeom prst="rect">
            <a:avLst/>
          </a:prstGeom>
          <a:solidFill>
            <a:srgbClr val="C5AA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99" dirty="0">
              <a:latin typeface="Arial" panose="020B0604020202020204" pitchFamily="34" charset="0"/>
              <a:cs typeface="Arial" panose="020B0604020202020204" pitchFamily="34" charset="0"/>
            </a:endParaRPr>
          </a:p>
        </p:txBody>
      </p:sp>
      <p:sp>
        <p:nvSpPr>
          <p:cNvPr id="451" name="TextBox 450">
            <a:extLst>
              <a:ext uri="{FF2B5EF4-FFF2-40B4-BE49-F238E27FC236}">
                <a16:creationId xmlns:a16="http://schemas.microsoft.com/office/drawing/2014/main" id="{1AB61A3F-3597-4F46-B332-2682ABC2694E}"/>
              </a:ext>
            </a:extLst>
          </p:cNvPr>
          <p:cNvSpPr txBox="1"/>
          <p:nvPr/>
        </p:nvSpPr>
        <p:spPr>
          <a:xfrm flipH="1">
            <a:off x="1734585" y="10335318"/>
            <a:ext cx="1354483" cy="369204"/>
          </a:xfrm>
          <a:prstGeom prst="rect">
            <a:avLst/>
          </a:prstGeom>
          <a:noFill/>
        </p:spPr>
        <p:txBody>
          <a:bodyPr wrap="square" rtlCol="0" anchor="ctr">
            <a:spAutoFit/>
          </a:bodyPr>
          <a:lstStyle/>
          <a:p>
            <a:r>
              <a:rPr lang="en-GB" sz="1799" dirty="0">
                <a:latin typeface="Arial" panose="020B0604020202020204" pitchFamily="34" charset="0"/>
                <a:cs typeface="Arial" panose="020B0604020202020204" pitchFamily="34" charset="0"/>
              </a:rPr>
              <a:t>Year 1</a:t>
            </a:r>
          </a:p>
        </p:txBody>
      </p:sp>
      <p:sp>
        <p:nvSpPr>
          <p:cNvPr id="160" name="TextBox 159">
            <a:extLst>
              <a:ext uri="{FF2B5EF4-FFF2-40B4-BE49-F238E27FC236}">
                <a16:creationId xmlns:a16="http://schemas.microsoft.com/office/drawing/2014/main" id="{FBC7FC6E-88F3-4B62-84A8-0B16B45AF6A3}"/>
              </a:ext>
            </a:extLst>
          </p:cNvPr>
          <p:cNvSpPr txBox="1"/>
          <p:nvPr/>
        </p:nvSpPr>
        <p:spPr>
          <a:xfrm flipH="1">
            <a:off x="1753706" y="10891503"/>
            <a:ext cx="1354483" cy="369204"/>
          </a:xfrm>
          <a:prstGeom prst="rect">
            <a:avLst/>
          </a:prstGeom>
          <a:noFill/>
        </p:spPr>
        <p:txBody>
          <a:bodyPr wrap="square" rtlCol="0" anchor="ctr">
            <a:spAutoFit/>
          </a:bodyPr>
          <a:lstStyle/>
          <a:p>
            <a:r>
              <a:rPr lang="en-GB" sz="1799" dirty="0">
                <a:latin typeface="Arial" panose="020B0604020202020204" pitchFamily="34" charset="0"/>
                <a:cs typeface="Arial" panose="020B0604020202020204" pitchFamily="34" charset="0"/>
              </a:rPr>
              <a:t>Year 1 &amp; 2</a:t>
            </a:r>
          </a:p>
        </p:txBody>
      </p:sp>
      <p:sp>
        <p:nvSpPr>
          <p:cNvPr id="162" name="TextBox 161">
            <a:extLst>
              <a:ext uri="{FF2B5EF4-FFF2-40B4-BE49-F238E27FC236}">
                <a16:creationId xmlns:a16="http://schemas.microsoft.com/office/drawing/2014/main" id="{FF54FE3C-91C2-4605-BB6A-B1486457A83B}"/>
              </a:ext>
            </a:extLst>
          </p:cNvPr>
          <p:cNvSpPr txBox="1"/>
          <p:nvPr/>
        </p:nvSpPr>
        <p:spPr>
          <a:xfrm flipH="1">
            <a:off x="1753703" y="11368652"/>
            <a:ext cx="1911387" cy="369204"/>
          </a:xfrm>
          <a:prstGeom prst="rect">
            <a:avLst/>
          </a:prstGeom>
          <a:noFill/>
        </p:spPr>
        <p:txBody>
          <a:bodyPr wrap="square" rtlCol="0" anchor="ctr">
            <a:spAutoFit/>
          </a:bodyPr>
          <a:lstStyle/>
          <a:p>
            <a:r>
              <a:rPr lang="en-GB" sz="1799" dirty="0">
                <a:latin typeface="Arial" panose="020B0604020202020204" pitchFamily="34" charset="0"/>
                <a:cs typeface="Arial" panose="020B0604020202020204" pitchFamily="34" charset="0"/>
              </a:rPr>
              <a:t>Year 1 &amp; 2 &amp; 3 +</a:t>
            </a:r>
          </a:p>
        </p:txBody>
      </p:sp>
      <p:pic>
        <p:nvPicPr>
          <p:cNvPr id="105" name="Picture 4">
            <a:extLst>
              <a:ext uri="{FF2B5EF4-FFF2-40B4-BE49-F238E27FC236}">
                <a16:creationId xmlns:a16="http://schemas.microsoft.com/office/drawing/2014/main" id="{7BFF621C-8176-449D-A10B-59CEA366B7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944" y="12441724"/>
            <a:ext cx="1042220" cy="517746"/>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05">
            <a:extLst>
              <a:ext uri="{FF2B5EF4-FFF2-40B4-BE49-F238E27FC236}">
                <a16:creationId xmlns:a16="http://schemas.microsoft.com/office/drawing/2014/main" id="{D0B5EF7B-042E-45E8-A307-47EC4CF930A6}"/>
              </a:ext>
            </a:extLst>
          </p:cNvPr>
          <p:cNvPicPr>
            <a:picLocks noChangeAspect="1"/>
          </p:cNvPicPr>
          <p:nvPr/>
        </p:nvPicPr>
        <p:blipFill>
          <a:blip r:embed="rId3"/>
          <a:stretch>
            <a:fillRect/>
          </a:stretch>
        </p:blipFill>
        <p:spPr>
          <a:xfrm>
            <a:off x="2052677" y="11946267"/>
            <a:ext cx="2379145" cy="1089188"/>
          </a:xfrm>
          <a:prstGeom prst="rect">
            <a:avLst/>
          </a:prstGeom>
        </p:spPr>
      </p:pic>
    </p:spTree>
    <p:extLst>
      <p:ext uri="{BB962C8B-B14F-4D97-AF65-F5344CB8AC3E}">
        <p14:creationId xmlns:p14="http://schemas.microsoft.com/office/powerpoint/2010/main" val="3517964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4" ma:contentTypeDescription="Create a new document." ma:contentTypeScope="" ma:versionID="29ec847940a7f8ecaabe7edafb53d49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0cb3040f04aad80e599a30d51adf158d"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6194e418-5875-4308-b033-74eb9c181361">
      <UserInfo>
        <DisplayName>SHAH, Amar (EAST LONDON NHS FOUNDATION TRUST)</DisplayName>
        <AccountId>12</AccountId>
        <AccountType/>
      </UserInfo>
    </SharedWithUsers>
  </documentManagement>
</p:properties>
</file>

<file path=customXml/itemProps1.xml><?xml version="1.0" encoding="utf-8"?>
<ds:datastoreItem xmlns:ds="http://schemas.openxmlformats.org/officeDocument/2006/customXml" ds:itemID="{EB681457-EB17-4378-9A42-96931EF37DD2}">
  <ds:schemaRefs>
    <ds:schemaRef ds:uri="http://schemas.microsoft.com/sharepoint/v3/contenttype/forms"/>
  </ds:schemaRefs>
</ds:datastoreItem>
</file>

<file path=customXml/itemProps2.xml><?xml version="1.0" encoding="utf-8"?>
<ds:datastoreItem xmlns:ds="http://schemas.openxmlformats.org/officeDocument/2006/customXml" ds:itemID="{FF64A59D-27F6-4191-9C46-C9282D4374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08DA7-803A-4CE4-8763-3CCABEFC94EE}">
  <ds:schemaRefs>
    <ds:schemaRef ds:uri="http://schemas.microsoft.com/office/2006/documentManagement/types"/>
    <ds:schemaRef ds:uri="4d648a74-5c83-46a7-8e4c-7f989ae960a5"/>
    <ds:schemaRef ds:uri="http://purl.org/dc/elements/1.1/"/>
    <ds:schemaRef ds:uri="http://schemas.microsoft.com/office/2006/metadata/properties"/>
    <ds:schemaRef ds:uri="http://schemas.microsoft.com/sharepoint/v3"/>
    <ds:schemaRef ds:uri="http://schemas.microsoft.com/office/infopath/2007/PartnerControls"/>
    <ds:schemaRef ds:uri="http://purl.org/dc/terms/"/>
    <ds:schemaRef ds:uri="http://schemas.openxmlformats.org/package/2006/metadata/core-properties"/>
    <ds:schemaRef ds:uri="6194e418-5875-4308-b033-74eb9c18136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9596</TotalTime>
  <Words>8343</Words>
  <Application>Microsoft Office PowerPoint</Application>
  <PresentationFormat>Custom</PresentationFormat>
  <Paragraphs>1572</Paragraphs>
  <Slides>29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Symbol</vt:lpstr>
      <vt:lpstr>Office Theme</vt:lpstr>
      <vt:lpstr>Corporate Plans for 2021-22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ELFT Digital Strategy – Deployment Plan 2020/21/22/23/24 – Page One</vt:lpstr>
      <vt:lpstr>ELFT Digital Strategy –Deployment Plan 2020/21/22/23/24 – Page Two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ALI, Amrus (EAST LONDON NHS FOUNDATION TRUST)</cp:lastModifiedBy>
  <cp:revision>36</cp:revision>
  <cp:lastPrinted>2021-03-31T08:34:27Z</cp:lastPrinted>
  <dcterms:created xsi:type="dcterms:W3CDTF">2021-02-12T14:38:41Z</dcterms:created>
  <dcterms:modified xsi:type="dcterms:W3CDTF">2021-04-29T15:27:16Z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ies>
</file>