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7" r:id="rId3"/>
    <p:sldMasterId id="2147483689" r:id="rId4"/>
    <p:sldMasterId id="2147483700" r:id="rId5"/>
  </p:sldMasterIdLst>
  <p:notesMasterIdLst>
    <p:notesMasterId r:id="rId104"/>
  </p:notesMasterIdLst>
  <p:sldIdLst>
    <p:sldId id="256" r:id="rId6"/>
    <p:sldId id="257" r:id="rId7"/>
    <p:sldId id="312" r:id="rId8"/>
    <p:sldId id="355" r:id="rId9"/>
    <p:sldId id="309" r:id="rId10"/>
    <p:sldId id="310" r:id="rId11"/>
    <p:sldId id="308" r:id="rId12"/>
    <p:sldId id="311" r:id="rId13"/>
    <p:sldId id="307" r:id="rId14"/>
    <p:sldId id="258" r:id="rId15"/>
    <p:sldId id="259" r:id="rId16"/>
    <p:sldId id="260" r:id="rId17"/>
    <p:sldId id="261" r:id="rId18"/>
    <p:sldId id="262" r:id="rId19"/>
    <p:sldId id="263"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04"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05" r:id="rId101"/>
    <p:sldId id="306" r:id="rId102"/>
    <p:sldId id="354" r:id="rId103"/>
  </p:sldIdLst>
  <p:sldSz cx="9144000" cy="6858000" type="screen4x3"/>
  <p:notesSz cx="9940925" cy="6808788"/>
  <p:defaultTextStyle>
    <a:defPPr>
      <a:defRPr lang="en-US"/>
    </a:defPPr>
    <a:lvl1pPr algn="l" rtl="0" eaLnBrk="0" fontAlgn="base" hangingPunct="0">
      <a:spcBef>
        <a:spcPct val="0"/>
      </a:spcBef>
      <a:spcAft>
        <a:spcPct val="0"/>
      </a:spcAft>
      <a:defRPr sz="24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 charset="0"/>
        <a:ea typeface="+mn-ea"/>
        <a:cs typeface="+mn-cs"/>
      </a:defRPr>
    </a:lvl5pPr>
    <a:lvl6pPr marL="2286000" algn="l" defTabSz="914400" rtl="0" eaLnBrk="1" latinLnBrk="0" hangingPunct="1">
      <a:defRPr sz="2400" kern="1200">
        <a:solidFill>
          <a:schemeClr val="tx1"/>
        </a:solidFill>
        <a:latin typeface="Times New Roman" pitchFamily="1" charset="0"/>
        <a:ea typeface="+mn-ea"/>
        <a:cs typeface="+mn-cs"/>
      </a:defRPr>
    </a:lvl6pPr>
    <a:lvl7pPr marL="2743200" algn="l" defTabSz="914400" rtl="0" eaLnBrk="1" latinLnBrk="0" hangingPunct="1">
      <a:defRPr sz="2400" kern="1200">
        <a:solidFill>
          <a:schemeClr val="tx1"/>
        </a:solidFill>
        <a:latin typeface="Times New Roman" pitchFamily="1" charset="0"/>
        <a:ea typeface="+mn-ea"/>
        <a:cs typeface="+mn-cs"/>
      </a:defRPr>
    </a:lvl7pPr>
    <a:lvl8pPr marL="3200400" algn="l" defTabSz="914400" rtl="0" eaLnBrk="1" latinLnBrk="0" hangingPunct="1">
      <a:defRPr sz="2400" kern="1200">
        <a:solidFill>
          <a:schemeClr val="tx1"/>
        </a:solidFill>
        <a:latin typeface="Times New Roman" pitchFamily="1" charset="0"/>
        <a:ea typeface="+mn-ea"/>
        <a:cs typeface="+mn-cs"/>
      </a:defRPr>
    </a:lvl8pPr>
    <a:lvl9pPr marL="3657600" algn="l" defTabSz="914400" rtl="0" eaLnBrk="1" latinLnBrk="0" hangingPunct="1">
      <a:defRPr sz="2400" kern="1200">
        <a:solidFill>
          <a:schemeClr val="tx1"/>
        </a:solidFill>
        <a:latin typeface="Times New Roman"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100" d="100"/>
          <a:sy n="100" d="100"/>
        </p:scale>
        <p:origin x="-1308"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theme" Target="theme/them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8475"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30863" y="0"/>
            <a:ext cx="4308475" cy="339725"/>
          </a:xfrm>
          <a:prstGeom prst="rect">
            <a:avLst/>
          </a:prstGeom>
        </p:spPr>
        <p:txBody>
          <a:bodyPr vert="horz" lIns="91440" tIns="45720" rIns="91440" bIns="45720" rtlCol="0"/>
          <a:lstStyle>
            <a:lvl1pPr algn="r">
              <a:defRPr sz="1200"/>
            </a:lvl1pPr>
          </a:lstStyle>
          <a:p>
            <a:fld id="{3A438E9F-E9FA-4F2B-A90C-BC45A7C71484}" type="datetimeFigureOut">
              <a:rPr lang="en-GB" smtClean="0"/>
              <a:t>12/02/2019</a:t>
            </a:fld>
            <a:endParaRPr lang="en-GB"/>
          </a:p>
        </p:txBody>
      </p:sp>
      <p:sp>
        <p:nvSpPr>
          <p:cNvPr id="4" name="Slide Image Placeholder 3"/>
          <p:cNvSpPr>
            <a:spLocks noGrp="1" noRot="1" noChangeAspect="1"/>
          </p:cNvSpPr>
          <p:nvPr>
            <p:ph type="sldImg" idx="2"/>
          </p:nvPr>
        </p:nvSpPr>
        <p:spPr>
          <a:xfrm>
            <a:off x="3268663" y="511175"/>
            <a:ext cx="3403600" cy="25527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775" y="3233738"/>
            <a:ext cx="7953375" cy="30638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67475"/>
            <a:ext cx="4308475"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30863" y="6467475"/>
            <a:ext cx="4308475" cy="339725"/>
          </a:xfrm>
          <a:prstGeom prst="rect">
            <a:avLst/>
          </a:prstGeom>
        </p:spPr>
        <p:txBody>
          <a:bodyPr vert="horz" lIns="91440" tIns="45720" rIns="91440" bIns="45720" rtlCol="0" anchor="b"/>
          <a:lstStyle>
            <a:lvl1pPr algn="r">
              <a:defRPr sz="1200"/>
            </a:lvl1pPr>
          </a:lstStyle>
          <a:p>
            <a:fld id="{3ED37665-DBD8-4E75-A16F-D52EB6C6EF36}" type="slidenum">
              <a:rPr lang="en-GB" smtClean="0"/>
              <a:t>‹#›</a:t>
            </a:fld>
            <a:endParaRPr lang="en-GB"/>
          </a:p>
        </p:txBody>
      </p:sp>
    </p:spTree>
    <p:extLst>
      <p:ext uri="{BB962C8B-B14F-4D97-AF65-F5344CB8AC3E}">
        <p14:creationId xmlns:p14="http://schemas.microsoft.com/office/powerpoint/2010/main" val="1070782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3438525" y="850900"/>
            <a:ext cx="3063875" cy="2298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371170D-C2E8-4A7B-A6E9-E8BA96119300}" type="slidenum">
              <a:rPr lang="en-US" altLang="en-US">
                <a:solidFill>
                  <a:prstClr val="black"/>
                </a:solidFill>
                <a:latin typeface="Arial" charset="0"/>
              </a:rPr>
              <a:pPr>
                <a:spcBef>
                  <a:spcPct val="0"/>
                </a:spcBef>
              </a:pPr>
              <a:t>16</a:t>
            </a:fld>
            <a:endParaRPr lang="en-US" altLang="en-US">
              <a:solidFill>
                <a:prstClr val="black"/>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3438525" y="850900"/>
            <a:ext cx="3063875" cy="2298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1204" name="Slide Number Placeholder 3"/>
          <p:cNvSpPr txBox="1">
            <a:spLocks noGrp="1"/>
          </p:cNvSpPr>
          <p:nvPr/>
        </p:nvSpPr>
        <p:spPr bwMode="auto">
          <a:xfrm>
            <a:off x="5630891" y="6467167"/>
            <a:ext cx="4307734" cy="34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defTabSz="457200" eaLnBrk="1" hangingPunct="1">
              <a:spcBef>
                <a:spcPct val="0"/>
              </a:spcBef>
            </a:pPr>
            <a:fld id="{6BA022CA-5E1E-47CB-993E-7FE2AE52693C}" type="slidenum">
              <a:rPr lang="en-US" altLang="en-US" smtClean="0">
                <a:solidFill>
                  <a:prstClr val="black"/>
                </a:solidFill>
                <a:latin typeface="Arial" charset="0"/>
              </a:rPr>
              <a:pPr algn="r" defTabSz="457200" eaLnBrk="1" hangingPunct="1">
                <a:spcBef>
                  <a:spcPct val="0"/>
                </a:spcBef>
              </a:pPr>
              <a:t>26</a:t>
            </a:fld>
            <a:endParaRPr lang="en-US" altLang="en-US" smtClean="0">
              <a:solidFill>
                <a:prstClr val="black"/>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3438525" y="850900"/>
            <a:ext cx="3063875" cy="2298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3012" name="Slide Number Placeholder 3"/>
          <p:cNvSpPr txBox="1">
            <a:spLocks noGrp="1"/>
          </p:cNvSpPr>
          <p:nvPr/>
        </p:nvSpPr>
        <p:spPr bwMode="auto">
          <a:xfrm>
            <a:off x="5630891" y="6467167"/>
            <a:ext cx="4307734" cy="34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defTabSz="457200" eaLnBrk="1" hangingPunct="1">
              <a:spcBef>
                <a:spcPct val="0"/>
              </a:spcBef>
            </a:pPr>
            <a:fld id="{630E0598-847C-4B60-B9AF-A596A589AA8B}" type="slidenum">
              <a:rPr lang="en-US" altLang="en-US" smtClean="0">
                <a:solidFill>
                  <a:prstClr val="black"/>
                </a:solidFill>
                <a:latin typeface="Arial" charset="0"/>
              </a:rPr>
              <a:pPr algn="r" defTabSz="457200" eaLnBrk="1" hangingPunct="1">
                <a:spcBef>
                  <a:spcPct val="0"/>
                </a:spcBef>
              </a:pPr>
              <a:t>27</a:t>
            </a:fld>
            <a:endParaRPr lang="en-US" altLang="en-US" smtClean="0">
              <a:solidFill>
                <a:prstClr val="black"/>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3438525" y="850900"/>
            <a:ext cx="3063875" cy="2298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4036" name="Slide Number Placeholder 3"/>
          <p:cNvSpPr txBox="1">
            <a:spLocks noGrp="1"/>
          </p:cNvSpPr>
          <p:nvPr/>
        </p:nvSpPr>
        <p:spPr bwMode="auto">
          <a:xfrm>
            <a:off x="5630891" y="6467167"/>
            <a:ext cx="4307734" cy="34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defTabSz="457200" eaLnBrk="1" hangingPunct="1">
              <a:spcBef>
                <a:spcPct val="0"/>
              </a:spcBef>
            </a:pPr>
            <a:fld id="{5BD88486-E145-485A-AC01-FC9A9DFA901C}" type="slidenum">
              <a:rPr lang="en-US" altLang="en-US" smtClean="0">
                <a:solidFill>
                  <a:prstClr val="black"/>
                </a:solidFill>
                <a:latin typeface="Arial" charset="0"/>
              </a:rPr>
              <a:pPr algn="r" defTabSz="457200" eaLnBrk="1" hangingPunct="1">
                <a:spcBef>
                  <a:spcPct val="0"/>
                </a:spcBef>
              </a:pPr>
              <a:t>28</a:t>
            </a:fld>
            <a:endParaRPr lang="en-US" altLang="en-US" smtClean="0">
              <a:solidFill>
                <a:prstClr val="black"/>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3268663" y="511175"/>
            <a:ext cx="3403600" cy="2552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7348" name="Slide Number Placeholder 3"/>
          <p:cNvSpPr txBox="1">
            <a:spLocks noGrp="1"/>
          </p:cNvSpPr>
          <p:nvPr/>
        </p:nvSpPr>
        <p:spPr bwMode="auto">
          <a:xfrm>
            <a:off x="5680861" y="5957281"/>
            <a:ext cx="4345963" cy="31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defTabSz="457200" eaLnBrk="1" hangingPunct="1">
              <a:spcBef>
                <a:spcPct val="0"/>
              </a:spcBef>
            </a:pPr>
            <a:fld id="{A4F0AAE1-F2D2-4399-B475-03A8B3324040}" type="slidenum">
              <a:rPr lang="en-US" altLang="en-US" smtClean="0">
                <a:solidFill>
                  <a:prstClr val="black"/>
                </a:solidFill>
                <a:latin typeface="Arial" charset="0"/>
              </a:rPr>
              <a:pPr algn="r" defTabSz="457200" eaLnBrk="1" hangingPunct="1">
                <a:spcBef>
                  <a:spcPct val="0"/>
                </a:spcBef>
              </a:pPr>
              <a:t>29</a:t>
            </a:fld>
            <a:endParaRPr lang="en-US" altLang="en-US">
              <a:solidFill>
                <a:prstClr val="black"/>
              </a:solidFill>
              <a:latin typeface="Arial" charset="0"/>
            </a:endParaRPr>
          </a:p>
        </p:txBody>
      </p:sp>
    </p:spTree>
    <p:extLst>
      <p:ext uri="{BB962C8B-B14F-4D97-AF65-F5344CB8AC3E}">
        <p14:creationId xmlns:p14="http://schemas.microsoft.com/office/powerpoint/2010/main" val="1456363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438525" y="850900"/>
            <a:ext cx="3063875" cy="2298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60" name="Slide Number Placeholder 3"/>
          <p:cNvSpPr txBox="1">
            <a:spLocks noGrp="1"/>
          </p:cNvSpPr>
          <p:nvPr/>
        </p:nvSpPr>
        <p:spPr bwMode="auto">
          <a:xfrm>
            <a:off x="5630891" y="6467167"/>
            <a:ext cx="4307734" cy="34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defTabSz="457200" eaLnBrk="1" hangingPunct="1">
              <a:spcBef>
                <a:spcPct val="0"/>
              </a:spcBef>
            </a:pPr>
            <a:fld id="{76F1EACC-95E2-456F-B683-D1AB2D686C55}" type="slidenum">
              <a:rPr lang="en-US" altLang="en-US" smtClean="0">
                <a:solidFill>
                  <a:prstClr val="black"/>
                </a:solidFill>
                <a:latin typeface="Arial" charset="0"/>
              </a:rPr>
              <a:pPr algn="r" defTabSz="457200" eaLnBrk="1" hangingPunct="1">
                <a:spcBef>
                  <a:spcPct val="0"/>
                </a:spcBef>
              </a:pPr>
              <a:t>30</a:t>
            </a:fld>
            <a:endParaRPr lang="en-US" altLang="en-US" smtClean="0">
              <a:solidFill>
                <a:prstClr val="black"/>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438525" y="850900"/>
            <a:ext cx="3063875" cy="2298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txBox="1">
            <a:spLocks noGrp="1"/>
          </p:cNvSpPr>
          <p:nvPr/>
        </p:nvSpPr>
        <p:spPr bwMode="auto">
          <a:xfrm>
            <a:off x="5630891" y="6467167"/>
            <a:ext cx="4307734" cy="34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defTabSz="457200" eaLnBrk="1" hangingPunct="1">
              <a:spcBef>
                <a:spcPct val="0"/>
              </a:spcBef>
            </a:pPr>
            <a:fld id="{FE4DCD68-20EF-4E83-9BB7-AD835D5D2102}" type="slidenum">
              <a:rPr lang="en-US" altLang="en-US" smtClean="0">
                <a:solidFill>
                  <a:prstClr val="black"/>
                </a:solidFill>
                <a:latin typeface="Arial" charset="0"/>
              </a:rPr>
              <a:pPr algn="r" defTabSz="457200" eaLnBrk="1" hangingPunct="1">
                <a:spcBef>
                  <a:spcPct val="0"/>
                </a:spcBef>
              </a:pPr>
              <a:t>31</a:t>
            </a:fld>
            <a:endParaRPr lang="en-US" altLang="en-US" smtClean="0">
              <a:solidFill>
                <a:prstClr val="black"/>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3438525" y="850900"/>
            <a:ext cx="3063875" cy="2298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7108" name="Slide Number Placeholder 3"/>
          <p:cNvSpPr txBox="1">
            <a:spLocks noGrp="1"/>
          </p:cNvSpPr>
          <p:nvPr/>
        </p:nvSpPr>
        <p:spPr bwMode="auto">
          <a:xfrm>
            <a:off x="5630891" y="6467167"/>
            <a:ext cx="4307734" cy="34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defTabSz="457200" eaLnBrk="1" hangingPunct="1">
              <a:spcBef>
                <a:spcPct val="0"/>
              </a:spcBef>
            </a:pPr>
            <a:fld id="{3DC1A59A-B809-41FD-801F-93FB870BF0AB}" type="slidenum">
              <a:rPr lang="en-US" altLang="en-US" smtClean="0">
                <a:solidFill>
                  <a:prstClr val="black"/>
                </a:solidFill>
                <a:latin typeface="Arial" charset="0"/>
              </a:rPr>
              <a:pPr algn="r" defTabSz="457200" eaLnBrk="1" hangingPunct="1">
                <a:spcBef>
                  <a:spcPct val="0"/>
                </a:spcBef>
              </a:pPr>
              <a:t>32</a:t>
            </a:fld>
            <a:endParaRPr lang="en-US" altLang="en-US" smtClean="0">
              <a:solidFill>
                <a:prstClr val="black"/>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3438525" y="850900"/>
            <a:ext cx="3063875" cy="2298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8132" name="Slide Number Placeholder 3"/>
          <p:cNvSpPr txBox="1">
            <a:spLocks noGrp="1"/>
          </p:cNvSpPr>
          <p:nvPr/>
        </p:nvSpPr>
        <p:spPr bwMode="auto">
          <a:xfrm>
            <a:off x="5630891" y="6467167"/>
            <a:ext cx="4307734" cy="34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defTabSz="457200" eaLnBrk="1" hangingPunct="1">
              <a:spcBef>
                <a:spcPct val="0"/>
              </a:spcBef>
            </a:pPr>
            <a:fld id="{A56DE26A-3F57-40A4-BFC8-03AF5F91E2AD}" type="slidenum">
              <a:rPr lang="en-US" altLang="en-US" smtClean="0">
                <a:solidFill>
                  <a:prstClr val="black"/>
                </a:solidFill>
                <a:latin typeface="Arial" charset="0"/>
              </a:rPr>
              <a:pPr algn="r" defTabSz="457200" eaLnBrk="1" hangingPunct="1">
                <a:spcBef>
                  <a:spcPct val="0"/>
                </a:spcBef>
              </a:pPr>
              <a:t>33</a:t>
            </a:fld>
            <a:endParaRPr lang="en-US" altLang="en-US" smtClean="0">
              <a:solidFill>
                <a:prstClr val="black"/>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3438525" y="850900"/>
            <a:ext cx="3063875" cy="2298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7108" name="Slide Number Placeholder 3"/>
          <p:cNvSpPr txBox="1">
            <a:spLocks noGrp="1"/>
          </p:cNvSpPr>
          <p:nvPr/>
        </p:nvSpPr>
        <p:spPr bwMode="auto">
          <a:xfrm>
            <a:off x="5630891" y="6467167"/>
            <a:ext cx="4307734" cy="34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defTabSz="457200" eaLnBrk="1" hangingPunct="1">
              <a:spcBef>
                <a:spcPct val="0"/>
              </a:spcBef>
            </a:pPr>
            <a:fld id="{3DC1A59A-B809-41FD-801F-93FB870BF0AB}" type="slidenum">
              <a:rPr lang="en-US" altLang="en-US" smtClean="0">
                <a:solidFill>
                  <a:prstClr val="black"/>
                </a:solidFill>
                <a:latin typeface="Arial" charset="0"/>
              </a:rPr>
              <a:pPr algn="r" defTabSz="457200" eaLnBrk="1" hangingPunct="1">
                <a:spcBef>
                  <a:spcPct val="0"/>
                </a:spcBef>
              </a:pPr>
              <a:t>34</a:t>
            </a:fld>
            <a:endParaRPr lang="en-US" altLang="en-US" smtClean="0">
              <a:solidFill>
                <a:prstClr val="black"/>
              </a:solidFill>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3438525" y="850900"/>
            <a:ext cx="3063875" cy="2298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8132" name="Slide Number Placeholder 3"/>
          <p:cNvSpPr txBox="1">
            <a:spLocks noGrp="1"/>
          </p:cNvSpPr>
          <p:nvPr/>
        </p:nvSpPr>
        <p:spPr bwMode="auto">
          <a:xfrm>
            <a:off x="5630891" y="6467167"/>
            <a:ext cx="4307734" cy="34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defTabSz="457200" eaLnBrk="1" hangingPunct="1">
              <a:spcBef>
                <a:spcPct val="0"/>
              </a:spcBef>
            </a:pPr>
            <a:fld id="{A56DE26A-3F57-40A4-BFC8-03AF5F91E2AD}" type="slidenum">
              <a:rPr lang="en-US" altLang="en-US" smtClean="0">
                <a:solidFill>
                  <a:prstClr val="black"/>
                </a:solidFill>
                <a:latin typeface="Arial" charset="0"/>
              </a:rPr>
              <a:pPr algn="r" defTabSz="457200" eaLnBrk="1" hangingPunct="1">
                <a:spcBef>
                  <a:spcPct val="0"/>
                </a:spcBef>
              </a:pPr>
              <a:t>35</a:t>
            </a:fld>
            <a:endParaRPr lang="en-US" altLang="en-US" smtClean="0">
              <a:solidFill>
                <a:prstClr val="black"/>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438525" y="850900"/>
            <a:ext cx="3063875" cy="2298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txBox="1">
            <a:spLocks noGrp="1"/>
          </p:cNvSpPr>
          <p:nvPr/>
        </p:nvSpPr>
        <p:spPr bwMode="auto">
          <a:xfrm>
            <a:off x="5630891" y="6467167"/>
            <a:ext cx="4307734" cy="34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defTabSz="457200" eaLnBrk="1" hangingPunct="1">
              <a:spcBef>
                <a:spcPct val="0"/>
              </a:spcBef>
            </a:pPr>
            <a:fld id="{FE4DCD68-20EF-4E83-9BB7-AD835D5D2102}" type="slidenum">
              <a:rPr lang="en-US" altLang="en-US" smtClean="0">
                <a:solidFill>
                  <a:prstClr val="black"/>
                </a:solidFill>
                <a:latin typeface="Arial" charset="0"/>
              </a:rPr>
              <a:pPr algn="r" defTabSz="457200" eaLnBrk="1" hangingPunct="1">
                <a:spcBef>
                  <a:spcPct val="0"/>
                </a:spcBef>
              </a:pPr>
              <a:t>17</a:t>
            </a:fld>
            <a:endParaRPr lang="en-US" altLang="en-US" smtClean="0">
              <a:solidFill>
                <a:prstClr val="black"/>
              </a:solidFill>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3438525" y="850900"/>
            <a:ext cx="3063875" cy="2298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9156" name="Slide Number Placeholder 3"/>
          <p:cNvSpPr txBox="1">
            <a:spLocks noGrp="1"/>
          </p:cNvSpPr>
          <p:nvPr/>
        </p:nvSpPr>
        <p:spPr bwMode="auto">
          <a:xfrm>
            <a:off x="5630891" y="6467167"/>
            <a:ext cx="4307734" cy="34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defTabSz="457200" eaLnBrk="1" hangingPunct="1">
              <a:spcBef>
                <a:spcPct val="0"/>
              </a:spcBef>
            </a:pPr>
            <a:fld id="{28DCA0F5-0AFE-4A86-865D-188B1AF169A0}" type="slidenum">
              <a:rPr lang="en-US" altLang="en-US" smtClean="0">
                <a:solidFill>
                  <a:prstClr val="black"/>
                </a:solidFill>
                <a:latin typeface="Arial" charset="0"/>
              </a:rPr>
              <a:pPr algn="r" defTabSz="457200" eaLnBrk="1" hangingPunct="1">
                <a:spcBef>
                  <a:spcPct val="0"/>
                </a:spcBef>
              </a:pPr>
              <a:t>36</a:t>
            </a:fld>
            <a:endParaRPr lang="en-US" altLang="en-US" smtClean="0">
              <a:solidFill>
                <a:prstClr val="black"/>
              </a:solidFill>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438525" y="850900"/>
            <a:ext cx="3063875" cy="2298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txBox="1">
            <a:spLocks noGrp="1"/>
          </p:cNvSpPr>
          <p:nvPr/>
        </p:nvSpPr>
        <p:spPr bwMode="auto">
          <a:xfrm>
            <a:off x="5630891" y="6467167"/>
            <a:ext cx="4307734" cy="34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defTabSz="457200" eaLnBrk="1" hangingPunct="1">
              <a:spcBef>
                <a:spcPct val="0"/>
              </a:spcBef>
            </a:pPr>
            <a:fld id="{FE4DCD68-20EF-4E83-9BB7-AD835D5D2102}" type="slidenum">
              <a:rPr lang="en-US" altLang="en-US" smtClean="0">
                <a:solidFill>
                  <a:prstClr val="black"/>
                </a:solidFill>
                <a:latin typeface="Arial" charset="0"/>
              </a:rPr>
              <a:pPr algn="r" defTabSz="457200" eaLnBrk="1" hangingPunct="1">
                <a:spcBef>
                  <a:spcPct val="0"/>
                </a:spcBef>
              </a:pPr>
              <a:t>37</a:t>
            </a:fld>
            <a:endParaRPr lang="en-US" altLang="en-US" smtClean="0">
              <a:solidFill>
                <a:prstClr val="black"/>
              </a:solidFill>
              <a:latin typeface="Arial" charset="0"/>
            </a:endParaRPr>
          </a:p>
        </p:txBody>
      </p:sp>
    </p:spTree>
    <p:extLst>
      <p:ext uri="{BB962C8B-B14F-4D97-AF65-F5344CB8AC3E}">
        <p14:creationId xmlns:p14="http://schemas.microsoft.com/office/powerpoint/2010/main" val="2653996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438525" y="850900"/>
            <a:ext cx="3063875" cy="2298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txBox="1">
            <a:spLocks noGrp="1"/>
          </p:cNvSpPr>
          <p:nvPr/>
        </p:nvSpPr>
        <p:spPr bwMode="auto">
          <a:xfrm>
            <a:off x="5630891" y="6467167"/>
            <a:ext cx="4307734" cy="34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defTabSz="457200" eaLnBrk="1" hangingPunct="1">
              <a:spcBef>
                <a:spcPct val="0"/>
              </a:spcBef>
            </a:pPr>
            <a:fld id="{FE4DCD68-20EF-4E83-9BB7-AD835D5D2102}" type="slidenum">
              <a:rPr lang="en-US" altLang="en-US" smtClean="0">
                <a:solidFill>
                  <a:prstClr val="black"/>
                </a:solidFill>
                <a:latin typeface="Arial" charset="0"/>
              </a:rPr>
              <a:pPr algn="r" defTabSz="457200" eaLnBrk="1" hangingPunct="1">
                <a:spcBef>
                  <a:spcPct val="0"/>
                </a:spcBef>
              </a:pPr>
              <a:t>38</a:t>
            </a:fld>
            <a:endParaRPr lang="en-US" altLang="en-US" smtClean="0">
              <a:solidFill>
                <a:prstClr val="black"/>
              </a:solidFill>
              <a:latin typeface="Arial" charset="0"/>
            </a:endParaRPr>
          </a:p>
        </p:txBody>
      </p:sp>
    </p:spTree>
    <p:extLst>
      <p:ext uri="{BB962C8B-B14F-4D97-AF65-F5344CB8AC3E}">
        <p14:creationId xmlns:p14="http://schemas.microsoft.com/office/powerpoint/2010/main" val="2653996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438525" y="850900"/>
            <a:ext cx="3063875" cy="2298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txBox="1">
            <a:spLocks noGrp="1"/>
          </p:cNvSpPr>
          <p:nvPr/>
        </p:nvSpPr>
        <p:spPr bwMode="auto">
          <a:xfrm>
            <a:off x="5630891" y="6467167"/>
            <a:ext cx="4307734" cy="34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defTabSz="457200" eaLnBrk="1" hangingPunct="1">
              <a:spcBef>
                <a:spcPct val="0"/>
              </a:spcBef>
            </a:pPr>
            <a:fld id="{FE4DCD68-20EF-4E83-9BB7-AD835D5D2102}" type="slidenum">
              <a:rPr lang="en-US" altLang="en-US" smtClean="0">
                <a:solidFill>
                  <a:prstClr val="black"/>
                </a:solidFill>
                <a:latin typeface="Arial" charset="0"/>
              </a:rPr>
              <a:pPr algn="r" defTabSz="457200" eaLnBrk="1" hangingPunct="1">
                <a:spcBef>
                  <a:spcPct val="0"/>
                </a:spcBef>
              </a:pPr>
              <a:t>39</a:t>
            </a:fld>
            <a:endParaRPr lang="en-US" altLang="en-US" smtClean="0">
              <a:solidFill>
                <a:prstClr val="black"/>
              </a:solidFill>
              <a:latin typeface="Arial" charset="0"/>
            </a:endParaRPr>
          </a:p>
        </p:txBody>
      </p:sp>
    </p:spTree>
    <p:extLst>
      <p:ext uri="{BB962C8B-B14F-4D97-AF65-F5344CB8AC3E}">
        <p14:creationId xmlns:p14="http://schemas.microsoft.com/office/powerpoint/2010/main" val="2653996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 xmlns:a16="http://schemas.microsoft.com/office/drawing/2014/main" id="{FBC0D300-F30E-4794-B678-4B2E57FC860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52AC8E0-5C88-4D48-8917-32B8ED047661}" type="slidenum">
              <a:rPr lang="en-GB" altLang="en-US" smtClean="0">
                <a:solidFill>
                  <a:prstClr val="black"/>
                </a:solidFill>
              </a:rPr>
              <a:pPr>
                <a:spcBef>
                  <a:spcPct val="0"/>
                </a:spcBef>
              </a:pPr>
              <a:t>41</a:t>
            </a:fld>
            <a:endParaRPr lang="en-GB" altLang="en-US">
              <a:solidFill>
                <a:prstClr val="black"/>
              </a:solidFill>
            </a:endParaRPr>
          </a:p>
        </p:txBody>
      </p:sp>
      <p:sp>
        <p:nvSpPr>
          <p:cNvPr id="33795" name="Rectangle 2">
            <a:extLst>
              <a:ext uri="{FF2B5EF4-FFF2-40B4-BE49-F238E27FC236}">
                <a16:creationId xmlns="" xmlns:a16="http://schemas.microsoft.com/office/drawing/2014/main" id="{52F5C082-F291-41E5-9F98-4EED0F9609E0}"/>
              </a:ext>
            </a:extLst>
          </p:cNvPr>
          <p:cNvSpPr>
            <a:spLocks noGrp="1" noRot="1" noChangeAspect="1" noChangeArrowheads="1" noTextEdit="1"/>
          </p:cNvSpPr>
          <p:nvPr>
            <p:ph type="sldImg"/>
          </p:nvPr>
        </p:nvSpPr>
        <p:spPr>
          <a:xfrm>
            <a:off x="3268663" y="511175"/>
            <a:ext cx="3403600" cy="2552700"/>
          </a:xfrm>
          <a:ln/>
        </p:spPr>
      </p:sp>
      <p:sp>
        <p:nvSpPr>
          <p:cNvPr id="33796" name="Rectangle 3">
            <a:extLst>
              <a:ext uri="{FF2B5EF4-FFF2-40B4-BE49-F238E27FC236}">
                <a16:creationId xmlns="" xmlns:a16="http://schemas.microsoft.com/office/drawing/2014/main" id="{DCB30009-78CC-4F3D-B0C0-9AF90E5B18C3}"/>
              </a:ext>
            </a:extLst>
          </p:cNvPr>
          <p:cNvSpPr>
            <a:spLocks noGrp="1" noChangeArrowheads="1"/>
          </p:cNvSpPr>
          <p:nvPr>
            <p:ph type="body" idx="1"/>
          </p:nvPr>
        </p:nvSpPr>
        <p:spPr>
          <a:noFill/>
        </p:spPr>
        <p:txBody>
          <a:bodyPr/>
          <a:lstStyle/>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4840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 xmlns:a16="http://schemas.microsoft.com/office/drawing/2014/main" id="{FBC0D300-F30E-4794-B678-4B2E57FC860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52AC8E0-5C88-4D48-8917-32B8ED047661}" type="slidenum">
              <a:rPr lang="en-GB" altLang="en-US" smtClean="0">
                <a:solidFill>
                  <a:prstClr val="black"/>
                </a:solidFill>
              </a:rPr>
              <a:pPr>
                <a:spcBef>
                  <a:spcPct val="0"/>
                </a:spcBef>
              </a:pPr>
              <a:t>42</a:t>
            </a:fld>
            <a:endParaRPr lang="en-GB" altLang="en-US">
              <a:solidFill>
                <a:prstClr val="black"/>
              </a:solidFill>
            </a:endParaRPr>
          </a:p>
        </p:txBody>
      </p:sp>
      <p:sp>
        <p:nvSpPr>
          <p:cNvPr id="33795" name="Rectangle 2">
            <a:extLst>
              <a:ext uri="{FF2B5EF4-FFF2-40B4-BE49-F238E27FC236}">
                <a16:creationId xmlns="" xmlns:a16="http://schemas.microsoft.com/office/drawing/2014/main" id="{52F5C082-F291-41E5-9F98-4EED0F9609E0}"/>
              </a:ext>
            </a:extLst>
          </p:cNvPr>
          <p:cNvSpPr>
            <a:spLocks noGrp="1" noRot="1" noChangeAspect="1" noChangeArrowheads="1" noTextEdit="1"/>
          </p:cNvSpPr>
          <p:nvPr>
            <p:ph type="sldImg"/>
          </p:nvPr>
        </p:nvSpPr>
        <p:spPr>
          <a:xfrm>
            <a:off x="3268663" y="511175"/>
            <a:ext cx="3403600" cy="2552700"/>
          </a:xfrm>
          <a:ln/>
        </p:spPr>
      </p:sp>
      <p:sp>
        <p:nvSpPr>
          <p:cNvPr id="33796" name="Rectangle 3">
            <a:extLst>
              <a:ext uri="{FF2B5EF4-FFF2-40B4-BE49-F238E27FC236}">
                <a16:creationId xmlns="" xmlns:a16="http://schemas.microsoft.com/office/drawing/2014/main" id="{DCB30009-78CC-4F3D-B0C0-9AF90E5B18C3}"/>
              </a:ext>
            </a:extLst>
          </p:cNvPr>
          <p:cNvSpPr>
            <a:spLocks noGrp="1" noChangeArrowheads="1"/>
          </p:cNvSpPr>
          <p:nvPr>
            <p:ph type="body" idx="1"/>
          </p:nvPr>
        </p:nvSpPr>
        <p:spPr>
          <a:noFill/>
        </p:spPr>
        <p:txBody>
          <a:bodyPr/>
          <a:lstStyle/>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0788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xmlns="" id="{FBC0D300-F30E-4794-B678-4B2E57FC860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52AC8E0-5C88-4D48-8917-32B8ED047661}" type="slidenum">
              <a:rPr lang="en-GB" altLang="en-US" smtClean="0">
                <a:solidFill>
                  <a:prstClr val="black"/>
                </a:solidFill>
              </a:rPr>
              <a:pPr>
                <a:spcBef>
                  <a:spcPct val="0"/>
                </a:spcBef>
              </a:pPr>
              <a:t>43</a:t>
            </a:fld>
            <a:endParaRPr lang="en-GB" altLang="en-US">
              <a:solidFill>
                <a:prstClr val="black"/>
              </a:solidFill>
            </a:endParaRPr>
          </a:p>
        </p:txBody>
      </p:sp>
      <p:sp>
        <p:nvSpPr>
          <p:cNvPr id="33795" name="Rectangle 2">
            <a:extLst>
              <a:ext uri="{FF2B5EF4-FFF2-40B4-BE49-F238E27FC236}">
                <a16:creationId xmlns:a16="http://schemas.microsoft.com/office/drawing/2014/main" xmlns="" id="{52F5C082-F291-41E5-9F98-4EED0F9609E0}"/>
              </a:ext>
            </a:extLst>
          </p:cNvPr>
          <p:cNvSpPr>
            <a:spLocks noGrp="1" noRot="1" noChangeAspect="1" noChangeArrowheads="1" noTextEdit="1"/>
          </p:cNvSpPr>
          <p:nvPr>
            <p:ph type="sldImg"/>
          </p:nvPr>
        </p:nvSpPr>
        <p:spPr>
          <a:xfrm>
            <a:off x="3268663" y="511175"/>
            <a:ext cx="3403600" cy="2552700"/>
          </a:xfrm>
          <a:ln/>
        </p:spPr>
      </p:sp>
      <p:sp>
        <p:nvSpPr>
          <p:cNvPr id="33796" name="Rectangle 3">
            <a:extLst>
              <a:ext uri="{FF2B5EF4-FFF2-40B4-BE49-F238E27FC236}">
                <a16:creationId xmlns:a16="http://schemas.microsoft.com/office/drawing/2014/main" xmlns="" id="{DCB30009-78CC-4F3D-B0C0-9AF90E5B18C3}"/>
              </a:ext>
            </a:extLst>
          </p:cNvPr>
          <p:cNvSpPr>
            <a:spLocks noGrp="1" noChangeArrowheads="1"/>
          </p:cNvSpPr>
          <p:nvPr>
            <p:ph type="body" idx="1"/>
          </p:nvPr>
        </p:nvSpPr>
        <p:spPr>
          <a:noFill/>
        </p:spPr>
        <p:txBody>
          <a:bodyPr/>
          <a:lstStyle/>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3554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 xmlns:a16="http://schemas.microsoft.com/office/drawing/2014/main" id="{FBC0D300-F30E-4794-B678-4B2E57FC860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52AC8E0-5C88-4D48-8917-32B8ED047661}" type="slidenum">
              <a:rPr lang="en-GB" altLang="en-US" smtClean="0">
                <a:solidFill>
                  <a:prstClr val="black"/>
                </a:solidFill>
              </a:rPr>
              <a:pPr>
                <a:spcBef>
                  <a:spcPct val="0"/>
                </a:spcBef>
              </a:pPr>
              <a:t>44</a:t>
            </a:fld>
            <a:endParaRPr lang="en-GB" altLang="en-US">
              <a:solidFill>
                <a:prstClr val="black"/>
              </a:solidFill>
            </a:endParaRPr>
          </a:p>
        </p:txBody>
      </p:sp>
      <p:sp>
        <p:nvSpPr>
          <p:cNvPr id="33795" name="Rectangle 2">
            <a:extLst>
              <a:ext uri="{FF2B5EF4-FFF2-40B4-BE49-F238E27FC236}">
                <a16:creationId xmlns="" xmlns:a16="http://schemas.microsoft.com/office/drawing/2014/main" id="{52F5C082-F291-41E5-9F98-4EED0F9609E0}"/>
              </a:ext>
            </a:extLst>
          </p:cNvPr>
          <p:cNvSpPr>
            <a:spLocks noGrp="1" noRot="1" noChangeAspect="1" noChangeArrowheads="1" noTextEdit="1"/>
          </p:cNvSpPr>
          <p:nvPr>
            <p:ph type="sldImg"/>
          </p:nvPr>
        </p:nvSpPr>
        <p:spPr>
          <a:xfrm>
            <a:off x="3268663" y="511175"/>
            <a:ext cx="3403600" cy="2552700"/>
          </a:xfrm>
          <a:ln/>
        </p:spPr>
      </p:sp>
      <p:sp>
        <p:nvSpPr>
          <p:cNvPr id="33796" name="Rectangle 3">
            <a:extLst>
              <a:ext uri="{FF2B5EF4-FFF2-40B4-BE49-F238E27FC236}">
                <a16:creationId xmlns="" xmlns:a16="http://schemas.microsoft.com/office/drawing/2014/main" id="{DCB30009-78CC-4F3D-B0C0-9AF90E5B18C3}"/>
              </a:ext>
            </a:extLst>
          </p:cNvPr>
          <p:cNvSpPr>
            <a:spLocks noGrp="1" noChangeArrowheads="1"/>
          </p:cNvSpPr>
          <p:nvPr>
            <p:ph type="body" idx="1"/>
          </p:nvPr>
        </p:nvSpPr>
        <p:spPr>
          <a:noFill/>
        </p:spPr>
        <p:txBody>
          <a:bodyPr/>
          <a:lstStyle/>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070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 xmlns:a16="http://schemas.microsoft.com/office/drawing/2014/main" id="{FBC0D300-F30E-4794-B678-4B2E57FC860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52AC8E0-5C88-4D48-8917-32B8ED047661}" type="slidenum">
              <a:rPr lang="en-GB" altLang="en-US" smtClean="0">
                <a:solidFill>
                  <a:prstClr val="black"/>
                </a:solidFill>
              </a:rPr>
              <a:pPr>
                <a:spcBef>
                  <a:spcPct val="0"/>
                </a:spcBef>
              </a:pPr>
              <a:t>45</a:t>
            </a:fld>
            <a:endParaRPr lang="en-GB" altLang="en-US">
              <a:solidFill>
                <a:prstClr val="black"/>
              </a:solidFill>
            </a:endParaRPr>
          </a:p>
        </p:txBody>
      </p:sp>
      <p:sp>
        <p:nvSpPr>
          <p:cNvPr id="33795" name="Rectangle 2">
            <a:extLst>
              <a:ext uri="{FF2B5EF4-FFF2-40B4-BE49-F238E27FC236}">
                <a16:creationId xmlns="" xmlns:a16="http://schemas.microsoft.com/office/drawing/2014/main" id="{52F5C082-F291-41E5-9F98-4EED0F9609E0}"/>
              </a:ext>
            </a:extLst>
          </p:cNvPr>
          <p:cNvSpPr>
            <a:spLocks noGrp="1" noRot="1" noChangeAspect="1" noChangeArrowheads="1" noTextEdit="1"/>
          </p:cNvSpPr>
          <p:nvPr>
            <p:ph type="sldImg"/>
          </p:nvPr>
        </p:nvSpPr>
        <p:spPr>
          <a:xfrm>
            <a:off x="3268663" y="511175"/>
            <a:ext cx="3403600" cy="2552700"/>
          </a:xfrm>
          <a:ln/>
        </p:spPr>
      </p:sp>
      <p:sp>
        <p:nvSpPr>
          <p:cNvPr id="33796" name="Rectangle 3">
            <a:extLst>
              <a:ext uri="{FF2B5EF4-FFF2-40B4-BE49-F238E27FC236}">
                <a16:creationId xmlns="" xmlns:a16="http://schemas.microsoft.com/office/drawing/2014/main" id="{DCB30009-78CC-4F3D-B0C0-9AF90E5B18C3}"/>
              </a:ext>
            </a:extLst>
          </p:cNvPr>
          <p:cNvSpPr>
            <a:spLocks noGrp="1" noChangeArrowheads="1"/>
          </p:cNvSpPr>
          <p:nvPr>
            <p:ph type="body" idx="1"/>
          </p:nvPr>
        </p:nvSpPr>
        <p:spPr>
          <a:noFill/>
        </p:spPr>
        <p:txBody>
          <a:bodyPr/>
          <a:lstStyle/>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4794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xmlns="" id="{FBC0D300-F30E-4794-B678-4B2E57FC860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52AC8E0-5C88-4D48-8917-32B8ED047661}" type="slidenum">
              <a:rPr lang="en-GB" altLang="en-US" smtClean="0">
                <a:solidFill>
                  <a:prstClr val="black"/>
                </a:solidFill>
              </a:rPr>
              <a:pPr>
                <a:spcBef>
                  <a:spcPct val="0"/>
                </a:spcBef>
              </a:pPr>
              <a:t>46</a:t>
            </a:fld>
            <a:endParaRPr lang="en-GB" altLang="en-US">
              <a:solidFill>
                <a:prstClr val="black"/>
              </a:solidFill>
            </a:endParaRPr>
          </a:p>
        </p:txBody>
      </p:sp>
      <p:sp>
        <p:nvSpPr>
          <p:cNvPr id="33795" name="Rectangle 2">
            <a:extLst>
              <a:ext uri="{FF2B5EF4-FFF2-40B4-BE49-F238E27FC236}">
                <a16:creationId xmlns:a16="http://schemas.microsoft.com/office/drawing/2014/main" xmlns="" id="{52F5C082-F291-41E5-9F98-4EED0F9609E0}"/>
              </a:ext>
            </a:extLst>
          </p:cNvPr>
          <p:cNvSpPr>
            <a:spLocks noGrp="1" noRot="1" noChangeAspect="1" noChangeArrowheads="1" noTextEdit="1"/>
          </p:cNvSpPr>
          <p:nvPr>
            <p:ph type="sldImg"/>
          </p:nvPr>
        </p:nvSpPr>
        <p:spPr>
          <a:xfrm>
            <a:off x="3268663" y="511175"/>
            <a:ext cx="3403600" cy="2552700"/>
          </a:xfrm>
          <a:ln/>
        </p:spPr>
      </p:sp>
      <p:sp>
        <p:nvSpPr>
          <p:cNvPr id="33796" name="Rectangle 3">
            <a:extLst>
              <a:ext uri="{FF2B5EF4-FFF2-40B4-BE49-F238E27FC236}">
                <a16:creationId xmlns:a16="http://schemas.microsoft.com/office/drawing/2014/main" xmlns="" id="{DCB30009-78CC-4F3D-B0C0-9AF90E5B18C3}"/>
              </a:ext>
            </a:extLst>
          </p:cNvPr>
          <p:cNvSpPr>
            <a:spLocks noGrp="1" noChangeArrowheads="1"/>
          </p:cNvSpPr>
          <p:nvPr>
            <p:ph type="body" idx="1"/>
          </p:nvPr>
        </p:nvSpPr>
        <p:spPr>
          <a:noFill/>
        </p:spPr>
        <p:txBody>
          <a:bodyPr/>
          <a:lstStyle/>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5397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438525" y="850900"/>
            <a:ext cx="3063875" cy="2298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txBox="1">
            <a:spLocks noGrp="1"/>
          </p:cNvSpPr>
          <p:nvPr/>
        </p:nvSpPr>
        <p:spPr bwMode="auto">
          <a:xfrm>
            <a:off x="5630891" y="6467167"/>
            <a:ext cx="4307734" cy="34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defTabSz="457200" eaLnBrk="1" hangingPunct="1">
              <a:spcBef>
                <a:spcPct val="0"/>
              </a:spcBef>
            </a:pPr>
            <a:fld id="{FE4DCD68-20EF-4E83-9BB7-AD835D5D2102}" type="slidenum">
              <a:rPr lang="en-US" altLang="en-US" smtClean="0">
                <a:solidFill>
                  <a:prstClr val="black"/>
                </a:solidFill>
                <a:latin typeface="Arial" charset="0"/>
              </a:rPr>
              <a:pPr algn="r" defTabSz="457200" eaLnBrk="1" hangingPunct="1">
                <a:spcBef>
                  <a:spcPct val="0"/>
                </a:spcBef>
              </a:pPr>
              <a:t>18</a:t>
            </a:fld>
            <a:endParaRPr lang="en-US" altLang="en-US" smtClean="0">
              <a:solidFill>
                <a:prstClr val="black"/>
              </a:solidFill>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 xmlns:a16="http://schemas.microsoft.com/office/drawing/2014/main" id="{FBC0D300-F30E-4794-B678-4B2E57FC860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52AC8E0-5C88-4D48-8917-32B8ED047661}" type="slidenum">
              <a:rPr lang="en-GB" altLang="en-US" smtClean="0">
                <a:solidFill>
                  <a:prstClr val="black"/>
                </a:solidFill>
              </a:rPr>
              <a:pPr>
                <a:spcBef>
                  <a:spcPct val="0"/>
                </a:spcBef>
              </a:pPr>
              <a:t>47</a:t>
            </a:fld>
            <a:endParaRPr lang="en-GB" altLang="en-US">
              <a:solidFill>
                <a:prstClr val="black"/>
              </a:solidFill>
            </a:endParaRPr>
          </a:p>
        </p:txBody>
      </p:sp>
      <p:sp>
        <p:nvSpPr>
          <p:cNvPr id="33795" name="Rectangle 2">
            <a:extLst>
              <a:ext uri="{FF2B5EF4-FFF2-40B4-BE49-F238E27FC236}">
                <a16:creationId xmlns="" xmlns:a16="http://schemas.microsoft.com/office/drawing/2014/main" id="{52F5C082-F291-41E5-9F98-4EED0F9609E0}"/>
              </a:ext>
            </a:extLst>
          </p:cNvPr>
          <p:cNvSpPr>
            <a:spLocks noGrp="1" noRot="1" noChangeAspect="1" noChangeArrowheads="1" noTextEdit="1"/>
          </p:cNvSpPr>
          <p:nvPr>
            <p:ph type="sldImg"/>
          </p:nvPr>
        </p:nvSpPr>
        <p:spPr>
          <a:xfrm>
            <a:off x="3268663" y="511175"/>
            <a:ext cx="3403600" cy="2552700"/>
          </a:xfrm>
          <a:ln/>
        </p:spPr>
      </p:sp>
      <p:sp>
        <p:nvSpPr>
          <p:cNvPr id="33796" name="Rectangle 3">
            <a:extLst>
              <a:ext uri="{FF2B5EF4-FFF2-40B4-BE49-F238E27FC236}">
                <a16:creationId xmlns="" xmlns:a16="http://schemas.microsoft.com/office/drawing/2014/main" id="{DCB30009-78CC-4F3D-B0C0-9AF90E5B18C3}"/>
              </a:ext>
            </a:extLst>
          </p:cNvPr>
          <p:cNvSpPr>
            <a:spLocks noGrp="1" noChangeArrowheads="1"/>
          </p:cNvSpPr>
          <p:nvPr>
            <p:ph type="body" idx="1"/>
          </p:nvPr>
        </p:nvSpPr>
        <p:spPr>
          <a:noFill/>
        </p:spPr>
        <p:txBody>
          <a:bodyPr/>
          <a:lstStyle/>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1279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 xmlns:a16="http://schemas.microsoft.com/office/drawing/2014/main" id="{FBC0D300-F30E-4794-B678-4B2E57FC860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52AC8E0-5C88-4D48-8917-32B8ED047661}" type="slidenum">
              <a:rPr lang="en-GB" altLang="en-US" smtClean="0">
                <a:solidFill>
                  <a:prstClr val="black"/>
                </a:solidFill>
              </a:rPr>
              <a:pPr>
                <a:spcBef>
                  <a:spcPct val="0"/>
                </a:spcBef>
              </a:pPr>
              <a:t>48</a:t>
            </a:fld>
            <a:endParaRPr lang="en-GB" altLang="en-US">
              <a:solidFill>
                <a:prstClr val="black"/>
              </a:solidFill>
            </a:endParaRPr>
          </a:p>
        </p:txBody>
      </p:sp>
      <p:sp>
        <p:nvSpPr>
          <p:cNvPr id="33795" name="Rectangle 2">
            <a:extLst>
              <a:ext uri="{FF2B5EF4-FFF2-40B4-BE49-F238E27FC236}">
                <a16:creationId xmlns="" xmlns:a16="http://schemas.microsoft.com/office/drawing/2014/main" id="{52F5C082-F291-41E5-9F98-4EED0F9609E0}"/>
              </a:ext>
            </a:extLst>
          </p:cNvPr>
          <p:cNvSpPr>
            <a:spLocks noGrp="1" noRot="1" noChangeAspect="1" noChangeArrowheads="1" noTextEdit="1"/>
          </p:cNvSpPr>
          <p:nvPr>
            <p:ph type="sldImg"/>
          </p:nvPr>
        </p:nvSpPr>
        <p:spPr>
          <a:xfrm>
            <a:off x="3268663" y="511175"/>
            <a:ext cx="3403600" cy="2552700"/>
          </a:xfrm>
          <a:ln/>
        </p:spPr>
      </p:sp>
      <p:sp>
        <p:nvSpPr>
          <p:cNvPr id="33796" name="Rectangle 3">
            <a:extLst>
              <a:ext uri="{FF2B5EF4-FFF2-40B4-BE49-F238E27FC236}">
                <a16:creationId xmlns="" xmlns:a16="http://schemas.microsoft.com/office/drawing/2014/main" id="{DCB30009-78CC-4F3D-B0C0-9AF90E5B18C3}"/>
              </a:ext>
            </a:extLst>
          </p:cNvPr>
          <p:cNvSpPr>
            <a:spLocks noGrp="1" noChangeArrowheads="1"/>
          </p:cNvSpPr>
          <p:nvPr>
            <p:ph type="body" idx="1"/>
          </p:nvPr>
        </p:nvSpPr>
        <p:spPr>
          <a:noFill/>
        </p:spPr>
        <p:txBody>
          <a:bodyPr/>
          <a:lstStyle/>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1279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 xmlns:a16="http://schemas.microsoft.com/office/drawing/2014/main" id="{FBC0D300-F30E-4794-B678-4B2E57FC860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52AC8E0-5C88-4D48-8917-32B8ED047661}" type="slidenum">
              <a:rPr lang="en-GB" altLang="en-US" smtClean="0">
                <a:solidFill>
                  <a:prstClr val="black"/>
                </a:solidFill>
              </a:rPr>
              <a:pPr>
                <a:spcBef>
                  <a:spcPct val="0"/>
                </a:spcBef>
              </a:pPr>
              <a:t>49</a:t>
            </a:fld>
            <a:endParaRPr lang="en-GB" altLang="en-US">
              <a:solidFill>
                <a:prstClr val="black"/>
              </a:solidFill>
            </a:endParaRPr>
          </a:p>
        </p:txBody>
      </p:sp>
      <p:sp>
        <p:nvSpPr>
          <p:cNvPr id="33795" name="Rectangle 2">
            <a:extLst>
              <a:ext uri="{FF2B5EF4-FFF2-40B4-BE49-F238E27FC236}">
                <a16:creationId xmlns="" xmlns:a16="http://schemas.microsoft.com/office/drawing/2014/main" id="{52F5C082-F291-41E5-9F98-4EED0F9609E0}"/>
              </a:ext>
            </a:extLst>
          </p:cNvPr>
          <p:cNvSpPr>
            <a:spLocks noGrp="1" noRot="1" noChangeAspect="1" noChangeArrowheads="1" noTextEdit="1"/>
          </p:cNvSpPr>
          <p:nvPr>
            <p:ph type="sldImg"/>
          </p:nvPr>
        </p:nvSpPr>
        <p:spPr>
          <a:xfrm>
            <a:off x="3268663" y="511175"/>
            <a:ext cx="3403600" cy="2552700"/>
          </a:xfrm>
          <a:ln/>
        </p:spPr>
      </p:sp>
      <p:sp>
        <p:nvSpPr>
          <p:cNvPr id="33796" name="Rectangle 3">
            <a:extLst>
              <a:ext uri="{FF2B5EF4-FFF2-40B4-BE49-F238E27FC236}">
                <a16:creationId xmlns="" xmlns:a16="http://schemas.microsoft.com/office/drawing/2014/main" id="{DCB30009-78CC-4F3D-B0C0-9AF90E5B18C3}"/>
              </a:ext>
            </a:extLst>
          </p:cNvPr>
          <p:cNvSpPr>
            <a:spLocks noGrp="1" noChangeArrowheads="1"/>
          </p:cNvSpPr>
          <p:nvPr>
            <p:ph type="body" idx="1"/>
          </p:nvPr>
        </p:nvSpPr>
        <p:spPr>
          <a:noFill/>
        </p:spPr>
        <p:txBody>
          <a:bodyPr/>
          <a:lstStyle/>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12794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 xmlns:a16="http://schemas.microsoft.com/office/drawing/2014/main" id="{FBC0D300-F30E-4794-B678-4B2E57FC860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52AC8E0-5C88-4D48-8917-32B8ED047661}" type="slidenum">
              <a:rPr lang="en-GB" altLang="en-US" smtClean="0">
                <a:solidFill>
                  <a:prstClr val="black"/>
                </a:solidFill>
              </a:rPr>
              <a:pPr>
                <a:spcBef>
                  <a:spcPct val="0"/>
                </a:spcBef>
              </a:pPr>
              <a:t>50</a:t>
            </a:fld>
            <a:endParaRPr lang="en-GB" altLang="en-US">
              <a:solidFill>
                <a:prstClr val="black"/>
              </a:solidFill>
            </a:endParaRPr>
          </a:p>
        </p:txBody>
      </p:sp>
      <p:sp>
        <p:nvSpPr>
          <p:cNvPr id="33795" name="Rectangle 2">
            <a:extLst>
              <a:ext uri="{FF2B5EF4-FFF2-40B4-BE49-F238E27FC236}">
                <a16:creationId xmlns="" xmlns:a16="http://schemas.microsoft.com/office/drawing/2014/main" id="{52F5C082-F291-41E5-9F98-4EED0F9609E0}"/>
              </a:ext>
            </a:extLst>
          </p:cNvPr>
          <p:cNvSpPr>
            <a:spLocks noGrp="1" noRot="1" noChangeAspect="1" noChangeArrowheads="1" noTextEdit="1"/>
          </p:cNvSpPr>
          <p:nvPr>
            <p:ph type="sldImg"/>
          </p:nvPr>
        </p:nvSpPr>
        <p:spPr>
          <a:xfrm>
            <a:off x="3268663" y="511175"/>
            <a:ext cx="3403600" cy="2552700"/>
          </a:xfrm>
          <a:ln/>
        </p:spPr>
      </p:sp>
      <p:sp>
        <p:nvSpPr>
          <p:cNvPr id="33796" name="Rectangle 3">
            <a:extLst>
              <a:ext uri="{FF2B5EF4-FFF2-40B4-BE49-F238E27FC236}">
                <a16:creationId xmlns="" xmlns:a16="http://schemas.microsoft.com/office/drawing/2014/main" id="{DCB30009-78CC-4F3D-B0C0-9AF90E5B18C3}"/>
              </a:ext>
            </a:extLst>
          </p:cNvPr>
          <p:cNvSpPr>
            <a:spLocks noGrp="1" noChangeArrowheads="1"/>
          </p:cNvSpPr>
          <p:nvPr>
            <p:ph type="body" idx="1"/>
          </p:nvPr>
        </p:nvSpPr>
        <p:spPr>
          <a:noFill/>
        </p:spPr>
        <p:txBody>
          <a:bodyPr/>
          <a:lstStyle/>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3262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3438525" y="850900"/>
            <a:ext cx="3063875" cy="2298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4036" name="Slide Number Placeholder 3"/>
          <p:cNvSpPr txBox="1">
            <a:spLocks noGrp="1"/>
          </p:cNvSpPr>
          <p:nvPr/>
        </p:nvSpPr>
        <p:spPr bwMode="auto">
          <a:xfrm>
            <a:off x="5630891" y="6467167"/>
            <a:ext cx="4307734" cy="34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defTabSz="457200" eaLnBrk="1" hangingPunct="1">
              <a:spcBef>
                <a:spcPct val="0"/>
              </a:spcBef>
            </a:pPr>
            <a:fld id="{5BD88486-E145-485A-AC01-FC9A9DFA901C}" type="slidenum">
              <a:rPr lang="en-US" altLang="en-US" smtClean="0">
                <a:solidFill>
                  <a:prstClr val="black"/>
                </a:solidFill>
                <a:latin typeface="Arial" charset="0"/>
              </a:rPr>
              <a:pPr algn="r" defTabSz="457200" eaLnBrk="1" hangingPunct="1">
                <a:spcBef>
                  <a:spcPct val="0"/>
                </a:spcBef>
              </a:pPr>
              <a:t>51</a:t>
            </a:fld>
            <a:endParaRPr lang="en-US" altLang="en-US" smtClean="0">
              <a:solidFill>
                <a:prstClr val="black"/>
              </a:solidFill>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8663" y="511175"/>
            <a:ext cx="3403600" cy="2552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964077-EDEE-4D5A-8C70-F3E20BC10337}"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val="3030496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fld id="{9D2158A7-E157-4D54-B92A-CCEF6341A6E9}" type="slidenum">
              <a:rPr lang="en-US" altLang="en-US">
                <a:solidFill>
                  <a:prstClr val="black"/>
                </a:solidFill>
                <a:latin typeface="Arial" charset="0"/>
              </a:rPr>
              <a:pPr/>
              <a:t>61</a:t>
            </a:fld>
            <a:endParaRPr lang="en-US" altLang="en-US">
              <a:solidFill>
                <a:prstClr val="black"/>
              </a:solidFill>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fld id="{F6261420-76D5-4F6B-9F23-D9E51538F42A}" type="slidenum">
              <a:rPr lang="en-US" altLang="en-US">
                <a:solidFill>
                  <a:prstClr val="black"/>
                </a:solidFill>
                <a:latin typeface="Arial" charset="0"/>
              </a:rPr>
              <a:pPr/>
              <a:t>62</a:t>
            </a:fld>
            <a:endParaRPr lang="en-US" altLang="en-US">
              <a:solidFill>
                <a:prstClr val="black"/>
              </a:solidFill>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fld id="{AAEC81FD-3E18-4E40-9B7F-813ABB2BA51B}" type="slidenum">
              <a:rPr lang="en-US" altLang="en-US">
                <a:solidFill>
                  <a:prstClr val="black"/>
                </a:solidFill>
                <a:latin typeface="Arial" charset="0"/>
              </a:rPr>
              <a:pPr/>
              <a:t>63</a:t>
            </a:fld>
            <a:endParaRPr lang="en-US" altLang="en-US">
              <a:solidFill>
                <a:prstClr val="black"/>
              </a:solidFill>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fld id="{E3701DFF-F366-4F4D-9E99-FC1BB64D1EA6}" type="slidenum">
              <a:rPr lang="en-US" altLang="en-US">
                <a:solidFill>
                  <a:prstClr val="black"/>
                </a:solidFill>
                <a:latin typeface="Arial" charset="0"/>
              </a:rPr>
              <a:pPr/>
              <a:t>64</a:t>
            </a:fld>
            <a:endParaRPr lang="en-US" altLang="en-US">
              <a:solidFill>
                <a:prstClr val="black"/>
              </a:solidFill>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438525" y="850900"/>
            <a:ext cx="3063875" cy="2298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txBox="1">
            <a:spLocks noGrp="1"/>
          </p:cNvSpPr>
          <p:nvPr/>
        </p:nvSpPr>
        <p:spPr bwMode="auto">
          <a:xfrm>
            <a:off x="5630891" y="6467167"/>
            <a:ext cx="4307734" cy="34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defTabSz="457200" eaLnBrk="1" hangingPunct="1">
              <a:spcBef>
                <a:spcPct val="0"/>
              </a:spcBef>
            </a:pPr>
            <a:fld id="{FE4DCD68-20EF-4E83-9BB7-AD835D5D2102}" type="slidenum">
              <a:rPr lang="en-US" altLang="en-US" smtClean="0">
                <a:solidFill>
                  <a:prstClr val="black"/>
                </a:solidFill>
                <a:latin typeface="Arial" charset="0"/>
              </a:rPr>
              <a:pPr algn="r" defTabSz="457200" eaLnBrk="1" hangingPunct="1">
                <a:spcBef>
                  <a:spcPct val="0"/>
                </a:spcBef>
              </a:pPr>
              <a:t>19</a:t>
            </a:fld>
            <a:endParaRPr lang="en-US" altLang="en-US" smtClean="0">
              <a:solidFill>
                <a:prstClr val="black"/>
              </a:solidFill>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fld id="{5E7916A3-3D93-42D1-A57C-D0730FD885FB}" type="slidenum">
              <a:rPr lang="en-US" altLang="en-US">
                <a:solidFill>
                  <a:prstClr val="black"/>
                </a:solidFill>
                <a:latin typeface="Arial" charset="0"/>
              </a:rPr>
              <a:pPr/>
              <a:t>66</a:t>
            </a:fld>
            <a:endParaRPr lang="en-US" altLang="en-US">
              <a:solidFill>
                <a:prstClr val="black"/>
              </a:solidFill>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631850" y="6466933"/>
            <a:ext cx="4306708" cy="34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r" eaLnBrk="1" hangingPunct="1"/>
            <a:fld id="{793817B5-B1AF-4B4E-B442-1AEA547EBC3D}" type="slidenum">
              <a:rPr lang="en-US" altLang="en-US" sz="1200" smtClean="0">
                <a:solidFill>
                  <a:prstClr val="black"/>
                </a:solidFill>
                <a:latin typeface="Arial" charset="0"/>
              </a:rPr>
              <a:pPr algn="r" eaLnBrk="1" hangingPunct="1"/>
              <a:t>67</a:t>
            </a:fld>
            <a:endParaRPr lang="en-US" altLang="en-US" sz="1200" smtClean="0">
              <a:solidFill>
                <a:prstClr val="black"/>
              </a:solidFill>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fld id="{37DE4229-2FC5-448F-A4E4-D181FE08EDD5}" type="slidenum">
              <a:rPr lang="en-US" altLang="en-US">
                <a:solidFill>
                  <a:prstClr val="black"/>
                </a:solidFill>
                <a:latin typeface="Arial" charset="0"/>
              </a:rPr>
              <a:pPr/>
              <a:t>68</a:t>
            </a:fld>
            <a:endParaRPr lang="en-US" altLang="en-US">
              <a:solidFill>
                <a:prstClr val="black"/>
              </a:solidFill>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fld id="{AE433A10-4172-4AC2-87E3-9621F9E8292D}" type="slidenum">
              <a:rPr lang="en-US" altLang="en-US">
                <a:solidFill>
                  <a:prstClr val="black"/>
                </a:solidFill>
                <a:latin typeface="Arial" charset="0"/>
              </a:rPr>
              <a:pPr/>
              <a:t>69</a:t>
            </a:fld>
            <a:endParaRPr lang="en-US" altLang="en-US">
              <a:solidFill>
                <a:prstClr val="black"/>
              </a:solidFill>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fld id="{5A05A9F2-2C4D-438C-B1F6-174FF0820B9D}" type="slidenum">
              <a:rPr lang="en-US" altLang="en-US">
                <a:solidFill>
                  <a:prstClr val="black"/>
                </a:solidFill>
                <a:latin typeface="Arial" charset="0"/>
              </a:rPr>
              <a:pPr/>
              <a:t>70</a:t>
            </a:fld>
            <a:endParaRPr lang="en-US" altLang="en-US">
              <a:solidFill>
                <a:prstClr val="black"/>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30000"/>
              </a:spcBef>
              <a:defRPr sz="1200">
                <a:solidFill>
                  <a:schemeClr val="tx1"/>
                </a:solidFill>
                <a:latin typeface="Arial" charset="0"/>
              </a:defRPr>
            </a:lvl1pPr>
            <a:lvl2pPr marL="742950" indent="-285750" algn="l">
              <a:spcBef>
                <a:spcPct val="30000"/>
              </a:spcBef>
              <a:defRPr sz="1200">
                <a:solidFill>
                  <a:schemeClr val="tx1"/>
                </a:solidFill>
                <a:latin typeface="Arial" charset="0"/>
              </a:defRPr>
            </a:lvl2pPr>
            <a:lvl3pPr marL="1143000" indent="-228600" algn="l">
              <a:spcBef>
                <a:spcPct val="30000"/>
              </a:spcBef>
              <a:defRPr sz="1200">
                <a:solidFill>
                  <a:schemeClr val="tx1"/>
                </a:solidFill>
                <a:latin typeface="Arial" charset="0"/>
              </a:defRPr>
            </a:lvl3pPr>
            <a:lvl4pPr marL="1600200" indent="-228600" algn="l">
              <a:spcBef>
                <a:spcPct val="30000"/>
              </a:spcBef>
              <a:defRPr sz="1200">
                <a:solidFill>
                  <a:schemeClr val="tx1"/>
                </a:solidFill>
                <a:latin typeface="Arial" charset="0"/>
              </a:defRPr>
            </a:lvl4pPr>
            <a:lvl5pPr marL="2057400" indent="-228600" algn="l">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spcBef>
                <a:spcPct val="0"/>
              </a:spcBef>
            </a:pPr>
            <a:fld id="{A54A736A-798C-419A-9A30-21FBACD44242}" type="slidenum">
              <a:rPr lang="en-GB" altLang="en-US">
                <a:solidFill>
                  <a:prstClr val="black"/>
                </a:solidFill>
              </a:rPr>
              <a:pPr algn="r">
                <a:spcBef>
                  <a:spcPct val="0"/>
                </a:spcBef>
              </a:pPr>
              <a:t>77</a:t>
            </a:fld>
            <a:endParaRPr lang="en-GB" alt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36988" y="293688"/>
            <a:ext cx="2270125" cy="1703387"/>
          </a:xfrm>
        </p:spPr>
      </p:sp>
      <p:sp>
        <p:nvSpPr>
          <p:cNvPr id="3" name="Notes Placeholder 2"/>
          <p:cNvSpPr>
            <a:spLocks noGrp="1"/>
          </p:cNvSpPr>
          <p:nvPr>
            <p:ph type="body" idx="1"/>
          </p:nvPr>
        </p:nvSpPr>
        <p:spPr>
          <a:xfrm>
            <a:off x="494631" y="1922663"/>
            <a:ext cx="8898622" cy="4668201"/>
          </a:xfrm>
        </p:spPr>
        <p:txBody>
          <a:bodyPr/>
          <a:lstStyle/>
          <a:p>
            <a:r>
              <a:rPr lang="en-GB" b="1" i="1" dirty="0"/>
              <a:t>2 mins</a:t>
            </a:r>
          </a:p>
          <a:p>
            <a:r>
              <a:rPr lang="en-GB" b="1" u="sng" dirty="0"/>
              <a:t>Introduction</a:t>
            </a:r>
            <a:endParaRPr lang="en-GB" dirty="0"/>
          </a:p>
          <a:p>
            <a:r>
              <a:rPr lang="en-GB" dirty="0"/>
              <a:t>Gendered Intelligence – GI - is a Community Interest Company established in 2008 </a:t>
            </a:r>
          </a:p>
          <a:p>
            <a:endParaRPr lang="en-GB" dirty="0"/>
          </a:p>
          <a:p>
            <a:r>
              <a:rPr lang="en-GB" b="1" dirty="0"/>
              <a:t>Our vision</a:t>
            </a:r>
            <a:r>
              <a:rPr lang="en-GB" dirty="0"/>
              <a:t> is of a world where people are no longer constrained by narrow perceptions and expectations of gender, and where diverse gender expressions are visible and valued.</a:t>
            </a:r>
          </a:p>
          <a:p>
            <a:endParaRPr lang="en-GB" dirty="0"/>
          </a:p>
          <a:p>
            <a:r>
              <a:rPr lang="en-GB" b="1" dirty="0"/>
              <a:t>Our aims</a:t>
            </a:r>
            <a:r>
              <a:rPr lang="en-GB" dirty="0"/>
              <a:t> are to increase understandings of gender diversity and improve trans people’s quality of life.</a:t>
            </a:r>
          </a:p>
          <a:p>
            <a:endParaRPr lang="en-GB" dirty="0"/>
          </a:p>
          <a:p>
            <a:pPr marL="0" marR="0" indent="0" algn="l" defTabSz="905988" rtl="0" eaLnBrk="1" fontAlgn="auto" latinLnBrk="0" hangingPunct="1">
              <a:lnSpc>
                <a:spcPct val="100000"/>
              </a:lnSpc>
              <a:spcBef>
                <a:spcPts val="0"/>
              </a:spcBef>
              <a:spcAft>
                <a:spcPts val="0"/>
              </a:spcAft>
              <a:buClrTx/>
              <a:buSzTx/>
              <a:buFontTx/>
              <a:buNone/>
              <a:tabLst/>
              <a:defRPr/>
            </a:pPr>
            <a:r>
              <a:rPr lang="en-GB" dirty="0"/>
              <a:t>W</a:t>
            </a:r>
            <a:r>
              <a:rPr lang="en-GB" baseline="0" dirty="0"/>
              <a:t>e</a:t>
            </a:r>
            <a:r>
              <a:rPr lang="en-GB" dirty="0"/>
              <a:t> work with all those who impact on trans lives – employers, educators, service providers of all kinds; in our direct service provision</a:t>
            </a:r>
            <a:r>
              <a:rPr lang="en-GB" baseline="0" dirty="0"/>
              <a:t> to the trans community </a:t>
            </a:r>
            <a:r>
              <a:rPr lang="en-GB" dirty="0"/>
              <a:t>we particularly specialise in supporting young trans people aged 8-30.</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Our vision doesn’t specifically mention trans people – this is because we see trans issues as part of a much wider picture, the picture of cultural expectations around gender and how they affect everyone in one way or another. </a:t>
            </a:r>
            <a:endParaRPr lang="en-GB" dirty="0"/>
          </a:p>
          <a:p>
            <a:pPr marL="0" marR="0" indent="0" algn="l" defTabSz="905988" rtl="0" eaLnBrk="1" fontAlgn="auto" latinLnBrk="0" hangingPunct="1">
              <a:lnSpc>
                <a:spcPct val="100000"/>
              </a:lnSpc>
              <a:spcBef>
                <a:spcPts val="0"/>
              </a:spcBef>
              <a:spcAft>
                <a:spcPts val="0"/>
              </a:spcAft>
              <a:buClrTx/>
              <a:buSzTx/>
              <a:buFontTx/>
              <a:buNone/>
              <a:tabLst/>
              <a:defRPr/>
            </a:pPr>
            <a:endParaRPr lang="en-GB" dirty="0"/>
          </a:p>
          <a:p>
            <a:pPr marL="0" marR="0" indent="0" algn="l" defTabSz="905988" rtl="0" eaLnBrk="1" fontAlgn="auto" latinLnBrk="0" hangingPunct="1">
              <a:lnSpc>
                <a:spcPct val="100000"/>
              </a:lnSpc>
              <a:spcBef>
                <a:spcPts val="0"/>
              </a:spcBef>
              <a:spcAft>
                <a:spcPts val="0"/>
              </a:spcAft>
              <a:buClrTx/>
              <a:buSzTx/>
              <a:buFontTx/>
              <a:buNone/>
              <a:tabLst/>
              <a:defRPr/>
            </a:pPr>
            <a:r>
              <a:rPr lang="en-GB" baseline="0" dirty="0"/>
              <a:t>Trans experiences provide a valuable lens through which we can examine our cultural perspective on gender, and w</a:t>
            </a:r>
            <a:r>
              <a:rPr lang="en-GB" dirty="0"/>
              <a:t>e believe it enhances everyone’s life to open up more possibilities and options and remove unnecessary gender-based constraints.</a:t>
            </a:r>
          </a:p>
          <a:p>
            <a:pPr marL="0" marR="0" indent="0" algn="l" defTabSz="905988" rtl="0" eaLnBrk="1" fontAlgn="auto" latinLnBrk="0" hangingPunct="1">
              <a:lnSpc>
                <a:spcPct val="100000"/>
              </a:lnSpc>
              <a:spcBef>
                <a:spcPts val="0"/>
              </a:spcBef>
              <a:spcAft>
                <a:spcPts val="0"/>
              </a:spcAft>
              <a:buClrTx/>
              <a:buSzTx/>
              <a:buFontTx/>
              <a:buNone/>
              <a:tabLst/>
              <a:defRPr/>
            </a:pPr>
            <a:endParaRPr lang="en-GB" dirty="0"/>
          </a:p>
          <a:p>
            <a:pPr marL="0" marR="0" indent="0" algn="l" defTabSz="905988" rtl="0" eaLnBrk="1" fontAlgn="auto" latinLnBrk="0" hangingPunct="1">
              <a:lnSpc>
                <a:spcPct val="100000"/>
              </a:lnSpc>
              <a:spcBef>
                <a:spcPts val="0"/>
              </a:spcBef>
              <a:spcAft>
                <a:spcPts val="0"/>
              </a:spcAft>
              <a:buClrTx/>
              <a:buSzTx/>
              <a:buFontTx/>
              <a:buNone/>
              <a:tabLst/>
              <a:defRPr/>
            </a:pPr>
            <a:r>
              <a:rPr lang="en-GB" dirty="0"/>
              <a:t>We believe </a:t>
            </a:r>
            <a:r>
              <a:rPr lang="en-GB" b="1" dirty="0"/>
              <a:t>everyone can be more intelligent about gender</a:t>
            </a:r>
            <a:r>
              <a:rPr lang="en-GB" dirty="0"/>
              <a:t>!</a:t>
            </a:r>
          </a:p>
          <a:p>
            <a:r>
              <a:rPr lang="en-GB" dirty="0"/>
              <a:t> </a:t>
            </a:r>
          </a:p>
          <a:p>
            <a:r>
              <a:rPr lang="en-GB" dirty="0"/>
              <a:t>We have a range of services including consultancy, guidance writing, mentoring, workshops for students, and resources and I’ll tell you a little more about those towards the end.</a:t>
            </a:r>
          </a:p>
          <a:p>
            <a:endParaRPr lang="en-GB" dirty="0"/>
          </a:p>
          <a:p>
            <a:pPr defTabSz="905988">
              <a:defRPr/>
            </a:pPr>
            <a:r>
              <a:rPr lang="en-GB" b="1" dirty="0"/>
              <a:t>Trainer info </a:t>
            </a:r>
            <a:r>
              <a:rPr lang="en-GB" dirty="0"/>
              <a:t>e.g.</a:t>
            </a:r>
          </a:p>
          <a:p>
            <a:pPr defTabSz="905988">
              <a:defRPr/>
            </a:pPr>
            <a:r>
              <a:rPr lang="en-GB" dirty="0"/>
              <a:t>I’ve been involved with GI in various roles since 2009 and have been part of the training team since mid 2013.  My background spans both the commercial manufacturing engineering sector and the voluntary sector and I’m also a practising artist.</a:t>
            </a:r>
          </a:p>
          <a:p>
            <a:r>
              <a:rPr lang="en-GB"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I am a trans man myself – that is I was assigned female at birth and transitioned in 1998 at the age of 31 to live as male.</a:t>
            </a:r>
          </a:p>
          <a:p>
            <a:r>
              <a:rPr lang="en-GB" dirty="0"/>
              <a:t>Many of us at GI are trans – we are a trans led organisation - and standing up to be visible in my role at GI is something I feel it important to do as it increases awareness of, and puts one more human face to, our often invisible community.</a:t>
            </a:r>
          </a:p>
          <a:p>
            <a:endParaRPr lang="en-GB" baseline="0" dirty="0"/>
          </a:p>
        </p:txBody>
      </p:sp>
      <p:sp>
        <p:nvSpPr>
          <p:cNvPr id="4" name="Slide Number Placeholder 3"/>
          <p:cNvSpPr>
            <a:spLocks noGrp="1"/>
          </p:cNvSpPr>
          <p:nvPr>
            <p:ph type="sldNum" sz="quarter" idx="10"/>
          </p:nvPr>
        </p:nvSpPr>
        <p:spPr/>
        <p:txBody>
          <a:bodyPr/>
          <a:lstStyle/>
          <a:p>
            <a:fld id="{A75B4EB3-FF95-4C48-ABFA-6B89A04B36CB}" type="slidenum">
              <a:rPr lang="en-GB" smtClean="0">
                <a:solidFill>
                  <a:prstClr val="black"/>
                </a:solidFill>
              </a:rPr>
              <a:pPr/>
              <a:t>82</a:t>
            </a:fld>
            <a:endParaRPr lang="en-GB">
              <a:solidFill>
                <a:prstClr val="black"/>
              </a:solidFill>
            </a:endParaRPr>
          </a:p>
        </p:txBody>
      </p:sp>
    </p:spTree>
    <p:extLst>
      <p:ext uri="{BB962C8B-B14F-4D97-AF65-F5344CB8AC3E}">
        <p14:creationId xmlns:p14="http://schemas.microsoft.com/office/powerpoint/2010/main" val="36590103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miter lim="800000"/>
          </a:ln>
        </p:spPr>
        <p:txBody>
          <a:bodyPr/>
          <a:lstStyle/>
          <a:p>
            <a:fld id="{885C5DD2-0790-49B3-9743-CEC789843E08}" type="slidenum">
              <a:rPr lang="en-US">
                <a:solidFill>
                  <a:prstClr val="black"/>
                </a:solidFill>
                <a:latin typeface="Arial" panose="020B0604020202020204" pitchFamily="34" charset="0"/>
                <a:ea typeface="MS PGothic" panose="020B0600070205080204" pitchFamily="84" charset="-128"/>
                <a:cs typeface="MS PGothic" panose="020B0600070205080204" pitchFamily="84" charset="-128"/>
              </a:rPr>
              <a:pPr/>
              <a:t>94</a:t>
            </a:fld>
            <a:endParaRPr lang="en-US">
              <a:solidFill>
                <a:prstClr val="black"/>
              </a:solidFill>
              <a:latin typeface="Arial" panose="020B0604020202020204" pitchFamily="34" charset="0"/>
              <a:ea typeface="MS PGothic" panose="020B0600070205080204" pitchFamily="84" charset="-128"/>
              <a:cs typeface="MS PGothic" panose="020B0600070205080204" pitchFamily="84" charset="-128"/>
            </a:endParaRPr>
          </a:p>
        </p:txBody>
      </p:sp>
      <p:sp>
        <p:nvSpPr>
          <p:cNvPr id="153602" name="Rectangle 7"/>
          <p:cNvSpPr txBox="1">
            <a:spLocks noGrp="1" noChangeArrowheads="1"/>
          </p:cNvSpPr>
          <p:nvPr/>
        </p:nvSpPr>
        <p:spPr bwMode="auto">
          <a:xfrm>
            <a:off x="5534525" y="7622990"/>
            <a:ext cx="4232283" cy="401210"/>
          </a:xfrm>
          <a:prstGeom prst="rect">
            <a:avLst/>
          </a:prstGeom>
          <a:noFill/>
          <a:ln w="9525">
            <a:noFill/>
            <a:miter lim="800000"/>
          </a:ln>
        </p:spPr>
        <p:txBody>
          <a:bodyPr anchor="b"/>
          <a:lstStyle/>
          <a:p>
            <a:pPr algn="r" defTabSz="457200" fontAlgn="auto">
              <a:spcBef>
                <a:spcPts val="0"/>
              </a:spcBef>
              <a:spcAft>
                <a:spcPts val="0"/>
              </a:spcAft>
            </a:pPr>
            <a:fld id="{0EFA4E4F-98FA-4BA9-B362-B532DAB75F23}" type="slidenum">
              <a:rPr lang="en-US" sz="1200">
                <a:solidFill>
                  <a:prstClr val="black"/>
                </a:solidFill>
                <a:latin typeface="Calibri"/>
              </a:rPr>
              <a:pPr algn="r" defTabSz="457200" fontAlgn="auto">
                <a:spcBef>
                  <a:spcPts val="0"/>
                </a:spcBef>
                <a:spcAft>
                  <a:spcPts val="0"/>
                </a:spcAft>
              </a:pPr>
              <a:t>94</a:t>
            </a:fld>
            <a:endParaRPr lang="en-US" sz="1200">
              <a:solidFill>
                <a:prstClr val="black"/>
              </a:solidFill>
              <a:latin typeface="Calibri"/>
            </a:endParaRPr>
          </a:p>
        </p:txBody>
      </p:sp>
      <p:sp>
        <p:nvSpPr>
          <p:cNvPr id="153603" name="Rectangle 2"/>
          <p:cNvSpPr>
            <a:spLocks noGrp="1" noRot="1" noChangeAspect="1" noChangeArrowheads="1" noTextEdit="1"/>
          </p:cNvSpPr>
          <p:nvPr>
            <p:ph type="sldImg"/>
          </p:nvPr>
        </p:nvSpPr>
        <p:spPr>
          <a:solidFill>
            <a:srgbClr val="FFFFFF"/>
          </a:solidFill>
        </p:spPr>
      </p:sp>
      <p:sp>
        <p:nvSpPr>
          <p:cNvPr id="153604" name="Rectangle 3"/>
          <p:cNvSpPr>
            <a:spLocks noGrp="1" noChangeArrowheads="1"/>
          </p:cNvSpPr>
          <p:nvPr>
            <p:ph type="body" idx="1"/>
          </p:nvPr>
        </p:nvSpPr>
        <p:spPr>
          <a:solidFill>
            <a:srgbClr val="FFFFFF"/>
          </a:solidFill>
          <a:ln>
            <a:solidFill>
              <a:srgbClr val="000000"/>
            </a:solidFill>
            <a:miter lim="800000"/>
          </a:ln>
        </p:spPr>
        <p:txBody>
          <a:bodyPr/>
          <a:lstStyle/>
          <a:p>
            <a:pPr eaLnBrk="1" hangingPunct="1"/>
            <a:endParaRPr lang="en-GB">
              <a:latin typeface="Arial" panose="020B0604020202020204" pitchFamily="34" charset="0"/>
              <a:ea typeface="MS PGothic" panose="020B0600070205080204" pitchFamily="84" charset="-128"/>
              <a:cs typeface="MS PGothic" panose="020B0600070205080204" pitchFamily="84" charset="-128"/>
            </a:endParaRPr>
          </a:p>
        </p:txBody>
      </p:sp>
    </p:spTree>
    <p:extLst>
      <p:ext uri="{BB962C8B-B14F-4D97-AF65-F5344CB8AC3E}">
        <p14:creationId xmlns:p14="http://schemas.microsoft.com/office/powerpoint/2010/main" val="2676544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 xmlns:a16="http://schemas.microsoft.com/office/drawing/2014/main" id="{FBC0D300-F30E-4794-B678-4B2E57FC860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52AC8E0-5C88-4D48-8917-32B8ED047661}" type="slidenum">
              <a:rPr lang="en-GB" altLang="en-US" smtClean="0">
                <a:solidFill>
                  <a:prstClr val="black"/>
                </a:solidFill>
              </a:rPr>
              <a:pPr>
                <a:spcBef>
                  <a:spcPct val="0"/>
                </a:spcBef>
              </a:pPr>
              <a:t>21</a:t>
            </a:fld>
            <a:endParaRPr lang="en-GB" altLang="en-US">
              <a:solidFill>
                <a:prstClr val="black"/>
              </a:solidFill>
            </a:endParaRPr>
          </a:p>
        </p:txBody>
      </p:sp>
      <p:sp>
        <p:nvSpPr>
          <p:cNvPr id="33795" name="Rectangle 2">
            <a:extLst>
              <a:ext uri="{FF2B5EF4-FFF2-40B4-BE49-F238E27FC236}">
                <a16:creationId xmlns="" xmlns:a16="http://schemas.microsoft.com/office/drawing/2014/main" id="{52F5C082-F291-41E5-9F98-4EED0F9609E0}"/>
              </a:ext>
            </a:extLst>
          </p:cNvPr>
          <p:cNvSpPr>
            <a:spLocks noGrp="1" noRot="1" noChangeAspect="1" noChangeArrowheads="1" noTextEdit="1"/>
          </p:cNvSpPr>
          <p:nvPr>
            <p:ph type="sldImg"/>
          </p:nvPr>
        </p:nvSpPr>
        <p:spPr>
          <a:xfrm>
            <a:off x="3268663" y="511175"/>
            <a:ext cx="3403600" cy="2552700"/>
          </a:xfrm>
          <a:ln/>
        </p:spPr>
      </p:sp>
      <p:sp>
        <p:nvSpPr>
          <p:cNvPr id="33796" name="Rectangle 3">
            <a:extLst>
              <a:ext uri="{FF2B5EF4-FFF2-40B4-BE49-F238E27FC236}">
                <a16:creationId xmlns="" xmlns:a16="http://schemas.microsoft.com/office/drawing/2014/main" id="{DCB30009-78CC-4F3D-B0C0-9AF90E5B18C3}"/>
              </a:ext>
            </a:extLst>
          </p:cNvPr>
          <p:cNvSpPr>
            <a:spLocks noGrp="1" noChangeArrowheads="1"/>
          </p:cNvSpPr>
          <p:nvPr>
            <p:ph type="body" idx="1"/>
          </p:nvPr>
        </p:nvSpPr>
        <p:spPr>
          <a:noFill/>
        </p:spPr>
        <p:txBody>
          <a:bodyPr/>
          <a:lstStyle/>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0086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438525" y="850900"/>
            <a:ext cx="3063875" cy="2298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txBox="1">
            <a:spLocks noGrp="1"/>
          </p:cNvSpPr>
          <p:nvPr/>
        </p:nvSpPr>
        <p:spPr bwMode="auto">
          <a:xfrm>
            <a:off x="5630891" y="6467167"/>
            <a:ext cx="4307734" cy="34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defTabSz="457200" eaLnBrk="1" hangingPunct="1">
              <a:spcBef>
                <a:spcPct val="0"/>
              </a:spcBef>
            </a:pPr>
            <a:fld id="{FE4DCD68-20EF-4E83-9BB7-AD835D5D2102}" type="slidenum">
              <a:rPr lang="en-US" altLang="en-US" smtClean="0">
                <a:solidFill>
                  <a:prstClr val="black"/>
                </a:solidFill>
                <a:latin typeface="Arial" charset="0"/>
              </a:rPr>
              <a:pPr algn="r" defTabSz="457200" eaLnBrk="1" hangingPunct="1">
                <a:spcBef>
                  <a:spcPct val="0"/>
                </a:spcBef>
              </a:pPr>
              <a:t>22</a:t>
            </a:fld>
            <a:endParaRPr lang="en-US" altLang="en-US" smtClean="0">
              <a:solidFill>
                <a:prstClr val="black"/>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438525" y="850900"/>
            <a:ext cx="3063875" cy="2298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txBox="1">
            <a:spLocks noGrp="1"/>
          </p:cNvSpPr>
          <p:nvPr/>
        </p:nvSpPr>
        <p:spPr bwMode="auto">
          <a:xfrm>
            <a:off x="5630891" y="6467167"/>
            <a:ext cx="4307734" cy="34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defTabSz="457200" eaLnBrk="1" hangingPunct="1">
              <a:spcBef>
                <a:spcPct val="0"/>
              </a:spcBef>
            </a:pPr>
            <a:fld id="{FE4DCD68-20EF-4E83-9BB7-AD835D5D2102}" type="slidenum">
              <a:rPr lang="en-US" altLang="en-US" smtClean="0">
                <a:solidFill>
                  <a:prstClr val="black"/>
                </a:solidFill>
                <a:latin typeface="Arial" charset="0"/>
              </a:rPr>
              <a:pPr algn="r" defTabSz="457200" eaLnBrk="1" hangingPunct="1">
                <a:spcBef>
                  <a:spcPct val="0"/>
                </a:spcBef>
              </a:pPr>
              <a:t>23</a:t>
            </a:fld>
            <a:endParaRPr lang="en-US" altLang="en-US" smtClean="0">
              <a:solidFill>
                <a:prstClr val="black"/>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8663" y="511175"/>
            <a:ext cx="3403600" cy="2552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964077-EDEE-4D5A-8C70-F3E20BC10337}"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993390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8663" y="511175"/>
            <a:ext cx="3403600" cy="2552700"/>
          </a:xfrm>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964077-EDEE-4D5A-8C70-F3E20BC10337}"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525630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345074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87902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96752"/>
            <a:ext cx="1943100" cy="4899248"/>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685800" y="1196752"/>
            <a:ext cx="5676900" cy="48992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48800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9144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6"/>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719189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solidFill>
                  <a:prstClr val="black">
                    <a:tint val="75000"/>
                  </a:prstClr>
                </a:solidFill>
              </a:rPr>
              <a:pPr/>
              <a:t>2/12/2019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9954A3-9DFD-4C44-94BA-B95130A3BA1C}"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459668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0"/>
            <a:ext cx="6447501"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610340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2/12/2019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160789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10"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6810" y="2737248"/>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8"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16289" y="2737248"/>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2/12/2019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715545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2/12/2019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520348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2/12/2019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880517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0347" y="514927"/>
            <a:ext cx="338515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2/12/2019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505480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0639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2/12/2019</a:t>
            </a:fld>
            <a:endParaRPr lang="en-US" dirty="0">
              <a:solidFill>
                <a:prstClr val="black">
                  <a:tint val="75000"/>
                </a:prstClr>
              </a:solidFill>
            </a:endParaRPr>
          </a:p>
        </p:txBody>
      </p:sp>
    </p:spTree>
    <p:extLst>
      <p:ext uri="{BB962C8B-B14F-4D97-AF65-F5344CB8AC3E}">
        <p14:creationId xmlns:p14="http://schemas.microsoft.com/office/powerpoint/2010/main" val="3681553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782660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1"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pPr defTabSz="457200" eaLnBrk="1" fontAlgn="auto" hangingPunct="1">
              <a:spcBef>
                <a:spcPts val="0"/>
              </a:spcBef>
              <a:spcAft>
                <a:spcPts val="0"/>
              </a:spcAft>
            </a:pPr>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defTabSz="457200" eaLnBrk="1" fontAlgn="auto" hangingPunct="1">
              <a:spcBef>
                <a:spcPts val="0"/>
              </a:spcBef>
              <a:spcAft>
                <a:spcPts val="0"/>
              </a:spcAft>
            </a:pPr>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1236300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092483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1"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pPr defTabSz="457200" eaLnBrk="1" fontAlgn="auto" hangingPunct="1">
              <a:spcBef>
                <a:spcPts val="0"/>
              </a:spcBef>
              <a:spcAft>
                <a:spcPts val="0"/>
              </a:spcAft>
            </a:pPr>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defTabSz="457200" eaLnBrk="1" fontAlgn="auto" hangingPunct="1">
              <a:spcBef>
                <a:spcPts val="0"/>
              </a:spcBef>
              <a:spcAft>
                <a:spcPts val="0"/>
              </a:spcAft>
            </a:pPr>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2673605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4199826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2/12/2019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848471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6" y="609602"/>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2" y="609600"/>
            <a:ext cx="5295113"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494764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470605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54858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35691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521582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98778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33872"/>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227687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24943"/>
            <a:ext cx="4040188"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227687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24943"/>
            <a:ext cx="4041775"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47621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9510254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47558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1124744"/>
            <a:ext cx="5111750" cy="50014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2276872"/>
            <a:ext cx="3008313" cy="38492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6800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196751"/>
            <a:ext cx="5486400" cy="35308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4513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405452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96752"/>
            <a:ext cx="1943100" cy="4899248"/>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685800" y="1196752"/>
            <a:ext cx="5676900" cy="48992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02970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86BFEC7-E4F0-43D9-9E89-0C3DE1B5D1FB}"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48762933"/>
      </p:ext>
    </p:extLst>
  </p:cSld>
  <p:clrMapOvr>
    <a:masterClrMapping/>
  </p:clrMapOvr>
  <p:transition>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645937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9A87FE5-94F3-42A9-9FE2-ABD95DC5FE70}"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4989047"/>
      </p:ext>
    </p:extLst>
  </p:cSld>
  <p:clrMapOvr>
    <a:masterClrMapping/>
  </p:clrMapOvr>
  <p:transition>
    <p:split orient="vert" dir="in"/>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9AA4CCDC-4EAA-4866-A6FE-ECF1F0E09AC8}" type="slidenum">
              <a:rPr lang="en-US">
                <a:solidFill>
                  <a:srgbClr val="000000"/>
                </a:solidFill>
              </a:rPr>
              <a:pPr>
                <a:def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225376643"/>
      </p:ext>
    </p:extLst>
  </p:cSld>
  <p:clrMapOvr>
    <a:masterClrMapping/>
  </p:clrMapOvr>
  <p:transition>
    <p:split orient="vert" dir="in"/>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75B3005B-16E3-49DD-AD92-62957AF78E44}" type="slidenum">
              <a:rPr lang="en-US">
                <a:solidFill>
                  <a:srgbClr val="000000"/>
                </a:solidFill>
              </a:rPr>
              <a:pPr>
                <a:defRPr/>
              </a:pPr>
              <a:t>‹#›</a:t>
            </a:fld>
            <a:endParaRPr lang="en-US">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751057228"/>
      </p:ext>
    </p:extLst>
  </p:cSld>
  <p:clrMapOvr>
    <a:masterClrMapping/>
  </p:clrMapOvr>
  <p:transition>
    <p:split orient="vert" dir="in"/>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2CE9758-039E-452C-BDAA-B778E4868FC1}" type="slidenum">
              <a:rPr lang="en-US">
                <a:solidFill>
                  <a:srgbClr val="000000"/>
                </a:solidFill>
              </a:rPr>
              <a:pPr>
                <a:defRPr/>
              </a:pPr>
              <a:t>‹#›</a:t>
            </a:fld>
            <a:endParaRPr lang="en-US">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657896804"/>
      </p:ext>
    </p:extLst>
  </p:cSld>
  <p:clrMapOvr>
    <a:masterClrMapping/>
  </p:clrMapOvr>
  <p:transition>
    <p:split orient="vert" dir="in"/>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0FC3C06B-63BF-4A64-A952-80E0F1CE6A57}" type="slidenum">
              <a:rPr lang="en-US">
                <a:solidFill>
                  <a:srgbClr val="000000"/>
                </a:solidFill>
              </a:rPr>
              <a:pPr>
                <a:defRPr/>
              </a:pPr>
              <a:t>‹#›</a:t>
            </a:fld>
            <a:endParaRPr lang="en-US">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302122104"/>
      </p:ext>
    </p:extLst>
  </p:cSld>
  <p:clrMapOvr>
    <a:masterClrMapping/>
  </p:clrMapOvr>
  <p:transition>
    <p:split orient="vert" dir="in"/>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61F7326-71D7-42D4-BC3A-3439141D1020}" type="slidenum">
              <a:rPr lang="en-US">
                <a:solidFill>
                  <a:srgbClr val="000000"/>
                </a:solidFill>
              </a:rPr>
              <a:pPr>
                <a:def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750016986"/>
      </p:ext>
    </p:extLst>
  </p:cSld>
  <p:clrMapOvr>
    <a:masterClrMapping/>
  </p:clrMapOvr>
  <p:transition>
    <p:split orient="vert" dir="in"/>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3BD228D4-E781-4CE2-BA09-DA75B4F92187}" type="slidenum">
              <a:rPr lang="en-US">
                <a:solidFill>
                  <a:srgbClr val="000000"/>
                </a:solidFill>
              </a:rPr>
              <a:pPr>
                <a:def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738074983"/>
      </p:ext>
    </p:extLst>
  </p:cSld>
  <p:clrMapOvr>
    <a:masterClrMapping/>
  </p:clrMapOvr>
  <p:transition>
    <p:split orient="vert" dir="in"/>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0DAC7A1F-1E68-42EF-8020-721711D40497}"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021758705"/>
      </p:ext>
    </p:extLst>
  </p:cSld>
  <p:clrMapOvr>
    <a:masterClrMapping/>
  </p:clrMapOvr>
  <p:transition>
    <p:split orient="vert" dir="in"/>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5FAE72C-2C37-4472-BA0B-96917B70D76E}"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888411283"/>
      </p:ext>
    </p:extLst>
  </p:cSld>
  <p:clrMapOvr>
    <a:masterClrMapping/>
  </p:clrMapOvr>
  <p:transition>
    <p:split orient="vert" dir="in"/>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28650" y="6423696"/>
            <a:ext cx="2057400" cy="365125"/>
          </a:xfrm>
          <a:prstGeom prst="rect">
            <a:avLst/>
          </a:prstGeom>
        </p:spPr>
        <p:txBody>
          <a:bodyPr/>
          <a:lstStyle/>
          <a:p>
            <a:pPr defTabSz="457200" eaLnBrk="1" fontAlgn="auto" hangingPunct="1">
              <a:spcBef>
                <a:spcPts val="0"/>
              </a:spcBef>
              <a:spcAft>
                <a:spcPts val="0"/>
              </a:spcAft>
            </a:pPr>
            <a:fld id="{802DB261-5545-534C-A3AD-0435ABE5A817}" type="datetimeFigureOut">
              <a:rPr lang="en-US" sz="1800" smtClean="0">
                <a:solidFill>
                  <a:prstClr val="black"/>
                </a:solidFill>
                <a:latin typeface="Verdana"/>
              </a:rPr>
              <a:pPr defTabSz="457200" eaLnBrk="1" fontAlgn="auto" hangingPunct="1">
                <a:spcBef>
                  <a:spcPts val="0"/>
                </a:spcBef>
                <a:spcAft>
                  <a:spcPts val="0"/>
                </a:spcAft>
              </a:pPr>
              <a:t>2/12/2019</a:t>
            </a:fld>
            <a:endParaRPr lang="en-US" sz="1800">
              <a:solidFill>
                <a:prstClr val="black"/>
              </a:solidFill>
              <a:latin typeface="Verdana"/>
            </a:endParaRPr>
          </a:p>
        </p:txBody>
      </p:sp>
      <p:sp>
        <p:nvSpPr>
          <p:cNvPr id="5" name="Footer Placeholder 4"/>
          <p:cNvSpPr>
            <a:spLocks noGrp="1"/>
          </p:cNvSpPr>
          <p:nvPr>
            <p:ph type="ftr" sz="quarter" idx="11"/>
          </p:nvPr>
        </p:nvSpPr>
        <p:spPr>
          <a:xfrm>
            <a:off x="5940593" y="6397378"/>
            <a:ext cx="3086100" cy="365125"/>
          </a:xfrm>
          <a:prstGeom prst="rect">
            <a:avLst/>
          </a:prstGeom>
        </p:spPr>
        <p:txBody>
          <a:bodyPr/>
          <a:lstStyle/>
          <a:p>
            <a:pPr defTabSz="457200" eaLnBrk="1" fontAlgn="auto" hangingPunct="1">
              <a:spcBef>
                <a:spcPts val="0"/>
              </a:spcBef>
              <a:spcAft>
                <a:spcPts val="0"/>
              </a:spcAft>
            </a:pPr>
            <a:endParaRPr lang="en-US" sz="1800">
              <a:solidFill>
                <a:prstClr val="black"/>
              </a:solidFill>
              <a:latin typeface="Verdana"/>
            </a:endParaRPr>
          </a:p>
        </p:txBody>
      </p:sp>
      <p:sp>
        <p:nvSpPr>
          <p:cNvPr id="6" name="Slide Number Placeholder 5"/>
          <p:cNvSpPr>
            <a:spLocks noGrp="1"/>
          </p:cNvSpPr>
          <p:nvPr>
            <p:ph type="sldNum" sz="quarter" idx="12"/>
          </p:nvPr>
        </p:nvSpPr>
        <p:spPr>
          <a:xfrm>
            <a:off x="6457950" y="6412333"/>
            <a:ext cx="2057400" cy="365125"/>
          </a:xfrm>
          <a:prstGeom prst="rect">
            <a:avLst/>
          </a:prstGeom>
        </p:spPr>
        <p:txBody>
          <a:bodyPr/>
          <a:lstStyle/>
          <a:p>
            <a:pPr defTabSz="457200" eaLnBrk="1" fontAlgn="auto" hangingPunct="1">
              <a:spcBef>
                <a:spcPts val="0"/>
              </a:spcBef>
              <a:spcAft>
                <a:spcPts val="0"/>
              </a:spcAft>
            </a:pPr>
            <a:fld id="{2754ED01-E2A0-4C1E-8E21-014B99041579}" type="slidenum">
              <a:rPr lang="en-US" sz="1800" smtClean="0">
                <a:solidFill>
                  <a:prstClr val="black"/>
                </a:solidFill>
                <a:latin typeface="Verdana"/>
              </a:rPr>
              <a:pPr defTabSz="457200" eaLnBrk="1" fontAlgn="auto" hangingPunct="1">
                <a:spcBef>
                  <a:spcPts val="0"/>
                </a:spcBef>
                <a:spcAft>
                  <a:spcPts val="0"/>
                </a:spcAft>
              </a:pPr>
              <a:t>‹#›</a:t>
            </a:fld>
            <a:endParaRPr lang="en-US" sz="1800">
              <a:solidFill>
                <a:prstClr val="black"/>
              </a:solidFill>
              <a:latin typeface="Verdana"/>
            </a:endParaRPr>
          </a:p>
        </p:txBody>
      </p:sp>
    </p:spTree>
    <p:extLst>
      <p:ext uri="{BB962C8B-B14F-4D97-AF65-F5344CB8AC3E}">
        <p14:creationId xmlns:p14="http://schemas.microsoft.com/office/powerpoint/2010/main" val="4079339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33872"/>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227687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24943"/>
            <a:ext cx="4040188"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227687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24943"/>
            <a:ext cx="4041775"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574365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3798" y="529393"/>
            <a:ext cx="7886700" cy="268913"/>
          </a:xfrm>
          <a:prstGeom prst="rect">
            <a:avLst/>
          </a:prstGeom>
        </p:spPr>
        <p:txBody>
          <a:bodyPr/>
          <a:lstStyle>
            <a:lvl1pPr>
              <a:defRPr sz="2400">
                <a:solidFill>
                  <a:srgbClr val="92227C"/>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3696"/>
            <a:ext cx="2057400" cy="365125"/>
          </a:xfrm>
          <a:prstGeom prst="rect">
            <a:avLst/>
          </a:prstGeom>
        </p:spPr>
        <p:txBody>
          <a:bodyPr/>
          <a:lstStyle/>
          <a:p>
            <a:pPr defTabSz="457200" eaLnBrk="1" fontAlgn="auto" hangingPunct="1">
              <a:spcBef>
                <a:spcPts val="0"/>
              </a:spcBef>
              <a:spcAft>
                <a:spcPts val="0"/>
              </a:spcAft>
            </a:pPr>
            <a:fld id="{802DB261-5545-534C-A3AD-0435ABE5A817}" type="datetimeFigureOut">
              <a:rPr lang="en-US" sz="1800" smtClean="0">
                <a:solidFill>
                  <a:prstClr val="black"/>
                </a:solidFill>
                <a:latin typeface="Verdana"/>
              </a:rPr>
              <a:pPr defTabSz="457200" eaLnBrk="1" fontAlgn="auto" hangingPunct="1">
                <a:spcBef>
                  <a:spcPts val="0"/>
                </a:spcBef>
                <a:spcAft>
                  <a:spcPts val="0"/>
                </a:spcAft>
              </a:pPr>
              <a:t>2/12/2019</a:t>
            </a:fld>
            <a:endParaRPr lang="en-US" sz="1800">
              <a:solidFill>
                <a:prstClr val="black"/>
              </a:solidFill>
              <a:latin typeface="Verdana"/>
            </a:endParaRPr>
          </a:p>
        </p:txBody>
      </p:sp>
      <p:sp>
        <p:nvSpPr>
          <p:cNvPr id="5" name="Footer Placeholder 4"/>
          <p:cNvSpPr>
            <a:spLocks noGrp="1"/>
          </p:cNvSpPr>
          <p:nvPr>
            <p:ph type="ftr" sz="quarter" idx="11"/>
          </p:nvPr>
        </p:nvSpPr>
        <p:spPr>
          <a:xfrm>
            <a:off x="5940593" y="6397378"/>
            <a:ext cx="3086100" cy="365125"/>
          </a:xfrm>
          <a:prstGeom prst="rect">
            <a:avLst/>
          </a:prstGeom>
        </p:spPr>
        <p:txBody>
          <a:bodyPr/>
          <a:lstStyle/>
          <a:p>
            <a:pPr defTabSz="457200" eaLnBrk="1" fontAlgn="auto" hangingPunct="1">
              <a:spcBef>
                <a:spcPts val="0"/>
              </a:spcBef>
              <a:spcAft>
                <a:spcPts val="0"/>
              </a:spcAft>
            </a:pPr>
            <a:endParaRPr lang="en-US" sz="1800">
              <a:solidFill>
                <a:prstClr val="black"/>
              </a:solidFill>
              <a:latin typeface="Verdana"/>
            </a:endParaRPr>
          </a:p>
        </p:txBody>
      </p:sp>
      <p:sp>
        <p:nvSpPr>
          <p:cNvPr id="6" name="Slide Number Placeholder 5"/>
          <p:cNvSpPr>
            <a:spLocks noGrp="1"/>
          </p:cNvSpPr>
          <p:nvPr>
            <p:ph type="sldNum" sz="quarter" idx="12"/>
          </p:nvPr>
        </p:nvSpPr>
        <p:spPr>
          <a:xfrm>
            <a:off x="6457950" y="6412333"/>
            <a:ext cx="2057400" cy="365125"/>
          </a:xfrm>
          <a:prstGeom prst="rect">
            <a:avLst/>
          </a:prstGeom>
        </p:spPr>
        <p:txBody>
          <a:bodyPr/>
          <a:lstStyle/>
          <a:p>
            <a:pPr defTabSz="457200" eaLnBrk="1" fontAlgn="auto" hangingPunct="1">
              <a:spcBef>
                <a:spcPts val="0"/>
              </a:spcBef>
              <a:spcAft>
                <a:spcPts val="0"/>
              </a:spcAft>
            </a:pPr>
            <a:fld id="{9E02E69F-C099-9541-B62A-A440A61F90E5}" type="slidenum">
              <a:rPr lang="en-US" sz="1800" smtClean="0">
                <a:solidFill>
                  <a:prstClr val="black"/>
                </a:solidFill>
                <a:latin typeface="Verdana"/>
              </a:rPr>
              <a:pPr defTabSz="457200" eaLnBrk="1" fontAlgn="auto" hangingPunct="1">
                <a:spcBef>
                  <a:spcPts val="0"/>
                </a:spcBef>
                <a:spcAft>
                  <a:spcPts val="0"/>
                </a:spcAft>
              </a:pPr>
              <a:t>‹#›</a:t>
            </a:fld>
            <a:endParaRPr lang="en-US" sz="1800">
              <a:solidFill>
                <a:prstClr val="black"/>
              </a:solidFill>
              <a:latin typeface="Verdana"/>
            </a:endParaRPr>
          </a:p>
        </p:txBody>
      </p:sp>
    </p:spTree>
    <p:extLst>
      <p:ext uri="{BB962C8B-B14F-4D97-AF65-F5344CB8AC3E}">
        <p14:creationId xmlns:p14="http://schemas.microsoft.com/office/powerpoint/2010/main" val="37099052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423696"/>
            <a:ext cx="2057400" cy="365125"/>
          </a:xfrm>
          <a:prstGeom prst="rect">
            <a:avLst/>
          </a:prstGeom>
        </p:spPr>
        <p:txBody>
          <a:bodyPr/>
          <a:lstStyle/>
          <a:p>
            <a:pPr defTabSz="457200" eaLnBrk="1" fontAlgn="auto" hangingPunct="1">
              <a:spcBef>
                <a:spcPts val="0"/>
              </a:spcBef>
              <a:spcAft>
                <a:spcPts val="0"/>
              </a:spcAft>
            </a:pPr>
            <a:fld id="{802DB261-5545-534C-A3AD-0435ABE5A817}" type="datetimeFigureOut">
              <a:rPr lang="en-US" sz="1800" smtClean="0">
                <a:solidFill>
                  <a:prstClr val="black"/>
                </a:solidFill>
                <a:latin typeface="Verdana"/>
              </a:rPr>
              <a:pPr defTabSz="457200" eaLnBrk="1" fontAlgn="auto" hangingPunct="1">
                <a:spcBef>
                  <a:spcPts val="0"/>
                </a:spcBef>
                <a:spcAft>
                  <a:spcPts val="0"/>
                </a:spcAft>
              </a:pPr>
              <a:t>2/12/2019</a:t>
            </a:fld>
            <a:endParaRPr lang="en-US" sz="1800">
              <a:solidFill>
                <a:prstClr val="black"/>
              </a:solidFill>
              <a:latin typeface="Verdana"/>
            </a:endParaRPr>
          </a:p>
        </p:txBody>
      </p:sp>
      <p:sp>
        <p:nvSpPr>
          <p:cNvPr id="5" name="Footer Placeholder 4"/>
          <p:cNvSpPr>
            <a:spLocks noGrp="1"/>
          </p:cNvSpPr>
          <p:nvPr>
            <p:ph type="ftr" sz="quarter" idx="11"/>
          </p:nvPr>
        </p:nvSpPr>
        <p:spPr>
          <a:xfrm>
            <a:off x="5940593" y="6397378"/>
            <a:ext cx="3086100" cy="365125"/>
          </a:xfrm>
          <a:prstGeom prst="rect">
            <a:avLst/>
          </a:prstGeom>
        </p:spPr>
        <p:txBody>
          <a:bodyPr/>
          <a:lstStyle/>
          <a:p>
            <a:pPr defTabSz="457200" eaLnBrk="1" fontAlgn="auto" hangingPunct="1">
              <a:spcBef>
                <a:spcPts val="0"/>
              </a:spcBef>
              <a:spcAft>
                <a:spcPts val="0"/>
              </a:spcAft>
            </a:pPr>
            <a:endParaRPr lang="en-US" sz="1800">
              <a:solidFill>
                <a:prstClr val="black"/>
              </a:solidFill>
              <a:latin typeface="Verdana"/>
            </a:endParaRPr>
          </a:p>
        </p:txBody>
      </p:sp>
      <p:sp>
        <p:nvSpPr>
          <p:cNvPr id="6" name="Slide Number Placeholder 5"/>
          <p:cNvSpPr>
            <a:spLocks noGrp="1"/>
          </p:cNvSpPr>
          <p:nvPr>
            <p:ph type="sldNum" sz="quarter" idx="12"/>
          </p:nvPr>
        </p:nvSpPr>
        <p:spPr>
          <a:xfrm>
            <a:off x="6457950" y="6412333"/>
            <a:ext cx="2057400" cy="365125"/>
          </a:xfrm>
          <a:prstGeom prst="rect">
            <a:avLst/>
          </a:prstGeom>
        </p:spPr>
        <p:txBody>
          <a:bodyPr/>
          <a:lstStyle/>
          <a:p>
            <a:pPr defTabSz="457200" eaLnBrk="1" fontAlgn="auto" hangingPunct="1">
              <a:spcBef>
                <a:spcPts val="0"/>
              </a:spcBef>
              <a:spcAft>
                <a:spcPts val="0"/>
              </a:spcAft>
            </a:pPr>
            <a:fld id="{9E02E69F-C099-9541-B62A-A440A61F90E5}" type="slidenum">
              <a:rPr lang="en-US" sz="1800" smtClean="0">
                <a:solidFill>
                  <a:prstClr val="black"/>
                </a:solidFill>
                <a:latin typeface="Verdana"/>
              </a:rPr>
              <a:pPr defTabSz="457200" eaLnBrk="1" fontAlgn="auto" hangingPunct="1">
                <a:spcBef>
                  <a:spcPts val="0"/>
                </a:spcBef>
                <a:spcAft>
                  <a:spcPts val="0"/>
                </a:spcAft>
              </a:pPr>
              <a:t>‹#›</a:t>
            </a:fld>
            <a:endParaRPr lang="en-US" sz="1800">
              <a:solidFill>
                <a:prstClr val="black"/>
              </a:solidFill>
              <a:latin typeface="Verdana"/>
            </a:endParaRPr>
          </a:p>
        </p:txBody>
      </p:sp>
    </p:spTree>
    <p:extLst>
      <p:ext uri="{BB962C8B-B14F-4D97-AF65-F5344CB8AC3E}">
        <p14:creationId xmlns:p14="http://schemas.microsoft.com/office/powerpoint/2010/main" val="7042400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5940593" y="6397378"/>
            <a:ext cx="3086100" cy="365125"/>
          </a:xfrm>
          <a:prstGeom prst="rect">
            <a:avLst/>
          </a:prstGeom>
        </p:spPr>
        <p:txBody>
          <a:bodyPr/>
          <a:lstStyle/>
          <a:p>
            <a:pPr defTabSz="457200" eaLnBrk="1" fontAlgn="auto" hangingPunct="1">
              <a:spcBef>
                <a:spcPts val="0"/>
              </a:spcBef>
              <a:spcAft>
                <a:spcPts val="0"/>
              </a:spcAft>
            </a:pPr>
            <a:endParaRPr lang="en-US" sz="1800">
              <a:solidFill>
                <a:prstClr val="black"/>
              </a:solidFill>
              <a:latin typeface="Verdana"/>
            </a:endParaRPr>
          </a:p>
        </p:txBody>
      </p:sp>
      <p:sp>
        <p:nvSpPr>
          <p:cNvPr id="7" name="Slide Number Placeholder 6"/>
          <p:cNvSpPr>
            <a:spLocks noGrp="1"/>
          </p:cNvSpPr>
          <p:nvPr>
            <p:ph type="sldNum" sz="quarter" idx="12"/>
          </p:nvPr>
        </p:nvSpPr>
        <p:spPr>
          <a:xfrm>
            <a:off x="6457950" y="6412333"/>
            <a:ext cx="2057400" cy="365125"/>
          </a:xfrm>
          <a:prstGeom prst="rect">
            <a:avLst/>
          </a:prstGeom>
        </p:spPr>
        <p:txBody>
          <a:bodyPr/>
          <a:lstStyle/>
          <a:p>
            <a:pPr defTabSz="457200" eaLnBrk="1" fontAlgn="auto" hangingPunct="1">
              <a:spcBef>
                <a:spcPts val="0"/>
              </a:spcBef>
              <a:spcAft>
                <a:spcPts val="0"/>
              </a:spcAft>
            </a:pPr>
            <a:fld id="{9E02E69F-C099-9541-B62A-A440A61F90E5}" type="slidenum">
              <a:rPr lang="en-US" sz="1800" smtClean="0">
                <a:solidFill>
                  <a:prstClr val="black"/>
                </a:solidFill>
                <a:latin typeface="Verdana"/>
              </a:rPr>
              <a:pPr defTabSz="457200" eaLnBrk="1" fontAlgn="auto" hangingPunct="1">
                <a:spcBef>
                  <a:spcPts val="0"/>
                </a:spcBef>
                <a:spcAft>
                  <a:spcPts val="0"/>
                </a:spcAft>
              </a:pPr>
              <a:t>‹#›</a:t>
            </a:fld>
            <a:endParaRPr lang="en-US" sz="1800">
              <a:solidFill>
                <a:prstClr val="black"/>
              </a:solidFill>
              <a:latin typeface="Verdana"/>
            </a:endParaRPr>
          </a:p>
        </p:txBody>
      </p:sp>
    </p:spTree>
    <p:extLst>
      <p:ext uri="{BB962C8B-B14F-4D97-AF65-F5344CB8AC3E}">
        <p14:creationId xmlns:p14="http://schemas.microsoft.com/office/powerpoint/2010/main" val="41660422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423696"/>
            <a:ext cx="2057400" cy="365125"/>
          </a:xfrm>
          <a:prstGeom prst="rect">
            <a:avLst/>
          </a:prstGeom>
        </p:spPr>
        <p:txBody>
          <a:bodyPr/>
          <a:lstStyle/>
          <a:p>
            <a:pPr defTabSz="457200" eaLnBrk="1" fontAlgn="auto" hangingPunct="1">
              <a:spcBef>
                <a:spcPts val="0"/>
              </a:spcBef>
              <a:spcAft>
                <a:spcPts val="0"/>
              </a:spcAft>
            </a:pPr>
            <a:fld id="{802DB261-5545-534C-A3AD-0435ABE5A817}" type="datetimeFigureOut">
              <a:rPr lang="en-US" sz="1800" smtClean="0">
                <a:solidFill>
                  <a:prstClr val="black"/>
                </a:solidFill>
                <a:latin typeface="Verdana"/>
              </a:rPr>
              <a:pPr defTabSz="457200" eaLnBrk="1" fontAlgn="auto" hangingPunct="1">
                <a:spcBef>
                  <a:spcPts val="0"/>
                </a:spcBef>
                <a:spcAft>
                  <a:spcPts val="0"/>
                </a:spcAft>
              </a:pPr>
              <a:t>2/12/2019</a:t>
            </a:fld>
            <a:endParaRPr lang="en-US" sz="1800">
              <a:solidFill>
                <a:prstClr val="black"/>
              </a:solidFill>
              <a:latin typeface="Verdana"/>
            </a:endParaRPr>
          </a:p>
        </p:txBody>
      </p:sp>
      <p:sp>
        <p:nvSpPr>
          <p:cNvPr id="8" name="Footer Placeholder 7"/>
          <p:cNvSpPr>
            <a:spLocks noGrp="1"/>
          </p:cNvSpPr>
          <p:nvPr>
            <p:ph type="ftr" sz="quarter" idx="11"/>
          </p:nvPr>
        </p:nvSpPr>
        <p:spPr>
          <a:xfrm>
            <a:off x="5940593" y="6397378"/>
            <a:ext cx="3086100" cy="365125"/>
          </a:xfrm>
          <a:prstGeom prst="rect">
            <a:avLst/>
          </a:prstGeom>
        </p:spPr>
        <p:txBody>
          <a:bodyPr/>
          <a:lstStyle/>
          <a:p>
            <a:pPr defTabSz="457200" eaLnBrk="1" fontAlgn="auto" hangingPunct="1">
              <a:spcBef>
                <a:spcPts val="0"/>
              </a:spcBef>
              <a:spcAft>
                <a:spcPts val="0"/>
              </a:spcAft>
            </a:pPr>
            <a:endParaRPr lang="en-US" sz="1800">
              <a:solidFill>
                <a:prstClr val="black"/>
              </a:solidFill>
              <a:latin typeface="Verdana"/>
            </a:endParaRPr>
          </a:p>
        </p:txBody>
      </p:sp>
      <p:sp>
        <p:nvSpPr>
          <p:cNvPr id="9" name="Slide Number Placeholder 8"/>
          <p:cNvSpPr>
            <a:spLocks noGrp="1"/>
          </p:cNvSpPr>
          <p:nvPr>
            <p:ph type="sldNum" sz="quarter" idx="12"/>
          </p:nvPr>
        </p:nvSpPr>
        <p:spPr>
          <a:xfrm>
            <a:off x="6457950" y="6412333"/>
            <a:ext cx="2057400" cy="365125"/>
          </a:xfrm>
          <a:prstGeom prst="rect">
            <a:avLst/>
          </a:prstGeom>
        </p:spPr>
        <p:txBody>
          <a:bodyPr/>
          <a:lstStyle/>
          <a:p>
            <a:pPr defTabSz="457200" eaLnBrk="1" fontAlgn="auto" hangingPunct="1">
              <a:spcBef>
                <a:spcPts val="0"/>
              </a:spcBef>
              <a:spcAft>
                <a:spcPts val="0"/>
              </a:spcAft>
            </a:pPr>
            <a:fld id="{9E02E69F-C099-9541-B62A-A440A61F90E5}" type="slidenum">
              <a:rPr lang="en-US" sz="1800" smtClean="0">
                <a:solidFill>
                  <a:prstClr val="black"/>
                </a:solidFill>
                <a:latin typeface="Verdana"/>
              </a:rPr>
              <a:pPr defTabSz="457200" eaLnBrk="1" fontAlgn="auto" hangingPunct="1">
                <a:spcBef>
                  <a:spcPts val="0"/>
                </a:spcBef>
                <a:spcAft>
                  <a:spcPts val="0"/>
                </a:spcAft>
              </a:pPr>
              <a:t>‹#›</a:t>
            </a:fld>
            <a:endParaRPr lang="en-US" sz="1800">
              <a:solidFill>
                <a:prstClr val="black"/>
              </a:solidFill>
              <a:latin typeface="Verdana"/>
            </a:endParaRPr>
          </a:p>
        </p:txBody>
      </p:sp>
    </p:spTree>
    <p:extLst>
      <p:ext uri="{BB962C8B-B14F-4D97-AF65-F5344CB8AC3E}">
        <p14:creationId xmlns:p14="http://schemas.microsoft.com/office/powerpoint/2010/main" val="2163775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999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423696"/>
            <a:ext cx="2057400" cy="365125"/>
          </a:xfrm>
          <a:prstGeom prst="rect">
            <a:avLst/>
          </a:prstGeom>
        </p:spPr>
        <p:txBody>
          <a:bodyPr/>
          <a:lstStyle/>
          <a:p>
            <a:pPr defTabSz="457200" eaLnBrk="1" fontAlgn="auto" hangingPunct="1">
              <a:spcBef>
                <a:spcPts val="0"/>
              </a:spcBef>
              <a:spcAft>
                <a:spcPts val="0"/>
              </a:spcAft>
            </a:pPr>
            <a:fld id="{802DB261-5545-534C-A3AD-0435ABE5A817}" type="datetimeFigureOut">
              <a:rPr lang="en-US" sz="1800" smtClean="0">
                <a:solidFill>
                  <a:prstClr val="black"/>
                </a:solidFill>
                <a:latin typeface="Verdana"/>
              </a:rPr>
              <a:pPr defTabSz="457200" eaLnBrk="1" fontAlgn="auto" hangingPunct="1">
                <a:spcBef>
                  <a:spcPts val="0"/>
                </a:spcBef>
                <a:spcAft>
                  <a:spcPts val="0"/>
                </a:spcAft>
              </a:pPr>
              <a:t>2/12/2019</a:t>
            </a:fld>
            <a:endParaRPr lang="en-US" sz="1800">
              <a:solidFill>
                <a:prstClr val="black"/>
              </a:solidFill>
              <a:latin typeface="Verdana"/>
            </a:endParaRPr>
          </a:p>
        </p:txBody>
      </p:sp>
      <p:sp>
        <p:nvSpPr>
          <p:cNvPr id="3" name="Footer Placeholder 2"/>
          <p:cNvSpPr>
            <a:spLocks noGrp="1"/>
          </p:cNvSpPr>
          <p:nvPr>
            <p:ph type="ftr" sz="quarter" idx="11"/>
          </p:nvPr>
        </p:nvSpPr>
        <p:spPr>
          <a:xfrm>
            <a:off x="5940593" y="6397378"/>
            <a:ext cx="3086100" cy="365125"/>
          </a:xfrm>
          <a:prstGeom prst="rect">
            <a:avLst/>
          </a:prstGeom>
        </p:spPr>
        <p:txBody>
          <a:bodyPr/>
          <a:lstStyle/>
          <a:p>
            <a:pPr defTabSz="457200" eaLnBrk="1" fontAlgn="auto" hangingPunct="1">
              <a:spcBef>
                <a:spcPts val="0"/>
              </a:spcBef>
              <a:spcAft>
                <a:spcPts val="0"/>
              </a:spcAft>
            </a:pPr>
            <a:endParaRPr lang="en-US" sz="1800">
              <a:solidFill>
                <a:prstClr val="black"/>
              </a:solidFill>
              <a:latin typeface="Verdana"/>
            </a:endParaRPr>
          </a:p>
        </p:txBody>
      </p:sp>
      <p:sp>
        <p:nvSpPr>
          <p:cNvPr id="4" name="Slide Number Placeholder 3"/>
          <p:cNvSpPr>
            <a:spLocks noGrp="1"/>
          </p:cNvSpPr>
          <p:nvPr>
            <p:ph type="sldNum" sz="quarter" idx="12"/>
          </p:nvPr>
        </p:nvSpPr>
        <p:spPr>
          <a:xfrm>
            <a:off x="6457950" y="6412333"/>
            <a:ext cx="2057400" cy="365125"/>
          </a:xfrm>
          <a:prstGeom prst="rect">
            <a:avLst/>
          </a:prstGeom>
        </p:spPr>
        <p:txBody>
          <a:bodyPr/>
          <a:lstStyle/>
          <a:p>
            <a:pPr defTabSz="457200" eaLnBrk="1" fontAlgn="auto" hangingPunct="1">
              <a:spcBef>
                <a:spcPts val="0"/>
              </a:spcBef>
              <a:spcAft>
                <a:spcPts val="0"/>
              </a:spcAft>
            </a:pPr>
            <a:fld id="{9E02E69F-C099-9541-B62A-A440A61F90E5}" type="slidenum">
              <a:rPr lang="en-US" sz="1800" smtClean="0">
                <a:solidFill>
                  <a:prstClr val="black"/>
                </a:solidFill>
                <a:latin typeface="Verdana"/>
              </a:rPr>
              <a:pPr defTabSz="457200" eaLnBrk="1" fontAlgn="auto" hangingPunct="1">
                <a:spcBef>
                  <a:spcPts val="0"/>
                </a:spcBef>
                <a:spcAft>
                  <a:spcPts val="0"/>
                </a:spcAft>
              </a:pPr>
              <a:t>‹#›</a:t>
            </a:fld>
            <a:endParaRPr lang="en-US" sz="1800">
              <a:solidFill>
                <a:prstClr val="black"/>
              </a:solidFill>
              <a:latin typeface="Verdana"/>
            </a:endParaRPr>
          </a:p>
        </p:txBody>
      </p:sp>
    </p:spTree>
    <p:extLst>
      <p:ext uri="{BB962C8B-B14F-4D97-AF65-F5344CB8AC3E}">
        <p14:creationId xmlns:p14="http://schemas.microsoft.com/office/powerpoint/2010/main" val="29673205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423696"/>
            <a:ext cx="2057400" cy="365125"/>
          </a:xfrm>
          <a:prstGeom prst="rect">
            <a:avLst/>
          </a:prstGeom>
        </p:spPr>
        <p:txBody>
          <a:bodyPr/>
          <a:lstStyle/>
          <a:p>
            <a:pPr defTabSz="457200" eaLnBrk="1" fontAlgn="auto" hangingPunct="1">
              <a:spcBef>
                <a:spcPts val="0"/>
              </a:spcBef>
              <a:spcAft>
                <a:spcPts val="0"/>
              </a:spcAft>
            </a:pPr>
            <a:fld id="{802DB261-5545-534C-A3AD-0435ABE5A817}" type="datetimeFigureOut">
              <a:rPr lang="en-US" sz="1800" smtClean="0">
                <a:solidFill>
                  <a:prstClr val="black"/>
                </a:solidFill>
                <a:latin typeface="Verdana"/>
              </a:rPr>
              <a:pPr defTabSz="457200" eaLnBrk="1" fontAlgn="auto" hangingPunct="1">
                <a:spcBef>
                  <a:spcPts val="0"/>
                </a:spcBef>
                <a:spcAft>
                  <a:spcPts val="0"/>
                </a:spcAft>
              </a:pPr>
              <a:t>2/12/2019</a:t>
            </a:fld>
            <a:endParaRPr lang="en-US" sz="1800">
              <a:solidFill>
                <a:prstClr val="black"/>
              </a:solidFill>
              <a:latin typeface="Verdana"/>
            </a:endParaRPr>
          </a:p>
        </p:txBody>
      </p:sp>
      <p:sp>
        <p:nvSpPr>
          <p:cNvPr id="6" name="Footer Placeholder 5"/>
          <p:cNvSpPr>
            <a:spLocks noGrp="1"/>
          </p:cNvSpPr>
          <p:nvPr>
            <p:ph type="ftr" sz="quarter" idx="11"/>
          </p:nvPr>
        </p:nvSpPr>
        <p:spPr>
          <a:xfrm>
            <a:off x="5940593" y="6397378"/>
            <a:ext cx="3086100" cy="365125"/>
          </a:xfrm>
          <a:prstGeom prst="rect">
            <a:avLst/>
          </a:prstGeom>
        </p:spPr>
        <p:txBody>
          <a:bodyPr/>
          <a:lstStyle/>
          <a:p>
            <a:pPr defTabSz="457200" eaLnBrk="1" fontAlgn="auto" hangingPunct="1">
              <a:spcBef>
                <a:spcPts val="0"/>
              </a:spcBef>
              <a:spcAft>
                <a:spcPts val="0"/>
              </a:spcAft>
            </a:pPr>
            <a:endParaRPr lang="en-US" sz="1800">
              <a:solidFill>
                <a:prstClr val="black"/>
              </a:solidFill>
              <a:latin typeface="Verdana"/>
            </a:endParaRPr>
          </a:p>
        </p:txBody>
      </p:sp>
      <p:sp>
        <p:nvSpPr>
          <p:cNvPr id="7" name="Slide Number Placeholder 6"/>
          <p:cNvSpPr>
            <a:spLocks noGrp="1"/>
          </p:cNvSpPr>
          <p:nvPr>
            <p:ph type="sldNum" sz="quarter" idx="12"/>
          </p:nvPr>
        </p:nvSpPr>
        <p:spPr>
          <a:xfrm>
            <a:off x="6457950" y="6412333"/>
            <a:ext cx="2057400" cy="365125"/>
          </a:xfrm>
          <a:prstGeom prst="rect">
            <a:avLst/>
          </a:prstGeom>
        </p:spPr>
        <p:txBody>
          <a:bodyPr/>
          <a:lstStyle/>
          <a:p>
            <a:pPr defTabSz="457200" eaLnBrk="1" fontAlgn="auto" hangingPunct="1">
              <a:spcBef>
                <a:spcPts val="0"/>
              </a:spcBef>
              <a:spcAft>
                <a:spcPts val="0"/>
              </a:spcAft>
            </a:pPr>
            <a:fld id="{2754ED01-E2A0-4C1E-8E21-014B99041579}" type="slidenum">
              <a:rPr lang="en-US" sz="1800" smtClean="0">
                <a:solidFill>
                  <a:prstClr val="black"/>
                </a:solidFill>
                <a:latin typeface="Verdana"/>
              </a:rPr>
              <a:pPr defTabSz="457200" eaLnBrk="1" fontAlgn="auto" hangingPunct="1">
                <a:spcBef>
                  <a:spcPts val="0"/>
                </a:spcBef>
                <a:spcAft>
                  <a:spcPts val="0"/>
                </a:spcAft>
              </a:pPr>
              <a:t>‹#›</a:t>
            </a:fld>
            <a:endParaRPr lang="en-US" sz="1800" dirty="0">
              <a:solidFill>
                <a:prstClr val="black"/>
              </a:solidFill>
              <a:latin typeface="Verdana"/>
            </a:endParaRPr>
          </a:p>
        </p:txBody>
      </p:sp>
    </p:spTree>
    <p:extLst>
      <p:ext uri="{BB962C8B-B14F-4D97-AF65-F5344CB8AC3E}">
        <p14:creationId xmlns:p14="http://schemas.microsoft.com/office/powerpoint/2010/main" val="10143599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423696"/>
            <a:ext cx="2057400" cy="365125"/>
          </a:xfrm>
          <a:prstGeom prst="rect">
            <a:avLst/>
          </a:prstGeom>
        </p:spPr>
        <p:txBody>
          <a:bodyPr/>
          <a:lstStyle/>
          <a:p>
            <a:pPr defTabSz="457200" eaLnBrk="1" fontAlgn="auto" hangingPunct="1">
              <a:spcBef>
                <a:spcPts val="0"/>
              </a:spcBef>
              <a:spcAft>
                <a:spcPts val="0"/>
              </a:spcAft>
            </a:pPr>
            <a:fld id="{802DB261-5545-534C-A3AD-0435ABE5A817}" type="datetimeFigureOut">
              <a:rPr lang="en-US" sz="1800" smtClean="0">
                <a:solidFill>
                  <a:prstClr val="black"/>
                </a:solidFill>
                <a:latin typeface="Verdana"/>
              </a:rPr>
              <a:pPr defTabSz="457200" eaLnBrk="1" fontAlgn="auto" hangingPunct="1">
                <a:spcBef>
                  <a:spcPts val="0"/>
                </a:spcBef>
                <a:spcAft>
                  <a:spcPts val="0"/>
                </a:spcAft>
              </a:pPr>
              <a:t>2/12/2019</a:t>
            </a:fld>
            <a:endParaRPr lang="en-US" sz="1800">
              <a:solidFill>
                <a:prstClr val="black"/>
              </a:solidFill>
              <a:latin typeface="Verdana"/>
            </a:endParaRPr>
          </a:p>
        </p:txBody>
      </p:sp>
      <p:sp>
        <p:nvSpPr>
          <p:cNvPr id="6" name="Footer Placeholder 5"/>
          <p:cNvSpPr>
            <a:spLocks noGrp="1"/>
          </p:cNvSpPr>
          <p:nvPr>
            <p:ph type="ftr" sz="quarter" idx="11"/>
          </p:nvPr>
        </p:nvSpPr>
        <p:spPr>
          <a:xfrm>
            <a:off x="5940593" y="6397378"/>
            <a:ext cx="3086100" cy="365125"/>
          </a:xfrm>
          <a:prstGeom prst="rect">
            <a:avLst/>
          </a:prstGeom>
        </p:spPr>
        <p:txBody>
          <a:bodyPr/>
          <a:lstStyle/>
          <a:p>
            <a:pPr defTabSz="457200" eaLnBrk="1" fontAlgn="auto" hangingPunct="1">
              <a:spcBef>
                <a:spcPts val="0"/>
              </a:spcBef>
              <a:spcAft>
                <a:spcPts val="0"/>
              </a:spcAft>
            </a:pPr>
            <a:endParaRPr lang="en-US" sz="1800">
              <a:solidFill>
                <a:prstClr val="black"/>
              </a:solidFill>
              <a:latin typeface="Verdana"/>
            </a:endParaRPr>
          </a:p>
        </p:txBody>
      </p:sp>
      <p:sp>
        <p:nvSpPr>
          <p:cNvPr id="7" name="Slide Number Placeholder 6"/>
          <p:cNvSpPr>
            <a:spLocks noGrp="1"/>
          </p:cNvSpPr>
          <p:nvPr>
            <p:ph type="sldNum" sz="quarter" idx="12"/>
          </p:nvPr>
        </p:nvSpPr>
        <p:spPr>
          <a:xfrm>
            <a:off x="6457950" y="6412333"/>
            <a:ext cx="2057400" cy="365125"/>
          </a:xfrm>
          <a:prstGeom prst="rect">
            <a:avLst/>
          </a:prstGeom>
        </p:spPr>
        <p:txBody>
          <a:bodyPr/>
          <a:lstStyle/>
          <a:p>
            <a:pPr defTabSz="457200" eaLnBrk="1" fontAlgn="auto" hangingPunct="1">
              <a:spcBef>
                <a:spcPts val="0"/>
              </a:spcBef>
              <a:spcAft>
                <a:spcPts val="0"/>
              </a:spcAft>
            </a:pPr>
            <a:fld id="{9E02E69F-C099-9541-B62A-A440A61F90E5}" type="slidenum">
              <a:rPr lang="en-US" sz="1800" smtClean="0">
                <a:solidFill>
                  <a:prstClr val="black"/>
                </a:solidFill>
                <a:latin typeface="Verdana"/>
              </a:rPr>
              <a:pPr defTabSz="457200" eaLnBrk="1" fontAlgn="auto" hangingPunct="1">
                <a:spcBef>
                  <a:spcPts val="0"/>
                </a:spcBef>
                <a:spcAft>
                  <a:spcPts val="0"/>
                </a:spcAft>
              </a:pPr>
              <a:t>‹#›</a:t>
            </a:fld>
            <a:endParaRPr lang="en-US" sz="1800">
              <a:solidFill>
                <a:prstClr val="black"/>
              </a:solidFill>
              <a:latin typeface="Verdana"/>
            </a:endParaRPr>
          </a:p>
        </p:txBody>
      </p:sp>
    </p:spTree>
    <p:extLst>
      <p:ext uri="{BB962C8B-B14F-4D97-AF65-F5344CB8AC3E}">
        <p14:creationId xmlns:p14="http://schemas.microsoft.com/office/powerpoint/2010/main" val="35856772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3696"/>
            <a:ext cx="2057400" cy="365125"/>
          </a:xfrm>
          <a:prstGeom prst="rect">
            <a:avLst/>
          </a:prstGeom>
        </p:spPr>
        <p:txBody>
          <a:bodyPr/>
          <a:lstStyle/>
          <a:p>
            <a:pPr defTabSz="457200" eaLnBrk="1" fontAlgn="auto" hangingPunct="1">
              <a:spcBef>
                <a:spcPts val="0"/>
              </a:spcBef>
              <a:spcAft>
                <a:spcPts val="0"/>
              </a:spcAft>
            </a:pPr>
            <a:fld id="{802DB261-5545-534C-A3AD-0435ABE5A817}" type="datetimeFigureOut">
              <a:rPr lang="en-US" sz="1800" smtClean="0">
                <a:solidFill>
                  <a:prstClr val="black"/>
                </a:solidFill>
                <a:latin typeface="Verdana"/>
              </a:rPr>
              <a:pPr defTabSz="457200" eaLnBrk="1" fontAlgn="auto" hangingPunct="1">
                <a:spcBef>
                  <a:spcPts val="0"/>
                </a:spcBef>
                <a:spcAft>
                  <a:spcPts val="0"/>
                </a:spcAft>
              </a:pPr>
              <a:t>2/12/2019</a:t>
            </a:fld>
            <a:endParaRPr lang="en-US" sz="1800">
              <a:solidFill>
                <a:prstClr val="black"/>
              </a:solidFill>
              <a:latin typeface="Verdana"/>
            </a:endParaRPr>
          </a:p>
        </p:txBody>
      </p:sp>
      <p:sp>
        <p:nvSpPr>
          <p:cNvPr id="5" name="Footer Placeholder 4"/>
          <p:cNvSpPr>
            <a:spLocks noGrp="1"/>
          </p:cNvSpPr>
          <p:nvPr>
            <p:ph type="ftr" sz="quarter" idx="11"/>
          </p:nvPr>
        </p:nvSpPr>
        <p:spPr>
          <a:xfrm>
            <a:off x="5940593" y="6397378"/>
            <a:ext cx="3086100" cy="365125"/>
          </a:xfrm>
          <a:prstGeom prst="rect">
            <a:avLst/>
          </a:prstGeom>
        </p:spPr>
        <p:txBody>
          <a:bodyPr/>
          <a:lstStyle/>
          <a:p>
            <a:pPr defTabSz="457200" eaLnBrk="1" fontAlgn="auto" hangingPunct="1">
              <a:spcBef>
                <a:spcPts val="0"/>
              </a:spcBef>
              <a:spcAft>
                <a:spcPts val="0"/>
              </a:spcAft>
            </a:pPr>
            <a:endParaRPr lang="en-US" sz="1800">
              <a:solidFill>
                <a:prstClr val="black"/>
              </a:solidFill>
              <a:latin typeface="Verdana"/>
            </a:endParaRPr>
          </a:p>
        </p:txBody>
      </p:sp>
      <p:sp>
        <p:nvSpPr>
          <p:cNvPr id="6" name="Slide Number Placeholder 5"/>
          <p:cNvSpPr>
            <a:spLocks noGrp="1"/>
          </p:cNvSpPr>
          <p:nvPr>
            <p:ph type="sldNum" sz="quarter" idx="12"/>
          </p:nvPr>
        </p:nvSpPr>
        <p:spPr>
          <a:xfrm>
            <a:off x="6457950" y="6412333"/>
            <a:ext cx="2057400" cy="365125"/>
          </a:xfrm>
          <a:prstGeom prst="rect">
            <a:avLst/>
          </a:prstGeom>
        </p:spPr>
        <p:txBody>
          <a:bodyPr/>
          <a:lstStyle/>
          <a:p>
            <a:pPr defTabSz="457200" eaLnBrk="1" fontAlgn="auto" hangingPunct="1">
              <a:spcBef>
                <a:spcPts val="0"/>
              </a:spcBef>
              <a:spcAft>
                <a:spcPts val="0"/>
              </a:spcAft>
            </a:pPr>
            <a:fld id="{9E02E69F-C099-9541-B62A-A440A61F90E5}" type="slidenum">
              <a:rPr lang="en-US" sz="1800" smtClean="0">
                <a:solidFill>
                  <a:prstClr val="black"/>
                </a:solidFill>
                <a:latin typeface="Verdana"/>
              </a:rPr>
              <a:pPr defTabSz="457200" eaLnBrk="1" fontAlgn="auto" hangingPunct="1">
                <a:spcBef>
                  <a:spcPts val="0"/>
                </a:spcBef>
                <a:spcAft>
                  <a:spcPts val="0"/>
                </a:spcAft>
              </a:pPr>
              <a:t>‹#›</a:t>
            </a:fld>
            <a:endParaRPr lang="en-US" sz="1800">
              <a:solidFill>
                <a:prstClr val="black"/>
              </a:solidFill>
              <a:latin typeface="Verdana"/>
            </a:endParaRPr>
          </a:p>
        </p:txBody>
      </p:sp>
    </p:spTree>
    <p:extLst>
      <p:ext uri="{BB962C8B-B14F-4D97-AF65-F5344CB8AC3E}">
        <p14:creationId xmlns:p14="http://schemas.microsoft.com/office/powerpoint/2010/main" val="33371697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3696"/>
            <a:ext cx="2057400" cy="365125"/>
          </a:xfrm>
          <a:prstGeom prst="rect">
            <a:avLst/>
          </a:prstGeom>
        </p:spPr>
        <p:txBody>
          <a:bodyPr/>
          <a:lstStyle/>
          <a:p>
            <a:pPr defTabSz="457200" eaLnBrk="1" fontAlgn="auto" hangingPunct="1">
              <a:spcBef>
                <a:spcPts val="0"/>
              </a:spcBef>
              <a:spcAft>
                <a:spcPts val="0"/>
              </a:spcAft>
            </a:pPr>
            <a:fld id="{802DB261-5545-534C-A3AD-0435ABE5A817}" type="datetimeFigureOut">
              <a:rPr lang="en-US" sz="1800" smtClean="0">
                <a:solidFill>
                  <a:prstClr val="black"/>
                </a:solidFill>
                <a:latin typeface="Verdana"/>
              </a:rPr>
              <a:pPr defTabSz="457200" eaLnBrk="1" fontAlgn="auto" hangingPunct="1">
                <a:spcBef>
                  <a:spcPts val="0"/>
                </a:spcBef>
                <a:spcAft>
                  <a:spcPts val="0"/>
                </a:spcAft>
              </a:pPr>
              <a:t>2/12/2019</a:t>
            </a:fld>
            <a:endParaRPr lang="en-US" sz="1800">
              <a:solidFill>
                <a:prstClr val="black"/>
              </a:solidFill>
              <a:latin typeface="Verdana"/>
            </a:endParaRPr>
          </a:p>
        </p:txBody>
      </p:sp>
      <p:sp>
        <p:nvSpPr>
          <p:cNvPr id="5" name="Footer Placeholder 4"/>
          <p:cNvSpPr>
            <a:spLocks noGrp="1"/>
          </p:cNvSpPr>
          <p:nvPr>
            <p:ph type="ftr" sz="quarter" idx="11"/>
          </p:nvPr>
        </p:nvSpPr>
        <p:spPr>
          <a:xfrm>
            <a:off x="5940593" y="6397378"/>
            <a:ext cx="3086100" cy="365125"/>
          </a:xfrm>
          <a:prstGeom prst="rect">
            <a:avLst/>
          </a:prstGeom>
        </p:spPr>
        <p:txBody>
          <a:bodyPr/>
          <a:lstStyle/>
          <a:p>
            <a:pPr defTabSz="457200" eaLnBrk="1" fontAlgn="auto" hangingPunct="1">
              <a:spcBef>
                <a:spcPts val="0"/>
              </a:spcBef>
              <a:spcAft>
                <a:spcPts val="0"/>
              </a:spcAft>
            </a:pPr>
            <a:endParaRPr lang="en-US" sz="1800">
              <a:solidFill>
                <a:prstClr val="black"/>
              </a:solidFill>
              <a:latin typeface="Verdana"/>
            </a:endParaRPr>
          </a:p>
        </p:txBody>
      </p:sp>
      <p:sp>
        <p:nvSpPr>
          <p:cNvPr id="6" name="Slide Number Placeholder 5"/>
          <p:cNvSpPr>
            <a:spLocks noGrp="1"/>
          </p:cNvSpPr>
          <p:nvPr>
            <p:ph type="sldNum" sz="quarter" idx="12"/>
          </p:nvPr>
        </p:nvSpPr>
        <p:spPr>
          <a:xfrm>
            <a:off x="6457950" y="6412333"/>
            <a:ext cx="2057400" cy="365125"/>
          </a:xfrm>
          <a:prstGeom prst="rect">
            <a:avLst/>
          </a:prstGeom>
        </p:spPr>
        <p:txBody>
          <a:bodyPr/>
          <a:lstStyle/>
          <a:p>
            <a:pPr defTabSz="457200" eaLnBrk="1" fontAlgn="auto" hangingPunct="1">
              <a:spcBef>
                <a:spcPts val="0"/>
              </a:spcBef>
              <a:spcAft>
                <a:spcPts val="0"/>
              </a:spcAft>
            </a:pPr>
            <a:fld id="{9E02E69F-C099-9541-B62A-A440A61F90E5}" type="slidenum">
              <a:rPr lang="en-US" sz="1800" smtClean="0">
                <a:solidFill>
                  <a:prstClr val="black"/>
                </a:solidFill>
                <a:latin typeface="Verdana"/>
              </a:rPr>
              <a:pPr defTabSz="457200" eaLnBrk="1" fontAlgn="auto" hangingPunct="1">
                <a:spcBef>
                  <a:spcPts val="0"/>
                </a:spcBef>
                <a:spcAft>
                  <a:spcPts val="0"/>
                </a:spcAft>
              </a:pPr>
              <a:t>‹#›</a:t>
            </a:fld>
            <a:endParaRPr lang="en-US" sz="1800">
              <a:solidFill>
                <a:prstClr val="black"/>
              </a:solidFill>
              <a:latin typeface="Verdana"/>
            </a:endParaRPr>
          </a:p>
        </p:txBody>
      </p:sp>
    </p:spTree>
    <p:extLst>
      <p:ext uri="{BB962C8B-B14F-4D97-AF65-F5344CB8AC3E}">
        <p14:creationId xmlns:p14="http://schemas.microsoft.com/office/powerpoint/2010/main" val="554654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57696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extBox 2"/>
          <p:cNvSpPr txBox="1"/>
          <p:nvPr userDrawn="1"/>
        </p:nvSpPr>
        <p:spPr>
          <a:xfrm>
            <a:off x="6992180" y="775252"/>
            <a:ext cx="184731" cy="300082"/>
          </a:xfrm>
          <a:prstGeom prst="rect">
            <a:avLst/>
          </a:prstGeom>
          <a:noFill/>
        </p:spPr>
        <p:txBody>
          <a:bodyPr wrap="none" rtlCol="0">
            <a:spAutoFit/>
          </a:bodyPr>
          <a:lstStyle/>
          <a:p>
            <a:pPr defTabSz="457200" eaLnBrk="1" fontAlgn="auto" hangingPunct="1">
              <a:spcBef>
                <a:spcPts val="0"/>
              </a:spcBef>
              <a:spcAft>
                <a:spcPts val="0"/>
              </a:spcAft>
            </a:pPr>
            <a:endParaRPr lang="en-US" sz="1350" dirty="0">
              <a:solidFill>
                <a:prstClr val="black"/>
              </a:solidFill>
              <a:latin typeface="Verdana"/>
            </a:endParaRPr>
          </a:p>
        </p:txBody>
      </p:sp>
      <p:sp>
        <p:nvSpPr>
          <p:cNvPr id="5" name="Content Placeholder 4">
            <a:extLst>
              <a:ext uri="{FF2B5EF4-FFF2-40B4-BE49-F238E27FC236}">
                <a16:creationId xmlns="" xmlns:a16="http://schemas.microsoft.com/office/drawing/2014/main" id="{A8117E00-26CD-4593-8E4C-E6286B927DB7}"/>
              </a:ext>
            </a:extLst>
          </p:cNvPr>
          <p:cNvSpPr>
            <a:spLocks noGrp="1"/>
          </p:cNvSpPr>
          <p:nvPr>
            <p:ph sz="quarter" idx="10"/>
          </p:nvPr>
        </p:nvSpPr>
        <p:spPr>
          <a:xfrm>
            <a:off x="6794500" y="774700"/>
            <a:ext cx="9144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35055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73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1124744"/>
            <a:ext cx="5111750" cy="50014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2276872"/>
            <a:ext cx="3008313" cy="38492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2476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196751"/>
            <a:ext cx="5486400" cy="35308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52334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3.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4.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6177" y="1196752"/>
            <a:ext cx="777240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204864"/>
            <a:ext cx="7772400" cy="389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093296"/>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j-lt"/>
              </a:defRPr>
            </a:lvl1pPr>
          </a:lstStyle>
          <a:p>
            <a:pPr>
              <a:defRPr/>
            </a:pPr>
            <a:endParaRPr lang="en-US" dirty="0"/>
          </a:p>
        </p:txBody>
      </p:sp>
      <p:sp>
        <p:nvSpPr>
          <p:cNvPr id="1029" name="Rectangle 5"/>
          <p:cNvSpPr>
            <a:spLocks noGrp="1" noChangeArrowheads="1"/>
          </p:cNvSpPr>
          <p:nvPr>
            <p:ph type="ftr" sz="quarter" idx="3"/>
          </p:nvPr>
        </p:nvSpPr>
        <p:spPr bwMode="auto">
          <a:xfrm>
            <a:off x="3124200" y="6093296"/>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j-lt"/>
              </a:defRPr>
            </a:lvl1pPr>
          </a:lstStyle>
          <a:p>
            <a:pPr>
              <a:defRPr/>
            </a:pPr>
            <a:endParaRPr lang="en-US" dirty="0"/>
          </a:p>
        </p:txBody>
      </p:sp>
      <p:sp>
        <p:nvSpPr>
          <p:cNvPr id="1030" name="Rectangle 6"/>
          <p:cNvSpPr>
            <a:spLocks noGrp="1" noChangeArrowheads="1"/>
          </p:cNvSpPr>
          <p:nvPr>
            <p:ph type="sldNum" sz="quarter" idx="4"/>
          </p:nvPr>
        </p:nvSpPr>
        <p:spPr bwMode="auto">
          <a:xfrm>
            <a:off x="6553200" y="6093296"/>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j-lt"/>
              </a:defRPr>
            </a:lvl1pPr>
          </a:lstStyle>
          <a:p>
            <a:pPr>
              <a:defRPr/>
            </a:pPr>
            <a:fld id="{991BB6FC-6BE2-4471-BF41-11BBCB4B6C29}" type="slidenum">
              <a:rPr lang="en-US" smtClean="0"/>
              <a:pPr>
                <a:defRPr/>
              </a:pPr>
              <a:t>‹#›</a:t>
            </a:fld>
            <a:endParaRPr lang="en-US"/>
          </a:p>
        </p:txBody>
      </p:sp>
      <p:pic>
        <p:nvPicPr>
          <p:cNvPr id="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9511" y="6309320"/>
            <a:ext cx="8589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descr="East London NHS Foundation Trust RGB BLU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l="47881" t="15767" b="32674"/>
          <a:stretch>
            <a:fillRect/>
          </a:stretch>
        </p:blipFill>
        <p:spPr bwMode="auto">
          <a:xfrm>
            <a:off x="7025726" y="188640"/>
            <a:ext cx="1706562" cy="7588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5" y="32512"/>
            <a:ext cx="9143245" cy="1164240"/>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1" fontAlgn="base" hangingPunct="1">
        <a:spcBef>
          <a:spcPct val="0"/>
        </a:spcBef>
        <a:spcAft>
          <a:spcPct val="0"/>
        </a:spcAft>
        <a:defRPr sz="4400">
          <a:solidFill>
            <a:srgbClr val="339933"/>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5"/>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eaLnBrk="1" fontAlgn="auto" hangingPunct="1">
              <a:spcBef>
                <a:spcPts val="0"/>
              </a:spcBef>
              <a:spcAft>
                <a:spcPts val="0"/>
              </a:spcAft>
            </a:pPr>
            <a:fld id="{B61BEF0D-F0BB-DE4B-95CE-6DB70DBA9567}" type="datetimeFigureOut">
              <a:rPr lang="en-US" dirty="0">
                <a:solidFill>
                  <a:prstClr val="black">
                    <a:tint val="75000"/>
                  </a:prstClr>
                </a:solidFill>
                <a:latin typeface="Trebuchet MS" panose="020B0603020202020204"/>
              </a:rPr>
              <a:pPr defTabSz="457200" eaLnBrk="1" fontAlgn="auto" hangingPunct="1">
                <a:spcBef>
                  <a:spcPts val="0"/>
                </a:spcBef>
                <a:spcAft>
                  <a:spcPts val="0"/>
                </a:spcAft>
              </a:pPr>
              <a:t>2/12/2019</a:t>
            </a:fld>
            <a:endParaRPr lang="en-US" dirty="0">
              <a:solidFill>
                <a:prstClr val="black">
                  <a:tint val="75000"/>
                </a:prstClr>
              </a:solidFill>
              <a:latin typeface="Trebuchet MS" panose="020B0603020202020204"/>
            </a:endParaRPr>
          </a:p>
        </p:txBody>
      </p:sp>
      <p:sp>
        <p:nvSpPr>
          <p:cNvPr id="5" name="Footer Placeholder 4"/>
          <p:cNvSpPr>
            <a:spLocks noGrp="1"/>
          </p:cNvSpPr>
          <p:nvPr>
            <p:ph type="ftr" sz="quarter" idx="3"/>
          </p:nvPr>
        </p:nvSpPr>
        <p:spPr>
          <a:xfrm>
            <a:off x="508001" y="6041365"/>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Trebuchet MS" panose="020B0603020202020204"/>
            </a:endParaRPr>
          </a:p>
        </p:txBody>
      </p:sp>
      <p:sp>
        <p:nvSpPr>
          <p:cNvPr id="6" name="Slide Number Placeholder 5"/>
          <p:cNvSpPr>
            <a:spLocks noGrp="1"/>
          </p:cNvSpPr>
          <p:nvPr>
            <p:ph type="sldNum" sz="quarter" idx="4"/>
          </p:nvPr>
        </p:nvSpPr>
        <p:spPr>
          <a:xfrm>
            <a:off x="6442999" y="6041365"/>
            <a:ext cx="512504" cy="365125"/>
          </a:xfrm>
          <a:prstGeom prst="rect">
            <a:avLst/>
          </a:prstGeom>
        </p:spPr>
        <p:txBody>
          <a:bodyPr vert="horz" lIns="91440" tIns="45720" rIns="91440" bIns="45720" rtlCol="0" anchor="ctr"/>
          <a:lstStyle>
            <a:lvl1pPr algn="r">
              <a:defRPr sz="900">
                <a:solidFill>
                  <a:schemeClr val="accent1"/>
                </a:solidFill>
              </a:defRPr>
            </a:lvl1pPr>
          </a:lstStyle>
          <a:p>
            <a:pPr defTabSz="457200" eaLnBrk="1" fontAlgn="auto" hangingPunct="1">
              <a:spcBef>
                <a:spcPts val="0"/>
              </a:spcBef>
              <a:spcAft>
                <a:spcPts val="0"/>
              </a:spcAft>
            </a:pPr>
            <a:fld id="{D57F1E4F-1CFF-5643-939E-217C01CDF565}" type="slidenum">
              <a:rPr lang="en-US" dirty="0">
                <a:solidFill>
                  <a:srgbClr val="5FCBEF"/>
                </a:solidFill>
                <a:latin typeface="Trebuchet MS" panose="020B0603020202020204"/>
              </a:rPr>
              <a:pPr defTabSz="457200" eaLnBrk="1" fontAlgn="auto" hangingPunct="1">
                <a:spcBef>
                  <a:spcPts val="0"/>
                </a:spcBef>
                <a:spcAft>
                  <a:spcPts val="0"/>
                </a:spcAft>
              </a:pPr>
              <a:t>‹#›</a:t>
            </a:fld>
            <a:endParaRPr lang="en-US" dirty="0">
              <a:solidFill>
                <a:srgbClr val="5FCBEF"/>
              </a:solidFill>
              <a:latin typeface="Trebuchet MS" panose="020B0603020202020204"/>
            </a:endParaRPr>
          </a:p>
        </p:txBody>
      </p:sp>
    </p:spTree>
    <p:extLst>
      <p:ext uri="{BB962C8B-B14F-4D97-AF65-F5344CB8AC3E}">
        <p14:creationId xmlns:p14="http://schemas.microsoft.com/office/powerpoint/2010/main" val="201877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6177" y="1196752"/>
            <a:ext cx="777240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204864"/>
            <a:ext cx="7772400" cy="389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093296"/>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j-lt"/>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093296"/>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j-lt"/>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093296"/>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j-lt"/>
              </a:defRPr>
            </a:lvl1pPr>
          </a:lstStyle>
          <a:p>
            <a:pPr>
              <a:defRPr/>
            </a:pPr>
            <a:fld id="{991BB6FC-6BE2-4471-BF41-11BBCB4B6C29}" type="slidenum">
              <a:rPr lang="en-US" smtClean="0">
                <a:solidFill>
                  <a:srgbClr val="000000"/>
                </a:solidFill>
              </a:rPr>
              <a:pPr>
                <a:defRPr/>
              </a:pPr>
              <a:t>‹#›</a:t>
            </a:fld>
            <a:endParaRPr lang="en-US">
              <a:solidFill>
                <a:srgbClr val="000000"/>
              </a:solidFill>
            </a:endParaRPr>
          </a:p>
        </p:txBody>
      </p:sp>
      <p:pic>
        <p:nvPicPr>
          <p:cNvPr id="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9511" y="6309320"/>
            <a:ext cx="8589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descr="East London NHS Foundation Trust RGB BLU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l="47881" t="15767" b="32674"/>
          <a:stretch>
            <a:fillRect/>
          </a:stretch>
        </p:blipFill>
        <p:spPr bwMode="auto">
          <a:xfrm>
            <a:off x="7025726" y="188640"/>
            <a:ext cx="1706562" cy="7588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5" y="32512"/>
            <a:ext cx="9143245" cy="1164240"/>
          </a:xfrm>
          <a:prstGeom prst="rect">
            <a:avLst/>
          </a:prstGeom>
        </p:spPr>
      </p:pic>
    </p:spTree>
    <p:extLst>
      <p:ext uri="{BB962C8B-B14F-4D97-AF65-F5344CB8AC3E}">
        <p14:creationId xmlns:p14="http://schemas.microsoft.com/office/powerpoint/2010/main" val="377029806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eaLnBrk="1" fontAlgn="base" hangingPunct="1">
        <a:spcBef>
          <a:spcPct val="0"/>
        </a:spcBef>
        <a:spcAft>
          <a:spcPct val="0"/>
        </a:spcAft>
        <a:defRPr sz="4400">
          <a:solidFill>
            <a:srgbClr val="339933"/>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lgn="ctr">
              <a:defRPr/>
            </a:pPr>
            <a:endParaRPr lang="en-US">
              <a:solidFill>
                <a:srgbClr val="000000"/>
              </a:solidFill>
            </a:endParaRPr>
          </a:p>
        </p:txBody>
      </p:sp>
      <p:sp>
        <p:nvSpPr>
          <p:cNvPr id="66563"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90AFF7E2-F262-4DA1-9ED2-FCC30146B431}" type="slidenum">
              <a:rPr lang="en-US">
                <a:solidFill>
                  <a:srgbClr val="000000"/>
                </a:solidFill>
              </a:rPr>
              <a:pPr>
                <a:defRPr/>
              </a:pPr>
              <a:t>‹#›</a:t>
            </a:fld>
            <a:endParaRPr lang="en-US">
              <a:solidFill>
                <a:srgbClr val="000000"/>
              </a:solidFill>
            </a:endParaRPr>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ctr" eaLnBrk="1" hangingPunct="1">
                <a:defRPr/>
              </a:pPr>
              <a:endParaRPr lang="en-GB" altLang="en-US" smtClean="0">
                <a:solidFill>
                  <a:srgbClr val="000000"/>
                </a:solidFill>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eaLnBrk="1" hangingPunct="1">
                <a:defRPr/>
              </a:pPr>
              <a:endParaRPr lang="en-GB" altLang="en-US" smtClean="0">
                <a:solidFill>
                  <a:srgbClr val="000000"/>
                </a:solidFill>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eaLnBrk="1" hangingPunct="1">
                <a:defRPr/>
              </a:pPr>
              <a:endParaRPr lang="en-GB" altLang="en-US" sz="1800" smtClean="0">
                <a:solidFill>
                  <a:srgbClr val="663300"/>
                </a:solidFill>
                <a:latin typeface="Arial" charset="0"/>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eaLnBrk="1" hangingPunct="1">
                <a:defRPr/>
              </a:pPr>
              <a:endParaRPr lang="en-GB" altLang="en-US" sz="1800" smtClean="0">
                <a:solidFill>
                  <a:srgbClr val="663300"/>
                </a:solidFill>
                <a:latin typeface="Arial" charset="0"/>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eaLnBrk="1" hangingPunct="1">
                <a:defRPr/>
              </a:pPr>
              <a:endParaRPr lang="en-GB" altLang="en-US" sz="1800" smtClean="0">
                <a:solidFill>
                  <a:srgbClr val="E67300"/>
                </a:solidFill>
                <a:latin typeface="Arial" charset="0"/>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eaLnBrk="1" hangingPunct="1">
                <a:defRPr/>
              </a:pPr>
              <a:endParaRPr lang="en-GB" altLang="en-US" sz="1800" smtClean="0">
                <a:solidFill>
                  <a:srgbClr val="663300"/>
                </a:solidFill>
                <a:latin typeface="Arial" charset="0"/>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eaLnBrk="1" hangingPunct="1">
                <a:defRPr/>
              </a:pPr>
              <a:endParaRPr lang="en-GB" altLang="en-US" smtClean="0">
                <a:solidFill>
                  <a:srgbClr val="000000"/>
                </a:solidFill>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eaLnBrk="1" hangingPunct="1">
                <a:defRPr/>
              </a:pPr>
              <a:endParaRPr lang="en-GB" altLang="en-US" sz="1800" smtClean="0">
                <a:solidFill>
                  <a:srgbClr val="E67300"/>
                </a:solidFill>
                <a:latin typeface="Arial" charset="0"/>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eaLnBrk="1" hangingPunct="1">
                <a:defRPr/>
              </a:pPr>
              <a:endParaRPr lang="en-GB" altLang="en-US" sz="1800" smtClean="0">
                <a:solidFill>
                  <a:srgbClr val="E67300"/>
                </a:solidFill>
                <a:latin typeface="Arial"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76"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mn-lt"/>
              </a:defRPr>
            </a:lvl1pPr>
          </a:lstStyle>
          <a:p>
            <a:pPr>
              <a:defRPr/>
            </a:pPr>
            <a:endParaRPr lang="en-US">
              <a:solidFill>
                <a:srgbClr val="000000"/>
              </a:solidFill>
            </a:endParaRPr>
          </a:p>
        </p:txBody>
      </p:sp>
    </p:spTree>
    <p:extLst>
      <p:ext uri="{BB962C8B-B14F-4D97-AF65-F5344CB8AC3E}">
        <p14:creationId xmlns:p14="http://schemas.microsoft.com/office/powerpoint/2010/main" val="41213565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Lst>
  <p:transition>
    <p:split orient="vert" dir="in"/>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txBox="1">
            <a:spLocks/>
          </p:cNvSpPr>
          <p:nvPr userDrawn="1"/>
        </p:nvSpPr>
        <p:spPr>
          <a:xfrm>
            <a:off x="0" y="6431173"/>
            <a:ext cx="9144000" cy="439985"/>
          </a:xfrm>
          <a:prstGeom prst="rect">
            <a:avLst/>
          </a:prstGeom>
          <a:solidFill>
            <a:srgbClr val="92227C"/>
          </a:solidFill>
        </p:spPr>
        <p:txBody>
          <a:bodyPr vert="horz" lIns="135000" tIns="34290" rIns="68580" bIns="34290" rtlCol="0" anchor="ctr">
            <a:normAutofit/>
          </a:bodyPr>
          <a:lstStyle>
            <a:lvl1pPr algn="l" defTabSz="914400" rtl="0" eaLnBrk="1" latinLnBrk="0" hangingPunct="1">
              <a:lnSpc>
                <a:spcPct val="90000"/>
              </a:lnSpc>
              <a:spcBef>
                <a:spcPct val="0"/>
              </a:spcBef>
              <a:buNone/>
              <a:defRPr sz="2800" kern="1200" baseline="0">
                <a:solidFill>
                  <a:schemeClr val="bg1"/>
                </a:solidFill>
                <a:latin typeface="Cooper Md BT Medium" charset="0"/>
                <a:ea typeface="+mj-ea"/>
                <a:cs typeface="+mj-cs"/>
              </a:defRPr>
            </a:lvl1pPr>
          </a:lstStyle>
          <a:p>
            <a:pPr fontAlgn="auto">
              <a:spcAft>
                <a:spcPts val="0"/>
              </a:spcAft>
            </a:pPr>
            <a:r>
              <a:rPr lang="en-US" sz="2100" dirty="0">
                <a:solidFill>
                  <a:prstClr val="white"/>
                </a:solidFill>
              </a:rPr>
              <a:t>  </a:t>
            </a:r>
          </a:p>
        </p:txBody>
      </p:sp>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100997" y="371391"/>
            <a:ext cx="2607371" cy="672657"/>
          </a:xfrm>
          <a:prstGeom prst="rect">
            <a:avLst/>
          </a:prstGeom>
        </p:spPr>
      </p:pic>
    </p:spTree>
    <p:extLst>
      <p:ext uri="{BB962C8B-B14F-4D97-AF65-F5344CB8AC3E}">
        <p14:creationId xmlns:p14="http://schemas.microsoft.com/office/powerpoint/2010/main" val="129127261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685800" rtl="0" eaLnBrk="1" latinLnBrk="0" hangingPunct="1">
        <a:lnSpc>
          <a:spcPct val="90000"/>
        </a:lnSpc>
        <a:spcBef>
          <a:spcPct val="0"/>
        </a:spcBef>
        <a:buNone/>
        <a:defRPr sz="2100" kern="1200" baseline="0">
          <a:solidFill>
            <a:schemeClr val="bg1"/>
          </a:solidFill>
          <a:latin typeface="Cooper Md BT Medium"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9.jpeg"/></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40.jpeg"/></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wmf"/><Relationship Id="rId1" Type="http://schemas.openxmlformats.org/officeDocument/2006/relationships/slideLayout" Target="../slideLayouts/slideLayout44.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9.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9.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9.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wmf"/><Relationship Id="rId1" Type="http://schemas.openxmlformats.org/officeDocument/2006/relationships/slideLayout" Target="../slideLayouts/slideLayout44.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39.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39.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39.xml"/><Relationship Id="rId4" Type="http://schemas.openxmlformats.org/officeDocument/2006/relationships/image" Target="../media/image44.png"/></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39.xml"/></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44.xml"/><Relationship Id="rId4" Type="http://schemas.openxmlformats.org/officeDocument/2006/relationships/image" Target="../media/image45.png"/></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39.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39.xml"/></Relationships>
</file>

<file path=ppt/slides/_rels/slide7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9.xml"/></Relationships>
</file>

<file path=ppt/slides/_rels/slide7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3" Type="http://schemas.openxmlformats.org/officeDocument/2006/relationships/hyperlink" Target="mailto:LGBTforum@elop.org" TargetMode="External"/><Relationship Id="rId2" Type="http://schemas.openxmlformats.org/officeDocument/2006/relationships/image" Target="../media/image43.png"/><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0.xml"/></Relationships>
</file>

<file path=ppt/slides/_rels/slide7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0.xml"/></Relationships>
</file>

<file path=ppt/slides/_rels/slide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0.xml"/></Relationships>
</file>

<file path=ppt/slides/_rels/slide77.xml.rels><?xml version="1.0" encoding="UTF-8" standalone="yes"?>
<Relationships xmlns="http://schemas.openxmlformats.org/package/2006/relationships"><Relationship Id="rId3" Type="http://schemas.openxmlformats.org/officeDocument/2006/relationships/hyperlink" Target="mailto:LGBTforum@elop.org" TargetMode="External"/><Relationship Id="rId2" Type="http://schemas.openxmlformats.org/officeDocument/2006/relationships/notesSlide" Target="../notesSlides/notesSlide46.xml"/><Relationship Id="rId1" Type="http://schemas.openxmlformats.org/officeDocument/2006/relationships/slideLayout" Target="../slideLayouts/slideLayout39.xml"/><Relationship Id="rId6" Type="http://schemas.openxmlformats.org/officeDocument/2006/relationships/image" Target="../media/image43.png"/><Relationship Id="rId5" Type="http://schemas.openxmlformats.org/officeDocument/2006/relationships/image" Target="../media/image46.wmf"/><Relationship Id="rId4" Type="http://schemas.openxmlformats.org/officeDocument/2006/relationships/hyperlink" Target="http://www.elop.org/"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wmf"/><Relationship Id="rId1" Type="http://schemas.openxmlformats.org/officeDocument/2006/relationships/slideLayout" Target="../slideLayouts/slideLayout44.xml"/></Relationships>
</file>

<file path=ppt/slides/_rels/slide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4.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5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3.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44824"/>
            <a:ext cx="7772400" cy="3528392"/>
          </a:xfrm>
        </p:spPr>
        <p:txBody>
          <a:bodyPr/>
          <a:lstStyle/>
          <a:p>
            <a:r>
              <a:rPr lang="en-GB" sz="6000" b="1" dirty="0" smtClean="0"/>
              <a:t>Welcome to</a:t>
            </a:r>
            <a:br>
              <a:rPr lang="en-GB" sz="6000" b="1" dirty="0" smtClean="0"/>
            </a:br>
            <a:r>
              <a:rPr lang="en-GB" sz="6000" b="1" dirty="0" smtClean="0"/>
              <a:t>ELFT Staff LGBTQ Conference</a:t>
            </a:r>
            <a:endParaRPr lang="en-GB" sz="6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0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1878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177" y="1772816"/>
            <a:ext cx="7772400" cy="936104"/>
          </a:xfrm>
        </p:spPr>
        <p:txBody>
          <a:bodyPr/>
          <a:lstStyle/>
          <a:p>
            <a:r>
              <a:rPr lang="en-GB" b="1" dirty="0" smtClean="0"/>
              <a:t>Opening of the Day</a:t>
            </a:r>
            <a:endParaRPr lang="en-GB" b="1" dirty="0"/>
          </a:p>
        </p:txBody>
      </p:sp>
      <p:sp>
        <p:nvSpPr>
          <p:cNvPr id="3" name="Content Placeholder 2"/>
          <p:cNvSpPr>
            <a:spLocks noGrp="1"/>
          </p:cNvSpPr>
          <p:nvPr>
            <p:ph idx="1"/>
          </p:nvPr>
        </p:nvSpPr>
        <p:spPr/>
        <p:txBody>
          <a:bodyPr/>
          <a:lstStyle/>
          <a:p>
            <a:pPr marL="0" indent="0">
              <a:buNone/>
            </a:pPr>
            <a:endParaRPr lang="en-GB" sz="2800" dirty="0" smtClean="0"/>
          </a:p>
          <a:p>
            <a:pPr marL="0" indent="0">
              <a:buNone/>
            </a:pPr>
            <a:endParaRPr lang="en-GB" sz="2800" dirty="0"/>
          </a:p>
          <a:p>
            <a:pPr marL="0" indent="0" algn="ctr">
              <a:buNone/>
            </a:pPr>
            <a:endParaRPr lang="en-GB" sz="2800" dirty="0" smtClean="0"/>
          </a:p>
          <a:p>
            <a:pPr marL="0" indent="0" algn="ctr">
              <a:buNone/>
            </a:pPr>
            <a:endParaRPr lang="en-GB" sz="2800" dirty="0" smtClean="0"/>
          </a:p>
          <a:p>
            <a:pPr marL="0" indent="0" algn="ctr">
              <a:buNone/>
            </a:pPr>
            <a:r>
              <a:rPr lang="en-GB" b="1" dirty="0" smtClean="0"/>
              <a:t>Marie Gabriel</a:t>
            </a:r>
          </a:p>
          <a:p>
            <a:pPr marL="0" indent="0" algn="ctr">
              <a:buNone/>
            </a:pPr>
            <a:r>
              <a:rPr lang="en-GB" dirty="0" smtClean="0"/>
              <a:t>ELFT Chair</a:t>
            </a:r>
          </a:p>
          <a:p>
            <a:pPr marL="0" indent="0">
              <a:buNone/>
            </a:pP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0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5375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177" y="1484784"/>
            <a:ext cx="7772400" cy="936104"/>
          </a:xfrm>
        </p:spPr>
        <p:txBody>
          <a:bodyPr/>
          <a:lstStyle/>
          <a:p>
            <a:r>
              <a:rPr lang="en-GB" b="1" dirty="0" smtClean="0"/>
              <a:t>Albert Kennedy Trust</a:t>
            </a:r>
            <a:endParaRPr lang="en-GB" b="1" dirty="0"/>
          </a:p>
        </p:txBody>
      </p:sp>
      <p:sp>
        <p:nvSpPr>
          <p:cNvPr id="3" name="Content Placeholder 2"/>
          <p:cNvSpPr>
            <a:spLocks noGrp="1"/>
          </p:cNvSpPr>
          <p:nvPr>
            <p:ph idx="1"/>
          </p:nvPr>
        </p:nvSpPr>
        <p:spPr>
          <a:xfrm>
            <a:off x="685800" y="2778224"/>
            <a:ext cx="7772400" cy="3171056"/>
          </a:xfrm>
        </p:spPr>
        <p:txBody>
          <a:bodyPr/>
          <a:lstStyle/>
          <a:p>
            <a:pPr marL="0" indent="0">
              <a:buNone/>
            </a:pPr>
            <a:r>
              <a:rPr lang="en-GB" b="1" dirty="0" smtClean="0"/>
              <a:t>Hugh Fell</a:t>
            </a:r>
          </a:p>
          <a:p>
            <a:pPr marL="0" indent="0">
              <a:buNone/>
            </a:pPr>
            <a:r>
              <a:rPr lang="en-GB" dirty="0"/>
              <a:t>President of The Albert Kennedy </a:t>
            </a:r>
            <a:r>
              <a:rPr lang="en-GB" dirty="0" smtClean="0"/>
              <a:t>Trust</a:t>
            </a:r>
          </a:p>
          <a:p>
            <a:pPr marL="0" indent="0">
              <a:buNone/>
            </a:pPr>
            <a:endParaRPr lang="en-GB" dirty="0"/>
          </a:p>
          <a:p>
            <a:pPr marL="0" indent="0">
              <a:buNone/>
            </a:pPr>
            <a:r>
              <a:rPr lang="en-GB" b="1" dirty="0" smtClean="0"/>
              <a:t>Gabriel Barnes</a:t>
            </a:r>
          </a:p>
          <a:p>
            <a:pPr marL="0" indent="0">
              <a:buNone/>
            </a:pPr>
            <a:r>
              <a:rPr lang="en-GB" dirty="0" smtClean="0"/>
              <a:t>Speaker</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0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1913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177" y="1628800"/>
            <a:ext cx="7772400" cy="936104"/>
          </a:xfrm>
        </p:spPr>
        <p:txBody>
          <a:bodyPr/>
          <a:lstStyle/>
          <a:p>
            <a:r>
              <a:rPr lang="en-GB" b="1" dirty="0" smtClean="0"/>
              <a:t>Comfort Break</a:t>
            </a:r>
            <a:endParaRPr lang="en-GB" b="1" dirty="0"/>
          </a:p>
        </p:txBody>
      </p:sp>
      <p:sp>
        <p:nvSpPr>
          <p:cNvPr id="3" name="Content Placeholder 2"/>
          <p:cNvSpPr>
            <a:spLocks noGrp="1"/>
          </p:cNvSpPr>
          <p:nvPr>
            <p:ph idx="1"/>
          </p:nvPr>
        </p:nvSpPr>
        <p:spPr>
          <a:xfrm>
            <a:off x="685800" y="2924944"/>
            <a:ext cx="7772400" cy="2880320"/>
          </a:xfrm>
        </p:spPr>
        <p:txBody>
          <a:bodyPr/>
          <a:lstStyle/>
          <a:p>
            <a:pPr marL="0" indent="0" algn="ctr">
              <a:buNone/>
            </a:pPr>
            <a:endParaRPr lang="en-GB" dirty="0" smtClean="0"/>
          </a:p>
          <a:p>
            <a:pPr marL="0" indent="0" algn="ctr">
              <a:buNone/>
            </a:pPr>
            <a:r>
              <a:rPr lang="en-GB" dirty="0" smtClean="0"/>
              <a:t>10:45 – 11:00</a:t>
            </a:r>
          </a:p>
          <a:p>
            <a:pPr algn="ctr"/>
            <a:endParaRPr lang="en-GB" dirty="0"/>
          </a:p>
          <a:p>
            <a:pPr marL="0" indent="0" algn="ctr">
              <a:buNone/>
            </a:pPr>
            <a:r>
              <a:rPr lang="en-GB" dirty="0" smtClean="0"/>
              <a:t>Refreshments are served upstairs in Meeting Rooms 1/2.</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0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9595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556792"/>
            <a:ext cx="5184576" cy="3888432"/>
          </a:xfrm>
        </p:spPr>
        <p:txBody>
          <a:bodyPr/>
          <a:lstStyle/>
          <a:p>
            <a:pPr algn="l"/>
            <a:r>
              <a:rPr lang="en-GB" b="1" dirty="0" smtClean="0"/>
              <a:t>Panel Discussion</a:t>
            </a:r>
            <a:br>
              <a:rPr lang="en-GB" b="1" dirty="0" smtClean="0"/>
            </a:br>
            <a:r>
              <a:rPr lang="en-GB" b="1" dirty="0" smtClean="0"/>
              <a:t/>
            </a:r>
            <a:br>
              <a:rPr lang="en-GB" b="1" dirty="0" smtClean="0"/>
            </a:br>
            <a:r>
              <a:rPr lang="en-GB" b="1" dirty="0" smtClean="0"/>
              <a:t>“</a:t>
            </a:r>
            <a:r>
              <a:rPr lang="en-GB" sz="3600" b="1" dirty="0" smtClean="0"/>
              <a:t>Intersectionality within the LGBTQ Community”</a:t>
            </a:r>
            <a:endParaRPr lang="en-GB" sz="3600" dirty="0">
              <a:solidFill>
                <a:schemeClr val="tx1"/>
              </a:solidFill>
            </a:endParaRPr>
          </a:p>
        </p:txBody>
      </p:sp>
      <p:sp>
        <p:nvSpPr>
          <p:cNvPr id="3" name="Content Placeholder 2"/>
          <p:cNvSpPr>
            <a:spLocks noGrp="1"/>
          </p:cNvSpPr>
          <p:nvPr>
            <p:ph idx="1"/>
          </p:nvPr>
        </p:nvSpPr>
        <p:spPr>
          <a:xfrm>
            <a:off x="1048072" y="2202160"/>
            <a:ext cx="7772400" cy="3099048"/>
          </a:xfrm>
        </p:spPr>
        <p:txBody>
          <a:bodyPr/>
          <a:lstStyle/>
          <a:p>
            <a:pPr marL="0" indent="0" algn="r">
              <a:buNone/>
            </a:pPr>
            <a:r>
              <a:rPr lang="en-GB" sz="2000" b="1" dirty="0" smtClean="0"/>
              <a:t>Hosted by:</a:t>
            </a:r>
            <a:r>
              <a:rPr lang="en-GB" sz="2000" dirty="0"/>
              <a:t/>
            </a:r>
            <a:br>
              <a:rPr lang="en-GB" sz="2000" dirty="0"/>
            </a:br>
            <a:r>
              <a:rPr lang="en-GB" sz="2000" dirty="0"/>
              <a:t>Dr Paul </a:t>
            </a:r>
            <a:r>
              <a:rPr lang="en-GB" sz="2000" dirty="0" err="1"/>
              <a:t>Gilluley</a:t>
            </a:r>
            <a:endParaRPr lang="en-GB" sz="2000" dirty="0"/>
          </a:p>
          <a:p>
            <a:pPr marL="0" indent="0" algn="r">
              <a:buNone/>
            </a:pPr>
            <a:endParaRPr lang="en-GB" sz="2000" b="1" dirty="0" smtClean="0"/>
          </a:p>
          <a:p>
            <a:pPr marL="0" indent="0" algn="r">
              <a:buNone/>
            </a:pPr>
            <a:r>
              <a:rPr lang="en-GB" sz="2000" b="1" dirty="0" smtClean="0"/>
              <a:t>Panellists:</a:t>
            </a:r>
          </a:p>
          <a:p>
            <a:pPr marL="0" indent="0" algn="r">
              <a:buNone/>
            </a:pPr>
            <a:r>
              <a:rPr lang="en-GB" sz="2000" dirty="0" smtClean="0"/>
              <a:t>Dr </a:t>
            </a:r>
            <a:r>
              <a:rPr lang="en-GB" sz="2000" dirty="0" err="1" smtClean="0"/>
              <a:t>Kamilla</a:t>
            </a:r>
            <a:r>
              <a:rPr lang="en-GB" sz="2000" dirty="0" smtClean="0"/>
              <a:t> </a:t>
            </a:r>
            <a:r>
              <a:rPr lang="en-GB" sz="2000" dirty="0" err="1" smtClean="0"/>
              <a:t>Kamaruddin</a:t>
            </a:r>
            <a:endParaRPr lang="en-GB" sz="2000" dirty="0" smtClean="0"/>
          </a:p>
          <a:p>
            <a:pPr marL="0" indent="0" algn="r">
              <a:buNone/>
            </a:pPr>
            <a:r>
              <a:rPr lang="en-GB" sz="2000" dirty="0" smtClean="0"/>
              <a:t>Gary Wilson</a:t>
            </a:r>
          </a:p>
          <a:p>
            <a:pPr marL="0" indent="0" algn="r">
              <a:buNone/>
            </a:pPr>
            <a:r>
              <a:rPr lang="en-GB" sz="2000" dirty="0" smtClean="0"/>
              <a:t>Ibrahim Ismael</a:t>
            </a:r>
          </a:p>
          <a:p>
            <a:pPr marL="0" indent="0" algn="r">
              <a:buNone/>
            </a:pPr>
            <a:r>
              <a:rPr lang="en-GB" sz="2000" dirty="0" smtClean="0"/>
              <a:t>Rachael </a:t>
            </a:r>
            <a:r>
              <a:rPr lang="en-GB" sz="2000" dirty="0" err="1" smtClean="0"/>
              <a:t>Levett</a:t>
            </a:r>
            <a:endParaRPr lang="en-GB" sz="2000" dirty="0" smtClean="0"/>
          </a:p>
          <a:p>
            <a:pPr marL="0" indent="0" algn="r">
              <a:buNone/>
            </a:pPr>
            <a:r>
              <a:rPr lang="en-GB" sz="2000" dirty="0"/>
              <a:t>Stuart Crawford</a:t>
            </a:r>
          </a:p>
          <a:p>
            <a:pPr marL="0" indent="0">
              <a:buNone/>
            </a:pPr>
            <a:endParaRPr lang="en-GB" dirty="0" smtClean="0"/>
          </a:p>
          <a:p>
            <a:pPr marL="0" indent="0">
              <a:buNone/>
            </a:pPr>
            <a:endParaRPr lang="en-GB" dirty="0" smtClean="0"/>
          </a:p>
          <a:p>
            <a:pPr marL="0" indent="0">
              <a:buNone/>
            </a:pP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0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3415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177" y="1772816"/>
            <a:ext cx="7772400" cy="936104"/>
          </a:xfrm>
        </p:spPr>
        <p:txBody>
          <a:bodyPr/>
          <a:lstStyle/>
          <a:p>
            <a:r>
              <a:rPr lang="en-GB" b="1" dirty="0" smtClean="0"/>
              <a:t>Lunch Stalls Networking</a:t>
            </a:r>
            <a:endParaRPr lang="en-GB" b="1" dirty="0"/>
          </a:p>
        </p:txBody>
      </p:sp>
      <p:sp>
        <p:nvSpPr>
          <p:cNvPr id="3" name="Content Placeholder 2"/>
          <p:cNvSpPr>
            <a:spLocks noGrp="1"/>
          </p:cNvSpPr>
          <p:nvPr>
            <p:ph idx="1"/>
          </p:nvPr>
        </p:nvSpPr>
        <p:spPr>
          <a:xfrm>
            <a:off x="683568" y="3645024"/>
            <a:ext cx="7772400" cy="1946920"/>
          </a:xfrm>
        </p:spPr>
        <p:txBody>
          <a:bodyPr/>
          <a:lstStyle/>
          <a:p>
            <a:pPr marL="0" indent="0" algn="ctr">
              <a:buNone/>
            </a:pPr>
            <a:r>
              <a:rPr lang="en-GB" dirty="0"/>
              <a:t>12:15 – </a:t>
            </a:r>
            <a:r>
              <a:rPr lang="en-GB" dirty="0" smtClean="0"/>
              <a:t>13:15</a:t>
            </a:r>
          </a:p>
          <a:p>
            <a:pPr marL="0" indent="0" algn="ctr">
              <a:buNone/>
            </a:pPr>
            <a:endParaRPr lang="en-GB" dirty="0" smtClean="0"/>
          </a:p>
          <a:p>
            <a:pPr marL="0" indent="0" algn="ctr">
              <a:buNone/>
            </a:pPr>
            <a:r>
              <a:rPr lang="en-GB" dirty="0" smtClean="0"/>
              <a:t>Lunch is served </a:t>
            </a:r>
            <a:r>
              <a:rPr lang="en-GB" dirty="0"/>
              <a:t>upstairs in Meeting Rooms 1/2</a:t>
            </a:r>
            <a:r>
              <a:rPr lang="en-GB" dirty="0" smtClean="0"/>
              <a:t>.</a:t>
            </a:r>
          </a:p>
          <a:p>
            <a:pPr marL="0" indent="0" algn="ctr">
              <a:buNone/>
            </a:pP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0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495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177" y="1916832"/>
            <a:ext cx="7772400" cy="936104"/>
          </a:xfrm>
        </p:spPr>
        <p:txBody>
          <a:bodyPr/>
          <a:lstStyle/>
          <a:p>
            <a:r>
              <a:rPr lang="en-GB" b="1" dirty="0" smtClean="0"/>
              <a:t>Opening Doors</a:t>
            </a:r>
            <a:br>
              <a:rPr lang="en-GB" b="1" dirty="0" smtClean="0"/>
            </a:br>
            <a:r>
              <a:rPr lang="en-GB" b="1" dirty="0" smtClean="0"/>
              <a:t/>
            </a:r>
            <a:br>
              <a:rPr lang="en-GB" b="1" dirty="0" smtClean="0"/>
            </a:br>
            <a:r>
              <a:rPr lang="en-GB" b="1" dirty="0" smtClean="0"/>
              <a:t>“</a:t>
            </a:r>
            <a:r>
              <a:rPr lang="en-GB" sz="4000" b="1" dirty="0" smtClean="0"/>
              <a:t>Older LGBTQ People”</a:t>
            </a:r>
            <a:endParaRPr lang="en-GB" sz="4000" b="1" dirty="0"/>
          </a:p>
        </p:txBody>
      </p:sp>
      <p:sp>
        <p:nvSpPr>
          <p:cNvPr id="3" name="Content Placeholder 2"/>
          <p:cNvSpPr>
            <a:spLocks noGrp="1"/>
          </p:cNvSpPr>
          <p:nvPr>
            <p:ph idx="1"/>
          </p:nvPr>
        </p:nvSpPr>
        <p:spPr>
          <a:xfrm>
            <a:off x="683568" y="4146376"/>
            <a:ext cx="7772400" cy="1802904"/>
          </a:xfrm>
        </p:spPr>
        <p:txBody>
          <a:bodyPr/>
          <a:lstStyle/>
          <a:p>
            <a:pPr marL="0" indent="0">
              <a:buNone/>
            </a:pPr>
            <a:r>
              <a:rPr lang="en-GB" b="1" dirty="0" smtClean="0"/>
              <a:t>Jim </a:t>
            </a:r>
            <a:r>
              <a:rPr lang="en-GB" b="1" dirty="0" err="1" smtClean="0"/>
              <a:t>Glennon</a:t>
            </a:r>
            <a:endParaRPr lang="en-GB" b="1" dirty="0" smtClean="0"/>
          </a:p>
          <a:p>
            <a:pPr marL="0" indent="0">
              <a:buNone/>
            </a:pPr>
            <a:r>
              <a:rPr lang="en-GB" dirty="0"/>
              <a:t>Training and Consultancy </a:t>
            </a:r>
            <a:r>
              <a:rPr lang="en-GB" dirty="0" smtClean="0"/>
              <a:t>Manager at</a:t>
            </a:r>
          </a:p>
          <a:p>
            <a:pPr marL="0" indent="0">
              <a:buNone/>
            </a:pPr>
            <a:r>
              <a:rPr lang="en-GB" dirty="0"/>
              <a:t>Opening Doors London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0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3941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AutoShape 2"/>
          <p:cNvSpPr>
            <a:spLocks noGrp="1" noChangeArrowheads="1"/>
          </p:cNvSpPr>
          <p:nvPr>
            <p:ph type="title"/>
          </p:nvPr>
        </p:nvSpPr>
        <p:spPr/>
        <p:txBody>
          <a:bodyPr>
            <a:normAutofit/>
          </a:bodyPr>
          <a:lstStyle/>
          <a:p>
            <a:r>
              <a:rPr lang="en-GB" altLang="en-US" sz="3200" dirty="0" smtClean="0"/>
              <a:t>     </a:t>
            </a:r>
            <a:endParaRPr lang="en-GB" altLang="en-US" sz="6000" dirty="0" smtClean="0"/>
          </a:p>
        </p:txBody>
      </p:sp>
      <p:sp>
        <p:nvSpPr>
          <p:cNvPr id="173059" name="Rectangle 3"/>
          <p:cNvSpPr>
            <a:spLocks noGrp="1" noChangeArrowheads="1"/>
          </p:cNvSpPr>
          <p:nvPr>
            <p:ph type="body" idx="1"/>
          </p:nvPr>
        </p:nvSpPr>
        <p:spPr/>
        <p:txBody>
          <a:bodyPr/>
          <a:lstStyle/>
          <a:p>
            <a:r>
              <a:rPr lang="en-GB" altLang="en-US" sz="4000" smtClean="0"/>
              <a:t>Introductions</a:t>
            </a:r>
          </a:p>
          <a:p>
            <a:r>
              <a:rPr lang="en-GB" altLang="en-US" sz="4000" smtClean="0"/>
              <a:t>Housekeeping</a:t>
            </a:r>
          </a:p>
          <a:p>
            <a:r>
              <a:rPr lang="en-GB" altLang="en-US" sz="4000" smtClean="0"/>
              <a:t>Ground rules</a:t>
            </a:r>
          </a:p>
          <a:p>
            <a:r>
              <a:rPr lang="en-GB" altLang="en-US" sz="4000" smtClean="0"/>
              <a:t>Programme</a:t>
            </a:r>
          </a:p>
        </p:txBody>
      </p:sp>
      <p:pic>
        <p:nvPicPr>
          <p:cNvPr id="4100" name="Picture 4" descr="C:\Users\Jim.Glennon\AppData\Local\Microsoft\Windows\Temporary Internet Files\Content.Outlook\J9KZ0FA9\front_image_new_NEW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9138"/>
            <a:ext cx="9144000"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P:\ODL\Print and Design\ODL logos\ODL logo 960 pixels wi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2" y="249382"/>
            <a:ext cx="4989969" cy="1517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482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3058"/>
                                        </p:tgtEl>
                                        <p:attrNameLst>
                                          <p:attrName>style.visibility</p:attrName>
                                        </p:attrNameLst>
                                      </p:cBhvr>
                                      <p:to>
                                        <p:strVal val="visible"/>
                                      </p:to>
                                    </p:set>
                                    <p:animEffect transition="in" filter="fade">
                                      <p:cBhvr>
                                        <p:cTn id="7" dur="2000"/>
                                        <p:tgtEl>
                                          <p:spTgt spid="173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3059">
                                            <p:txEl>
                                              <p:pRg st="0" end="0"/>
                                            </p:txEl>
                                          </p:spTgt>
                                        </p:tgtEl>
                                        <p:attrNameLst>
                                          <p:attrName>style.visibility</p:attrName>
                                        </p:attrNameLst>
                                      </p:cBhvr>
                                      <p:to>
                                        <p:strVal val="visible"/>
                                      </p:to>
                                    </p:set>
                                    <p:animEffect transition="in" filter="fade">
                                      <p:cBhvr>
                                        <p:cTn id="12" dur="2000"/>
                                        <p:tgtEl>
                                          <p:spTgt spid="1730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3059">
                                            <p:txEl>
                                              <p:pRg st="1" end="1"/>
                                            </p:txEl>
                                          </p:spTgt>
                                        </p:tgtEl>
                                        <p:attrNameLst>
                                          <p:attrName>style.visibility</p:attrName>
                                        </p:attrNameLst>
                                      </p:cBhvr>
                                      <p:to>
                                        <p:strVal val="visible"/>
                                      </p:to>
                                    </p:set>
                                    <p:animEffect transition="in" filter="fade">
                                      <p:cBhvr>
                                        <p:cTn id="17" dur="2000"/>
                                        <p:tgtEl>
                                          <p:spTgt spid="1730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3059">
                                            <p:txEl>
                                              <p:pRg st="2" end="2"/>
                                            </p:txEl>
                                          </p:spTgt>
                                        </p:tgtEl>
                                        <p:attrNameLst>
                                          <p:attrName>style.visibility</p:attrName>
                                        </p:attrNameLst>
                                      </p:cBhvr>
                                      <p:to>
                                        <p:strVal val="visible"/>
                                      </p:to>
                                    </p:set>
                                    <p:animEffect transition="in" filter="fade">
                                      <p:cBhvr>
                                        <p:cTn id="22" dur="2000"/>
                                        <p:tgtEl>
                                          <p:spTgt spid="17305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3059">
                                            <p:txEl>
                                              <p:pRg st="3" end="3"/>
                                            </p:txEl>
                                          </p:spTgt>
                                        </p:tgtEl>
                                        <p:attrNameLst>
                                          <p:attrName>style.visibility</p:attrName>
                                        </p:attrNameLst>
                                      </p:cBhvr>
                                      <p:to>
                                        <p:strVal val="visible"/>
                                      </p:to>
                                    </p:set>
                                    <p:animEffect transition="in" filter="fade">
                                      <p:cBhvr>
                                        <p:cTn id="27" dur="2000"/>
                                        <p:tgtEl>
                                          <p:spTgt spid="173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p:bldP spid="17305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Title 1"/>
          <p:cNvSpPr>
            <a:spLocks noGrp="1" noChangeArrowheads="1"/>
          </p:cNvSpPr>
          <p:nvPr>
            <p:ph type="title" idx="4294967295"/>
          </p:nvPr>
        </p:nvSpPr>
        <p:spPr>
          <a:xfrm>
            <a:off x="762002" y="762000"/>
            <a:ext cx="8562975" cy="1143000"/>
          </a:xfrm>
        </p:spPr>
        <p:txBody>
          <a:bodyPr>
            <a:normAutofit fontScale="90000"/>
          </a:bodyPr>
          <a:lstStyle/>
          <a:p>
            <a:r>
              <a:rPr lang="en-GB" altLang="en-US" sz="5400" dirty="0" smtClean="0"/>
              <a:t>ODL Services for 50+ LGBT+</a:t>
            </a:r>
            <a:endParaRPr lang="en-US" altLang="en-US" sz="5400" dirty="0" smtClean="0"/>
          </a:p>
        </p:txBody>
      </p:sp>
      <p:sp>
        <p:nvSpPr>
          <p:cNvPr id="5123" name="Content Placeholder 2">
            <a:extLst>
              <a:ext uri="{FF2B5EF4-FFF2-40B4-BE49-F238E27FC236}"/>
            </a:extLst>
          </p:cNvPr>
          <p:cNvSpPr>
            <a:spLocks noGrp="1"/>
          </p:cNvSpPr>
          <p:nvPr>
            <p:ph idx="4294967295"/>
          </p:nvPr>
        </p:nvSpPr>
        <p:spPr>
          <a:xfrm>
            <a:off x="311729" y="1762298"/>
            <a:ext cx="8603673" cy="4488873"/>
          </a:xfrm>
        </p:spPr>
        <p:txBody>
          <a:bodyPr>
            <a:normAutofit fontScale="85000" lnSpcReduction="10000"/>
          </a:bodyPr>
          <a:lstStyle/>
          <a:p>
            <a:pPr marL="533400" indent="-533400" eaLnBrk="1" hangingPunct="1">
              <a:lnSpc>
                <a:spcPct val="90000"/>
              </a:lnSpc>
              <a:buFont typeface="Wingdings" pitchFamily="2" charset="2"/>
              <a:buNone/>
              <a:defRPr/>
            </a:pPr>
            <a:r>
              <a:rPr lang="en-GB" altLang="en-US" sz="3600" dirty="0"/>
              <a:t> </a:t>
            </a:r>
            <a:endParaRPr lang="en-GB" sz="2400" dirty="0"/>
          </a:p>
          <a:p>
            <a:pPr lvl="0"/>
            <a:r>
              <a:rPr lang="en-GB" sz="3600" i="1" dirty="0"/>
              <a:t>Newsletter for 1,800+ </a:t>
            </a:r>
            <a:r>
              <a:rPr lang="en-GB" sz="3600" i="1" dirty="0" smtClean="0"/>
              <a:t>members across London</a:t>
            </a:r>
            <a:endParaRPr lang="en-GB" sz="3600" dirty="0"/>
          </a:p>
          <a:p>
            <a:pPr lvl="0"/>
            <a:r>
              <a:rPr lang="en-GB" sz="3600" i="1" dirty="0"/>
              <a:t>45+ social groups </a:t>
            </a:r>
            <a:r>
              <a:rPr lang="en-GB" sz="3600" i="1" dirty="0" smtClean="0"/>
              <a:t>and activities across </a:t>
            </a:r>
            <a:r>
              <a:rPr lang="en-GB" sz="3600" i="1" dirty="0"/>
              <a:t>London</a:t>
            </a:r>
            <a:endParaRPr lang="en-GB" sz="3600" dirty="0"/>
          </a:p>
          <a:p>
            <a:pPr lvl="0"/>
            <a:r>
              <a:rPr lang="en-GB" sz="3600" i="1" dirty="0"/>
              <a:t>70 + befriending relationships across London</a:t>
            </a:r>
            <a:endParaRPr lang="en-GB" sz="3600" dirty="0"/>
          </a:p>
          <a:p>
            <a:pPr lvl="0"/>
            <a:r>
              <a:rPr lang="en-GB" sz="3600" i="1" dirty="0"/>
              <a:t>Training </a:t>
            </a:r>
            <a:r>
              <a:rPr lang="en-GB" sz="3600" i="1" dirty="0" smtClean="0"/>
              <a:t>for </a:t>
            </a:r>
            <a:r>
              <a:rPr lang="en-GB" sz="3600" i="1" dirty="0"/>
              <a:t>health and social care </a:t>
            </a:r>
            <a:r>
              <a:rPr lang="en-GB" sz="3600" i="1" dirty="0" smtClean="0"/>
              <a:t>providers</a:t>
            </a:r>
            <a:endParaRPr lang="en-GB" sz="3600" dirty="0"/>
          </a:p>
          <a:p>
            <a:pPr lvl="0"/>
            <a:r>
              <a:rPr lang="en-GB" sz="3600" i="1" dirty="0"/>
              <a:t>Q</a:t>
            </a:r>
            <a:r>
              <a:rPr lang="en-GB" sz="3600" i="1" dirty="0" smtClean="0"/>
              <a:t>uality </a:t>
            </a:r>
            <a:r>
              <a:rPr lang="en-GB" sz="3600" i="1" dirty="0"/>
              <a:t>standard </a:t>
            </a:r>
            <a:r>
              <a:rPr lang="en-GB" sz="3600" i="1" dirty="0" smtClean="0"/>
              <a:t>for older LGBT</a:t>
            </a:r>
            <a:r>
              <a:rPr lang="en-GB" sz="3600" i="1" dirty="0"/>
              <a:t>+  </a:t>
            </a:r>
            <a:r>
              <a:rPr lang="en-GB" sz="3600" i="1" dirty="0" smtClean="0"/>
              <a:t>services  </a:t>
            </a:r>
            <a:endParaRPr lang="en-GB" sz="3600" dirty="0"/>
          </a:p>
          <a:p>
            <a:pPr marL="533400" indent="-533400" eaLnBrk="1" hangingPunct="1">
              <a:lnSpc>
                <a:spcPct val="90000"/>
              </a:lnSpc>
              <a:defRPr/>
            </a:pPr>
            <a:endParaRPr lang="en-GB" altLang="en-US" sz="3600" dirty="0"/>
          </a:p>
          <a:p>
            <a:pPr marL="533400" indent="-533400" eaLnBrk="1" hangingPunct="1">
              <a:lnSpc>
                <a:spcPct val="90000"/>
              </a:lnSpc>
              <a:defRPr/>
            </a:pPr>
            <a:endParaRPr lang="en-GB" altLang="en-US" sz="6000" dirty="0"/>
          </a:p>
          <a:p>
            <a:pPr marL="533400" indent="-533400" eaLnBrk="1" hangingPunct="1">
              <a:lnSpc>
                <a:spcPct val="90000"/>
              </a:lnSpc>
              <a:buFont typeface="Wingdings" pitchFamily="2" charset="2"/>
              <a:buNone/>
              <a:defRPr/>
            </a:pPr>
            <a:endParaRPr lang="en-GB" altLang="en-US" sz="3600" dirty="0"/>
          </a:p>
          <a:p>
            <a:pPr marL="533400" indent="-533400" eaLnBrk="1" hangingPunct="1">
              <a:lnSpc>
                <a:spcPct val="90000"/>
              </a:lnSpc>
              <a:defRPr/>
            </a:pPr>
            <a:endParaRPr lang="en-GB" altLang="en-US" dirty="0"/>
          </a:p>
          <a:p>
            <a:pPr marL="533400" indent="-533400">
              <a:buFont typeface="Wingdings" pitchFamily="2" charset="2"/>
              <a:buNone/>
              <a:defRPr/>
            </a:pPr>
            <a:endParaRPr lang="en-US" altLang="en-US" dirty="0"/>
          </a:p>
        </p:txBody>
      </p:sp>
    </p:spTree>
    <p:extLst>
      <p:ext uri="{BB962C8B-B14F-4D97-AF65-F5344CB8AC3E}">
        <p14:creationId xmlns:p14="http://schemas.microsoft.com/office/powerpoint/2010/main" val="1208126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fade">
                                      <p:cBhvr>
                                        <p:cTn id="7" dur="2000"/>
                                        <p:tgtEl>
                                          <p:spTgt spid="137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fade">
                                      <p:cBhvr>
                                        <p:cTn id="17" dur="2000"/>
                                        <p:tgtEl>
                                          <p:spTgt spid="51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fade">
                                      <p:cBhvr>
                                        <p:cTn id="22" dur="2000"/>
                                        <p:tgtEl>
                                          <p:spTgt spid="51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fade">
                                      <p:cBhvr>
                                        <p:cTn id="27" dur="2000"/>
                                        <p:tgtEl>
                                          <p:spTgt spid="51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4" end="4"/>
                                            </p:txEl>
                                          </p:spTgt>
                                        </p:tgtEl>
                                        <p:attrNameLst>
                                          <p:attrName>style.visibility</p:attrName>
                                        </p:attrNameLst>
                                      </p:cBhvr>
                                      <p:to>
                                        <p:strVal val="visible"/>
                                      </p:to>
                                    </p:set>
                                    <p:animEffect transition="in" filter="fade">
                                      <p:cBhvr>
                                        <p:cTn id="32" dur="2000"/>
                                        <p:tgtEl>
                                          <p:spTgt spid="51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Effect transition="in" filter="fade">
                                      <p:cBhvr>
                                        <p:cTn id="37" dur="20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512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Title 1"/>
          <p:cNvSpPr>
            <a:spLocks noGrp="1" noChangeArrowheads="1"/>
          </p:cNvSpPr>
          <p:nvPr>
            <p:ph type="title" idx="4294967295"/>
          </p:nvPr>
        </p:nvSpPr>
        <p:spPr>
          <a:xfrm>
            <a:off x="762002" y="762000"/>
            <a:ext cx="8562975" cy="1143000"/>
          </a:xfrm>
        </p:spPr>
        <p:txBody>
          <a:bodyPr>
            <a:normAutofit/>
          </a:bodyPr>
          <a:lstStyle/>
          <a:p>
            <a:r>
              <a:rPr lang="en-US" altLang="en-US" sz="800" dirty="0" smtClean="0"/>
              <a:t>.</a:t>
            </a:r>
          </a:p>
        </p:txBody>
      </p:sp>
      <p:sp>
        <p:nvSpPr>
          <p:cNvPr id="5123" name="Content Placeholder 2">
            <a:extLst>
              <a:ext uri="{FF2B5EF4-FFF2-40B4-BE49-F238E27FC236}"/>
            </a:extLst>
          </p:cNvPr>
          <p:cNvSpPr>
            <a:spLocks noGrp="1"/>
          </p:cNvSpPr>
          <p:nvPr>
            <p:ph idx="4294967295"/>
          </p:nvPr>
        </p:nvSpPr>
        <p:spPr>
          <a:xfrm>
            <a:off x="35496" y="812335"/>
            <a:ext cx="8603673" cy="4488873"/>
          </a:xfrm>
        </p:spPr>
        <p:txBody>
          <a:bodyPr>
            <a:normAutofit/>
          </a:bodyPr>
          <a:lstStyle/>
          <a:p>
            <a:pPr marL="533400" indent="-533400" eaLnBrk="1" hangingPunct="1">
              <a:lnSpc>
                <a:spcPct val="90000"/>
              </a:lnSpc>
              <a:buFont typeface="Wingdings" pitchFamily="2" charset="2"/>
              <a:buNone/>
              <a:defRPr/>
            </a:pPr>
            <a:r>
              <a:rPr lang="en-GB" altLang="en-US" sz="3600" dirty="0"/>
              <a:t> </a:t>
            </a:r>
          </a:p>
          <a:p>
            <a:pPr marL="0" indent="0" eaLnBrk="1" hangingPunct="1">
              <a:lnSpc>
                <a:spcPct val="90000"/>
              </a:lnSpc>
              <a:buNone/>
              <a:defRPr/>
            </a:pPr>
            <a:r>
              <a:rPr lang="en-GB" altLang="en-US" sz="6000" dirty="0" smtClean="0"/>
              <a:t> Jim Glennon</a:t>
            </a:r>
          </a:p>
          <a:p>
            <a:pPr marL="0" indent="0" eaLnBrk="1" hangingPunct="1">
              <a:lnSpc>
                <a:spcPct val="90000"/>
              </a:lnSpc>
              <a:buNone/>
              <a:defRPr/>
            </a:pPr>
            <a:r>
              <a:rPr lang="en-GB" altLang="en-US" sz="6000" dirty="0" smtClean="0"/>
              <a:t> Training &amp;</a:t>
            </a:r>
          </a:p>
          <a:p>
            <a:pPr marL="0" indent="0" eaLnBrk="1" hangingPunct="1">
              <a:lnSpc>
                <a:spcPct val="90000"/>
              </a:lnSpc>
              <a:buNone/>
              <a:defRPr/>
            </a:pPr>
            <a:r>
              <a:rPr lang="en-GB" altLang="en-US" sz="6000" dirty="0" smtClean="0"/>
              <a:t> Consultancy</a:t>
            </a:r>
          </a:p>
          <a:p>
            <a:pPr marL="0" indent="0" eaLnBrk="1" hangingPunct="1">
              <a:lnSpc>
                <a:spcPct val="90000"/>
              </a:lnSpc>
              <a:buNone/>
              <a:defRPr/>
            </a:pPr>
            <a:r>
              <a:rPr lang="en-GB" altLang="en-US" sz="6000" dirty="0" smtClean="0"/>
              <a:t> Manager</a:t>
            </a:r>
            <a:endParaRPr lang="en-GB" altLang="en-US" sz="6000" dirty="0"/>
          </a:p>
          <a:p>
            <a:pPr marL="533400" indent="-533400" eaLnBrk="1" hangingPunct="1">
              <a:lnSpc>
                <a:spcPct val="90000"/>
              </a:lnSpc>
              <a:buFont typeface="Wingdings" pitchFamily="2" charset="2"/>
              <a:buNone/>
              <a:defRPr/>
            </a:pPr>
            <a:endParaRPr lang="en-GB" altLang="en-US" sz="3600" dirty="0"/>
          </a:p>
          <a:p>
            <a:pPr marL="533400" indent="-533400" eaLnBrk="1" hangingPunct="1">
              <a:lnSpc>
                <a:spcPct val="90000"/>
              </a:lnSpc>
              <a:defRPr/>
            </a:pPr>
            <a:endParaRPr lang="en-GB" altLang="en-US" dirty="0"/>
          </a:p>
          <a:p>
            <a:pPr marL="533400" indent="-533400">
              <a:buFont typeface="Wingdings" pitchFamily="2" charset="2"/>
              <a:buNone/>
              <a:defRPr/>
            </a:pPr>
            <a:endParaRPr lang="en-US" altLang="en-US" dirty="0"/>
          </a:p>
        </p:txBody>
      </p:sp>
      <p:pic>
        <p:nvPicPr>
          <p:cNvPr id="1027" name="Picture 3" descr="P:\ODL\Events\2018\ODL conference 2018\Website content\Pics &amp; Bios\Speaker Photos\Jim Glenn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1" y="620688"/>
            <a:ext cx="4211960"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134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fade">
                                      <p:cBhvr>
                                        <p:cTn id="7" dur="2000"/>
                                        <p:tgtEl>
                                          <p:spTgt spid="137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fade">
                                      <p:cBhvr>
                                        <p:cTn id="17" dur="2000"/>
                                        <p:tgtEl>
                                          <p:spTgt spid="51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fade">
                                      <p:cBhvr>
                                        <p:cTn id="22" dur="2000"/>
                                        <p:tgtEl>
                                          <p:spTgt spid="51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fade">
                                      <p:cBhvr>
                                        <p:cTn id="27" dur="2000"/>
                                        <p:tgtEl>
                                          <p:spTgt spid="51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4" end="4"/>
                                            </p:txEl>
                                          </p:spTgt>
                                        </p:tgtEl>
                                        <p:attrNameLst>
                                          <p:attrName>style.visibility</p:attrName>
                                        </p:attrNameLst>
                                      </p:cBhvr>
                                      <p:to>
                                        <p:strVal val="visible"/>
                                      </p:to>
                                    </p:set>
                                    <p:animEffect transition="in" filter="fade">
                                      <p:cBhvr>
                                        <p:cTn id="32" dur="20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512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Title 1"/>
          <p:cNvSpPr>
            <a:spLocks noGrp="1" noChangeArrowheads="1"/>
          </p:cNvSpPr>
          <p:nvPr>
            <p:ph type="title" idx="4294967295"/>
          </p:nvPr>
        </p:nvSpPr>
        <p:spPr>
          <a:xfrm>
            <a:off x="423950" y="762000"/>
            <a:ext cx="8901027" cy="1143000"/>
          </a:xfrm>
        </p:spPr>
        <p:txBody>
          <a:bodyPr/>
          <a:lstStyle/>
          <a:p>
            <a:r>
              <a:rPr lang="en-GB" altLang="en-US" sz="5400" dirty="0" smtClean="0"/>
              <a:t>A LOT HAS CHANGED…</a:t>
            </a:r>
            <a:endParaRPr lang="en-US" altLang="en-US" sz="5400" dirty="0" smtClean="0"/>
          </a:p>
        </p:txBody>
      </p:sp>
      <p:sp>
        <p:nvSpPr>
          <p:cNvPr id="5123" name="Content Placeholder 2">
            <a:extLst>
              <a:ext uri="{FF2B5EF4-FFF2-40B4-BE49-F238E27FC236}"/>
            </a:extLst>
          </p:cNvPr>
          <p:cNvSpPr>
            <a:spLocks noGrp="1"/>
          </p:cNvSpPr>
          <p:nvPr>
            <p:ph idx="4294967295"/>
          </p:nvPr>
        </p:nvSpPr>
        <p:spPr>
          <a:xfrm>
            <a:off x="311729" y="1762298"/>
            <a:ext cx="8603673" cy="4488873"/>
          </a:xfrm>
        </p:spPr>
        <p:txBody>
          <a:bodyPr>
            <a:normAutofit fontScale="62500" lnSpcReduction="20000"/>
          </a:bodyPr>
          <a:lstStyle/>
          <a:p>
            <a:pPr marL="533400" indent="-533400" eaLnBrk="1" hangingPunct="1">
              <a:lnSpc>
                <a:spcPct val="90000"/>
              </a:lnSpc>
              <a:buFont typeface="Wingdings" pitchFamily="2" charset="2"/>
              <a:buNone/>
              <a:defRPr/>
            </a:pPr>
            <a:r>
              <a:rPr lang="en-GB" altLang="en-US" sz="3600" dirty="0"/>
              <a:t> </a:t>
            </a:r>
            <a:endParaRPr lang="en-GB" sz="2400" dirty="0"/>
          </a:p>
          <a:p>
            <a:r>
              <a:rPr lang="en-GB" sz="3600" b="1" dirty="0" smtClean="0"/>
              <a:t>2000 </a:t>
            </a:r>
            <a:r>
              <a:rPr lang="en-GB" sz="3600" dirty="0"/>
              <a:t>Government lifts ban on LGBT+ people serving in the armed forces.</a:t>
            </a:r>
          </a:p>
          <a:p>
            <a:r>
              <a:rPr lang="en-GB" sz="3600" b="1" dirty="0"/>
              <a:t>2001 </a:t>
            </a:r>
            <a:r>
              <a:rPr lang="en-GB" sz="3600" dirty="0"/>
              <a:t>Age of consent is lowered to 16.</a:t>
            </a:r>
          </a:p>
          <a:p>
            <a:r>
              <a:rPr lang="en-GB" sz="3600" b="1" dirty="0"/>
              <a:t>2002 </a:t>
            </a:r>
            <a:r>
              <a:rPr lang="en-GB" sz="3600" dirty="0"/>
              <a:t> S</a:t>
            </a:r>
            <a:r>
              <a:rPr lang="en-GB" sz="3600" dirty="0" smtClean="0"/>
              <a:t>ame-sex </a:t>
            </a:r>
            <a:r>
              <a:rPr lang="en-GB" sz="3600" dirty="0"/>
              <a:t>couples </a:t>
            </a:r>
            <a:r>
              <a:rPr lang="en-GB" sz="3600" dirty="0" smtClean="0"/>
              <a:t>can apply </a:t>
            </a:r>
            <a:r>
              <a:rPr lang="en-GB" sz="3600" dirty="0"/>
              <a:t>for adoption.</a:t>
            </a:r>
          </a:p>
          <a:p>
            <a:r>
              <a:rPr lang="en-GB" sz="3600" b="1" dirty="0"/>
              <a:t>2003  </a:t>
            </a:r>
            <a:r>
              <a:rPr lang="en-GB" sz="3600" dirty="0"/>
              <a:t>Section 28 </a:t>
            </a:r>
            <a:r>
              <a:rPr lang="en-GB" sz="3600" dirty="0" smtClean="0"/>
              <a:t>repealed </a:t>
            </a:r>
            <a:r>
              <a:rPr lang="en-GB" sz="3600" dirty="0"/>
              <a:t>in England, Wales and Northern Ireland.</a:t>
            </a:r>
          </a:p>
          <a:p>
            <a:r>
              <a:rPr lang="en-GB" sz="3600" b="1" dirty="0"/>
              <a:t>2004  </a:t>
            </a:r>
            <a:r>
              <a:rPr lang="en-GB" sz="3600" dirty="0" smtClean="0"/>
              <a:t>Civil </a:t>
            </a:r>
            <a:r>
              <a:rPr lang="en-GB" sz="3600" dirty="0"/>
              <a:t>Partnership Act </a:t>
            </a:r>
            <a:r>
              <a:rPr lang="en-GB" sz="3600" dirty="0" smtClean="0"/>
              <a:t>passed </a:t>
            </a:r>
            <a:r>
              <a:rPr lang="en-GB" sz="3600" dirty="0"/>
              <a:t>in the </a:t>
            </a:r>
            <a:r>
              <a:rPr lang="en-GB" sz="3600" dirty="0" smtClean="0"/>
              <a:t>UK</a:t>
            </a:r>
          </a:p>
          <a:p>
            <a:r>
              <a:rPr lang="en-GB" sz="3600" dirty="0" smtClean="0"/>
              <a:t>The</a:t>
            </a:r>
            <a:r>
              <a:rPr lang="en-GB" sz="3600" dirty="0"/>
              <a:t> Gender Recognition Act </a:t>
            </a:r>
            <a:r>
              <a:rPr lang="en-GB" sz="3600" dirty="0" smtClean="0"/>
              <a:t>gives </a:t>
            </a:r>
            <a:r>
              <a:rPr lang="en-GB" sz="3600" dirty="0"/>
              <a:t>trans people legal recognition in their appropriate </a:t>
            </a:r>
            <a:r>
              <a:rPr lang="en-GB" sz="3600" dirty="0" smtClean="0"/>
              <a:t>gender </a:t>
            </a:r>
            <a:endParaRPr lang="en-GB" sz="3600" dirty="0"/>
          </a:p>
          <a:p>
            <a:r>
              <a:rPr lang="en-GB" sz="3600" b="1" dirty="0"/>
              <a:t>2008 </a:t>
            </a:r>
            <a:r>
              <a:rPr lang="en-GB" sz="3600" dirty="0"/>
              <a:t> Human Fertilisation and Embryology Act recognises same-sex couples  </a:t>
            </a:r>
          </a:p>
          <a:p>
            <a:pPr lvl="0"/>
            <a:endParaRPr lang="en-GB" altLang="en-US" sz="3600" dirty="0"/>
          </a:p>
          <a:p>
            <a:pPr marL="533400" indent="-533400" eaLnBrk="1" hangingPunct="1">
              <a:lnSpc>
                <a:spcPct val="90000"/>
              </a:lnSpc>
              <a:defRPr/>
            </a:pPr>
            <a:endParaRPr lang="en-GB" altLang="en-US" sz="6000" dirty="0"/>
          </a:p>
          <a:p>
            <a:pPr marL="533400" indent="-533400" eaLnBrk="1" hangingPunct="1">
              <a:lnSpc>
                <a:spcPct val="90000"/>
              </a:lnSpc>
              <a:buFont typeface="Wingdings" pitchFamily="2" charset="2"/>
              <a:buNone/>
              <a:defRPr/>
            </a:pPr>
            <a:endParaRPr lang="en-GB" altLang="en-US" sz="3600" dirty="0"/>
          </a:p>
          <a:p>
            <a:pPr marL="533400" indent="-533400" eaLnBrk="1" hangingPunct="1">
              <a:lnSpc>
                <a:spcPct val="90000"/>
              </a:lnSpc>
              <a:defRPr/>
            </a:pPr>
            <a:endParaRPr lang="en-GB" altLang="en-US" dirty="0"/>
          </a:p>
          <a:p>
            <a:pPr marL="533400" indent="-533400">
              <a:buFont typeface="Wingdings" pitchFamily="2" charset="2"/>
              <a:buNone/>
              <a:defRPr/>
            </a:pPr>
            <a:endParaRPr lang="en-US" altLang="en-US" dirty="0"/>
          </a:p>
        </p:txBody>
      </p:sp>
    </p:spTree>
    <p:extLst>
      <p:ext uri="{BB962C8B-B14F-4D97-AF65-F5344CB8AC3E}">
        <p14:creationId xmlns:p14="http://schemas.microsoft.com/office/powerpoint/2010/main" val="3438280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fade">
                                      <p:cBhvr>
                                        <p:cTn id="7" dur="2000"/>
                                        <p:tgtEl>
                                          <p:spTgt spid="137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fade">
                                      <p:cBhvr>
                                        <p:cTn id="17" dur="2000"/>
                                        <p:tgtEl>
                                          <p:spTgt spid="51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fade">
                                      <p:cBhvr>
                                        <p:cTn id="22" dur="2000"/>
                                        <p:tgtEl>
                                          <p:spTgt spid="51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fade">
                                      <p:cBhvr>
                                        <p:cTn id="27" dur="2000"/>
                                        <p:tgtEl>
                                          <p:spTgt spid="51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4" end="4"/>
                                            </p:txEl>
                                          </p:spTgt>
                                        </p:tgtEl>
                                        <p:attrNameLst>
                                          <p:attrName>style.visibility</p:attrName>
                                        </p:attrNameLst>
                                      </p:cBhvr>
                                      <p:to>
                                        <p:strVal val="visible"/>
                                      </p:to>
                                    </p:set>
                                    <p:animEffect transition="in" filter="fade">
                                      <p:cBhvr>
                                        <p:cTn id="32" dur="2000"/>
                                        <p:tgtEl>
                                          <p:spTgt spid="51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Effect transition="in" filter="fade">
                                      <p:cBhvr>
                                        <p:cTn id="37" dur="2000"/>
                                        <p:tgtEl>
                                          <p:spTgt spid="512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6" end="6"/>
                                            </p:txEl>
                                          </p:spTgt>
                                        </p:tgtEl>
                                        <p:attrNameLst>
                                          <p:attrName>style.visibility</p:attrName>
                                        </p:attrNameLst>
                                      </p:cBhvr>
                                      <p:to>
                                        <p:strVal val="visible"/>
                                      </p:to>
                                    </p:set>
                                    <p:animEffect transition="in" filter="fade">
                                      <p:cBhvr>
                                        <p:cTn id="42" dur="2000"/>
                                        <p:tgtEl>
                                          <p:spTgt spid="512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7" end="7"/>
                                            </p:txEl>
                                          </p:spTgt>
                                        </p:tgtEl>
                                        <p:attrNameLst>
                                          <p:attrName>style.visibility</p:attrName>
                                        </p:attrNameLst>
                                      </p:cBhvr>
                                      <p:to>
                                        <p:strVal val="visible"/>
                                      </p:to>
                                    </p:set>
                                    <p:animEffect transition="in" filter="fade">
                                      <p:cBhvr>
                                        <p:cTn id="47" dur="20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51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88840"/>
            <a:ext cx="7772400" cy="936104"/>
          </a:xfrm>
        </p:spPr>
        <p:txBody>
          <a:bodyPr/>
          <a:lstStyle/>
          <a:p>
            <a:r>
              <a:rPr lang="en-GB" b="1" dirty="0" smtClean="0"/>
              <a:t>Welcome and Introductions</a:t>
            </a:r>
            <a:endParaRPr lang="en-GB" b="1" dirty="0"/>
          </a:p>
        </p:txBody>
      </p:sp>
      <p:sp>
        <p:nvSpPr>
          <p:cNvPr id="3" name="Content Placeholder 2"/>
          <p:cNvSpPr>
            <a:spLocks noGrp="1"/>
          </p:cNvSpPr>
          <p:nvPr>
            <p:ph idx="1"/>
          </p:nvPr>
        </p:nvSpPr>
        <p:spPr>
          <a:xfrm>
            <a:off x="539552" y="2564904"/>
            <a:ext cx="7774632" cy="2808312"/>
          </a:xfrm>
        </p:spPr>
        <p:txBody>
          <a:bodyPr/>
          <a:lstStyle/>
          <a:p>
            <a:pPr marL="0" indent="0">
              <a:buNone/>
            </a:pPr>
            <a:endParaRPr lang="en-GB" sz="4000" dirty="0" smtClean="0"/>
          </a:p>
          <a:p>
            <a:pPr marL="0" indent="0">
              <a:buNone/>
            </a:pPr>
            <a:endParaRPr lang="en-GB" sz="4000" dirty="0"/>
          </a:p>
          <a:p>
            <a:pPr marL="0" indent="0">
              <a:buNone/>
            </a:pPr>
            <a:r>
              <a:rPr lang="en-GB" sz="4000" b="1" dirty="0" smtClean="0"/>
              <a:t>Andrew </a:t>
            </a:r>
            <a:r>
              <a:rPr lang="en-GB" sz="4000" b="1" dirty="0" err="1" smtClean="0"/>
              <a:t>Horobin</a:t>
            </a:r>
            <a:endParaRPr lang="en-GB" sz="4000" b="1" dirty="0" smtClean="0"/>
          </a:p>
          <a:p>
            <a:pPr marL="0" indent="0">
              <a:buNone/>
            </a:pPr>
            <a:r>
              <a:rPr lang="en-GB" sz="2000" dirty="0"/>
              <a:t>Service Manager - Urgent Care and Specialist </a:t>
            </a:r>
            <a:r>
              <a:rPr lang="en-GB" sz="2000" dirty="0" smtClean="0"/>
              <a:t>Teams</a:t>
            </a:r>
            <a:endParaRPr lang="en-GB" sz="2000" dirty="0"/>
          </a:p>
          <a:p>
            <a:pPr marL="0" indent="0">
              <a:buNone/>
            </a:pPr>
            <a:r>
              <a:rPr lang="en-GB" sz="2000" dirty="0" smtClean="0"/>
              <a:t>Trust LGBTQ </a:t>
            </a:r>
            <a:r>
              <a:rPr lang="en-GB" sz="2000" dirty="0"/>
              <a:t>Equality Lead</a:t>
            </a:r>
          </a:p>
          <a:p>
            <a:pPr marL="0" indent="0">
              <a:buNone/>
            </a:pPr>
            <a:endParaRPr lang="en-GB" dirty="0" smtClean="0"/>
          </a:p>
          <a:p>
            <a:pPr marL="0" indent="0">
              <a:buNone/>
            </a:pPr>
            <a:endParaRPr lang="en-GB" dirty="0" smtClean="0"/>
          </a:p>
          <a:p>
            <a:pPr marL="0" indent="0" algn="ctr">
              <a:buNone/>
            </a:pP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0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5106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sz="5400" dirty="0" smtClean="0"/>
              <a:t>2010 EQUALITY ACT</a:t>
            </a:r>
            <a:r>
              <a:rPr lang="en-GB" b="1" dirty="0">
                <a:solidFill>
                  <a:srgbClr val="FF0066"/>
                </a:solidFill>
                <a:effectLst>
                  <a:outerShdw blurRad="38100" dist="38100" dir="2700000" algn="tl">
                    <a:srgbClr val="C0C0C0"/>
                  </a:outerShdw>
                </a:effectLst>
                <a:latin typeface="Candara" panose="020E0502030303020204" pitchFamily="34" charset="0"/>
              </a:rPr>
              <a:t/>
            </a:r>
            <a:br>
              <a:rPr lang="en-GB" b="1" dirty="0">
                <a:solidFill>
                  <a:srgbClr val="FF0066"/>
                </a:solidFill>
                <a:effectLst>
                  <a:outerShdw blurRad="38100" dist="38100" dir="2700000" algn="tl">
                    <a:srgbClr val="C0C0C0"/>
                  </a:outerShdw>
                </a:effectLst>
                <a:latin typeface="Candara" panose="020E0502030303020204" pitchFamily="34" charset="0"/>
              </a:rPr>
            </a:br>
            <a:endParaRPr lang="en-GB" dirty="0"/>
          </a:p>
        </p:txBody>
      </p:sp>
      <p:sp>
        <p:nvSpPr>
          <p:cNvPr id="3" name="Content Placeholder 2"/>
          <p:cNvSpPr>
            <a:spLocks noGrp="1"/>
          </p:cNvSpPr>
          <p:nvPr>
            <p:ph sz="half" idx="1"/>
          </p:nvPr>
        </p:nvSpPr>
        <p:spPr/>
        <p:txBody>
          <a:bodyPr>
            <a:normAutofit fontScale="77500" lnSpcReduction="20000"/>
          </a:bodyPr>
          <a:lstStyle/>
          <a:p>
            <a:pPr marL="844550" indent="-571500">
              <a:defRPr/>
            </a:pPr>
            <a:r>
              <a:rPr lang="en-GB" sz="3600" b="1" dirty="0" smtClean="0">
                <a:solidFill>
                  <a:schemeClr val="accent2">
                    <a:lumMod val="75000"/>
                  </a:schemeClr>
                </a:solidFill>
                <a:latin typeface="Calibri" panose="020F0502020204030204" pitchFamily="34" charset="0"/>
                <a:cs typeface="Calibri" panose="020F0502020204030204" pitchFamily="34" charset="0"/>
              </a:rPr>
              <a:t>Age </a:t>
            </a:r>
            <a:endParaRPr lang="en-GB" sz="3600" b="1" dirty="0">
              <a:solidFill>
                <a:schemeClr val="accent2">
                  <a:lumMod val="75000"/>
                </a:schemeClr>
              </a:solidFill>
              <a:latin typeface="Calibri" panose="020F0502020204030204" pitchFamily="34" charset="0"/>
              <a:cs typeface="Calibri" panose="020F0502020204030204" pitchFamily="34" charset="0"/>
            </a:endParaRPr>
          </a:p>
          <a:p>
            <a:pPr marL="844550" indent="-571500">
              <a:defRPr/>
            </a:pPr>
            <a:r>
              <a:rPr lang="en-GB" sz="3600" b="1" dirty="0">
                <a:solidFill>
                  <a:schemeClr val="accent2">
                    <a:lumMod val="75000"/>
                  </a:schemeClr>
                </a:solidFill>
                <a:latin typeface="Calibri" panose="020F0502020204030204" pitchFamily="34" charset="0"/>
                <a:cs typeface="Calibri" panose="020F0502020204030204" pitchFamily="34" charset="0"/>
              </a:rPr>
              <a:t>Disability</a:t>
            </a:r>
          </a:p>
          <a:p>
            <a:pPr marL="844550" indent="-571500">
              <a:defRPr/>
            </a:pPr>
            <a:r>
              <a:rPr lang="en-GB" sz="3600" b="1" dirty="0">
                <a:solidFill>
                  <a:schemeClr val="accent2">
                    <a:lumMod val="75000"/>
                  </a:schemeClr>
                </a:solidFill>
                <a:latin typeface="Calibri" panose="020F0502020204030204" pitchFamily="34" charset="0"/>
                <a:cs typeface="Calibri" panose="020F0502020204030204" pitchFamily="34" charset="0"/>
              </a:rPr>
              <a:t>Gender</a:t>
            </a:r>
          </a:p>
          <a:p>
            <a:pPr marL="844550" indent="-571500">
              <a:defRPr/>
            </a:pPr>
            <a:r>
              <a:rPr lang="en-GB" sz="3600" b="1" dirty="0">
                <a:solidFill>
                  <a:srgbClr val="00B050"/>
                </a:solidFill>
                <a:latin typeface="Calibri" panose="020F0502020204030204" pitchFamily="34" charset="0"/>
                <a:cs typeface="Calibri" panose="020F0502020204030204" pitchFamily="34" charset="0"/>
              </a:rPr>
              <a:t>Gender reassignment</a:t>
            </a:r>
          </a:p>
          <a:p>
            <a:pPr marL="844550" indent="-571500">
              <a:defRPr/>
            </a:pPr>
            <a:r>
              <a:rPr lang="en-GB" sz="3600" b="1" dirty="0">
                <a:solidFill>
                  <a:schemeClr val="accent2">
                    <a:lumMod val="75000"/>
                  </a:schemeClr>
                </a:solidFill>
                <a:latin typeface="Calibri" panose="020F0502020204030204" pitchFamily="34" charset="0"/>
                <a:cs typeface="Calibri" panose="020F0502020204030204" pitchFamily="34" charset="0"/>
              </a:rPr>
              <a:t>Marriage </a:t>
            </a:r>
            <a:r>
              <a:rPr lang="en-GB" sz="3600" b="1" dirty="0">
                <a:solidFill>
                  <a:srgbClr val="00B050"/>
                </a:solidFill>
                <a:latin typeface="Calibri" panose="020F0502020204030204" pitchFamily="34" charset="0"/>
                <a:cs typeface="Calibri" panose="020F0502020204030204" pitchFamily="34" charset="0"/>
              </a:rPr>
              <a:t>and civil partnership  </a:t>
            </a:r>
            <a:endParaRPr lang="en-GB" sz="3600" dirty="0">
              <a:solidFill>
                <a:srgbClr val="00B050"/>
              </a:solidFill>
            </a:endParaRPr>
          </a:p>
          <a:p>
            <a:endParaRPr lang="en-GB" dirty="0"/>
          </a:p>
        </p:txBody>
      </p:sp>
      <p:sp>
        <p:nvSpPr>
          <p:cNvPr id="4" name="Content Placeholder 3"/>
          <p:cNvSpPr>
            <a:spLocks noGrp="1"/>
          </p:cNvSpPr>
          <p:nvPr>
            <p:ph sz="half" idx="2"/>
          </p:nvPr>
        </p:nvSpPr>
        <p:spPr/>
        <p:txBody>
          <a:bodyPr>
            <a:normAutofit fontScale="77500" lnSpcReduction="20000"/>
          </a:bodyPr>
          <a:lstStyle/>
          <a:p>
            <a:pPr marL="844550" indent="-571500">
              <a:defRPr/>
            </a:pPr>
            <a:r>
              <a:rPr lang="en-GB" sz="3900" b="1" dirty="0" smtClean="0">
                <a:solidFill>
                  <a:schemeClr val="accent2">
                    <a:lumMod val="75000"/>
                  </a:schemeClr>
                </a:solidFill>
                <a:latin typeface="Calibri" panose="020F0502020204030204" pitchFamily="34" charset="0"/>
                <a:cs typeface="Calibri" panose="020F0502020204030204" pitchFamily="34" charset="0"/>
              </a:rPr>
              <a:t>Maternity</a:t>
            </a:r>
            <a:endParaRPr lang="en-GB" sz="3900" b="1" dirty="0">
              <a:solidFill>
                <a:schemeClr val="accent2">
                  <a:lumMod val="75000"/>
                </a:schemeClr>
              </a:solidFill>
              <a:latin typeface="Calibri" panose="020F0502020204030204" pitchFamily="34" charset="0"/>
              <a:cs typeface="Calibri" panose="020F0502020204030204" pitchFamily="34" charset="0"/>
            </a:endParaRPr>
          </a:p>
          <a:p>
            <a:pPr marL="844550" indent="-571500">
              <a:defRPr/>
            </a:pPr>
            <a:r>
              <a:rPr lang="en-GB" sz="3900" b="1" dirty="0" smtClean="0">
                <a:solidFill>
                  <a:schemeClr val="accent2">
                    <a:lumMod val="75000"/>
                  </a:schemeClr>
                </a:solidFill>
                <a:latin typeface="Calibri" panose="020F0502020204030204" pitchFamily="34" charset="0"/>
                <a:cs typeface="Calibri" panose="020F0502020204030204" pitchFamily="34" charset="0"/>
              </a:rPr>
              <a:t>Race and ethnicity</a:t>
            </a:r>
            <a:endParaRPr lang="en-GB" sz="3900" b="1" dirty="0">
              <a:solidFill>
                <a:schemeClr val="accent2">
                  <a:lumMod val="75000"/>
                </a:schemeClr>
              </a:solidFill>
              <a:latin typeface="Calibri" panose="020F0502020204030204" pitchFamily="34" charset="0"/>
              <a:cs typeface="Calibri" panose="020F0502020204030204" pitchFamily="34" charset="0"/>
            </a:endParaRPr>
          </a:p>
          <a:p>
            <a:pPr marL="844550" indent="-571500">
              <a:defRPr/>
            </a:pPr>
            <a:r>
              <a:rPr lang="en-GB" sz="3900" b="1" dirty="0" smtClean="0">
                <a:solidFill>
                  <a:schemeClr val="accent2">
                    <a:lumMod val="75000"/>
                  </a:schemeClr>
                </a:solidFill>
                <a:latin typeface="Calibri" panose="020F0502020204030204" pitchFamily="34" charset="0"/>
                <a:cs typeface="Calibri" panose="020F0502020204030204" pitchFamily="34" charset="0"/>
              </a:rPr>
              <a:t>Religion or belief</a:t>
            </a:r>
            <a:endParaRPr lang="en-GB" sz="3900" b="1" dirty="0">
              <a:solidFill>
                <a:schemeClr val="accent2">
                  <a:lumMod val="75000"/>
                </a:schemeClr>
              </a:solidFill>
              <a:latin typeface="Calibri" panose="020F0502020204030204" pitchFamily="34" charset="0"/>
              <a:cs typeface="Calibri" panose="020F0502020204030204" pitchFamily="34" charset="0"/>
            </a:endParaRPr>
          </a:p>
          <a:p>
            <a:pPr marL="844550" indent="-571500">
              <a:defRPr/>
            </a:pPr>
            <a:r>
              <a:rPr lang="en-GB" sz="3900" b="1" dirty="0" smtClean="0">
                <a:solidFill>
                  <a:srgbClr val="00B050"/>
                </a:solidFill>
                <a:latin typeface="Calibri" panose="020F0502020204030204" pitchFamily="34" charset="0"/>
                <a:cs typeface="Calibri" panose="020F0502020204030204" pitchFamily="34" charset="0"/>
              </a:rPr>
              <a:t>Sexual orientation</a:t>
            </a:r>
            <a:endParaRPr lang="en-GB" sz="3900" b="1" dirty="0">
              <a:solidFill>
                <a:srgbClr val="00B050"/>
              </a:solidFill>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2748800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a:extLst>
              <a:ext uri="{FF2B5EF4-FFF2-40B4-BE49-F238E27FC236}">
                <a16:creationId xmlns="" xmlns:a16="http://schemas.microsoft.com/office/drawing/2014/main" id="{08C60E65-E5A3-4EB7-8DEA-89D67BD55F02}"/>
              </a:ext>
            </a:extLst>
          </p:cNvPr>
          <p:cNvSpPr>
            <a:spLocks noGrp="1" noChangeArrowheads="1"/>
          </p:cNvSpPr>
          <p:nvPr>
            <p:ph type="body" idx="1"/>
          </p:nvPr>
        </p:nvSpPr>
        <p:spPr>
          <a:xfrm>
            <a:off x="406400" y="620688"/>
            <a:ext cx="5049078" cy="5611058"/>
          </a:xfrm>
        </p:spPr>
        <p:txBody>
          <a:bodyPr>
            <a:normAutofit lnSpcReduction="10000"/>
          </a:bodyPr>
          <a:lstStyle/>
          <a:p>
            <a:pPr eaLnBrk="1" hangingPunct="1">
              <a:buFontTx/>
              <a:buNone/>
              <a:defRPr/>
            </a:pPr>
            <a:r>
              <a:rPr lang="en-GB" sz="4400" b="1" dirty="0" smtClean="0">
                <a:solidFill>
                  <a:srgbClr val="FF0066"/>
                </a:solidFill>
                <a:effectLst>
                  <a:outerShdw blurRad="38100" dist="38100" dir="2700000" algn="tl">
                    <a:srgbClr val="C0C0C0"/>
                  </a:outerShdw>
                </a:effectLst>
                <a:latin typeface="Candara" panose="020E0502030303020204" pitchFamily="34" charset="0"/>
              </a:rPr>
              <a:t>  2014 Care Act</a:t>
            </a:r>
            <a:endParaRPr lang="en-GB" sz="4400" b="1" dirty="0">
              <a:solidFill>
                <a:srgbClr val="FF0066"/>
              </a:solidFill>
              <a:effectLst>
                <a:outerShdw blurRad="38100" dist="38100" dir="2700000" algn="tl">
                  <a:srgbClr val="C0C0C0"/>
                </a:outerShdw>
              </a:effectLst>
              <a:latin typeface="Candara" panose="020E0502030303020204" pitchFamily="34" charset="0"/>
            </a:endParaRPr>
          </a:p>
          <a:p>
            <a:pPr eaLnBrk="1" hangingPunct="1">
              <a:buFontTx/>
              <a:buNone/>
              <a:defRPr/>
            </a:pPr>
            <a:endParaRPr lang="en-GB" sz="1200" b="1" i="1" dirty="0">
              <a:solidFill>
                <a:srgbClr val="FF0066"/>
              </a:solidFill>
              <a:effectLst>
                <a:outerShdw blurRad="38100" dist="38100" dir="2700000" algn="tl">
                  <a:srgbClr val="C0C0C0"/>
                </a:outerShdw>
              </a:effectLst>
            </a:endParaRPr>
          </a:p>
          <a:p>
            <a:pPr marL="273050" indent="0">
              <a:buNone/>
              <a:defRPr/>
            </a:pPr>
            <a:r>
              <a:rPr lang="en-GB" sz="3600" b="1" dirty="0" smtClean="0">
                <a:solidFill>
                  <a:schemeClr val="accent2">
                    <a:lumMod val="75000"/>
                  </a:schemeClr>
                </a:solidFill>
                <a:latin typeface="Calibri" panose="020F0502020204030204" pitchFamily="34" charset="0"/>
                <a:cs typeface="Calibri" panose="020F0502020204030204" pitchFamily="34" charset="0"/>
              </a:rPr>
              <a:t>Requires health and social care         professionals to</a:t>
            </a:r>
          </a:p>
          <a:p>
            <a:pPr marL="273050" indent="0">
              <a:buNone/>
              <a:defRPr/>
            </a:pPr>
            <a:r>
              <a:rPr lang="en-GB" sz="3600" b="1" dirty="0" smtClean="0">
                <a:solidFill>
                  <a:schemeClr val="accent2">
                    <a:lumMod val="75000"/>
                  </a:schemeClr>
                </a:solidFill>
                <a:latin typeface="Calibri" panose="020F0502020204030204" pitchFamily="34" charset="0"/>
                <a:cs typeface="Calibri" panose="020F0502020204030204" pitchFamily="34" charset="0"/>
              </a:rPr>
              <a:t>address the health and care support of     older LGBT+ people by tailoring services to their particular needs. </a:t>
            </a:r>
            <a:endParaRPr lang="en-GB" dirty="0">
              <a:solidFill>
                <a:srgbClr val="C00000"/>
              </a:solidFill>
            </a:endParaRPr>
          </a:p>
          <a:p>
            <a:pPr eaLnBrk="1" hangingPunct="1">
              <a:buFontTx/>
              <a:buBlip>
                <a:blip r:embed="rId3"/>
              </a:buBlip>
              <a:defRPr/>
            </a:pPr>
            <a:endParaRPr lang="en-GB" dirty="0">
              <a:solidFill>
                <a:schemeClr val="accent2"/>
              </a:solidFill>
            </a:endParaRPr>
          </a:p>
          <a:p>
            <a:pPr eaLnBrk="1" hangingPunct="1">
              <a:buFontTx/>
              <a:buBlip>
                <a:blip r:embed="rId3"/>
              </a:buBlip>
              <a:defRPr/>
            </a:pPr>
            <a:endParaRPr lang="en-GB" dirty="0">
              <a:solidFill>
                <a:schemeClr val="accent2"/>
              </a:solidFill>
            </a:endParaRPr>
          </a:p>
        </p:txBody>
      </p:sp>
      <p:pic>
        <p:nvPicPr>
          <p:cNvPr id="6" name="Picture 5">
            <a:extLst>
              <a:ext uri="{FF2B5EF4-FFF2-40B4-BE49-F238E27FC236}">
                <a16:creationId xmlns="" xmlns:a16="http://schemas.microsoft.com/office/drawing/2014/main" id="{3268D5BE-65C9-46DE-9208-8BD250A340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0122" y="1959342"/>
            <a:ext cx="2899065" cy="2575336"/>
          </a:xfrm>
          <a:prstGeom prst="rect">
            <a:avLst/>
          </a:prstGeom>
          <a:solidFill>
            <a:srgbClr val="FFFFFF">
              <a:shade val="85000"/>
            </a:srgbClr>
          </a:solidFill>
          <a:ln w="88900" cap="sq">
            <a:solidFill>
              <a:srgbClr val="FF339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452041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50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animEffect transition="in" filter="dissolve">
                                      <p:cBhvr>
                                        <p:cTn id="7" dur="500"/>
                                        <p:tgtEl>
                                          <p:spTgt spid="2662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7">
                                            <p:txEl>
                                              <p:pRg st="3" end="3"/>
                                            </p:txEl>
                                          </p:spTgt>
                                        </p:tgtEl>
                                        <p:attrNameLst>
                                          <p:attrName>style.visibility</p:attrName>
                                        </p:attrNameLst>
                                      </p:cBhvr>
                                      <p:to>
                                        <p:strVal val="visible"/>
                                      </p:to>
                                    </p:set>
                                    <p:animEffect transition="in" filter="dissolve">
                                      <p:cBhvr>
                                        <p:cTn id="12" dur="5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Title 1"/>
          <p:cNvSpPr>
            <a:spLocks noGrp="1" noChangeArrowheads="1"/>
          </p:cNvSpPr>
          <p:nvPr>
            <p:ph type="title" idx="4294967295"/>
          </p:nvPr>
        </p:nvSpPr>
        <p:spPr>
          <a:xfrm>
            <a:off x="762002" y="762000"/>
            <a:ext cx="8562975" cy="1143000"/>
          </a:xfrm>
        </p:spPr>
        <p:txBody>
          <a:bodyPr>
            <a:normAutofit fontScale="90000"/>
          </a:bodyPr>
          <a:lstStyle/>
          <a:p>
            <a:r>
              <a:rPr lang="en-GB" altLang="en-US" sz="5400" dirty="0" smtClean="0"/>
              <a:t>ODL Services for 50+ LGBT+</a:t>
            </a:r>
            <a:endParaRPr lang="en-US" altLang="en-US" sz="5400" dirty="0" smtClean="0"/>
          </a:p>
        </p:txBody>
      </p:sp>
      <p:sp>
        <p:nvSpPr>
          <p:cNvPr id="5123" name="Content Placeholder 2">
            <a:extLst>
              <a:ext uri="{FF2B5EF4-FFF2-40B4-BE49-F238E27FC236}"/>
            </a:extLst>
          </p:cNvPr>
          <p:cNvSpPr>
            <a:spLocks noGrp="1"/>
          </p:cNvSpPr>
          <p:nvPr>
            <p:ph idx="4294967295"/>
          </p:nvPr>
        </p:nvSpPr>
        <p:spPr>
          <a:xfrm>
            <a:off x="311729" y="1762298"/>
            <a:ext cx="8603673" cy="4488873"/>
          </a:xfrm>
        </p:spPr>
        <p:txBody>
          <a:bodyPr>
            <a:normAutofit/>
          </a:bodyPr>
          <a:lstStyle/>
          <a:p>
            <a:pPr marL="533400" indent="-533400" eaLnBrk="1" hangingPunct="1">
              <a:lnSpc>
                <a:spcPct val="90000"/>
              </a:lnSpc>
              <a:buFont typeface="Wingdings" pitchFamily="2" charset="2"/>
              <a:buNone/>
              <a:defRPr/>
            </a:pPr>
            <a:r>
              <a:rPr lang="en-GB" altLang="en-US" sz="3600" dirty="0"/>
              <a:t> </a:t>
            </a:r>
            <a:endParaRPr lang="en-GB" sz="2400" dirty="0"/>
          </a:p>
          <a:p>
            <a:pPr marL="533400" indent="-533400" eaLnBrk="1" hangingPunct="1">
              <a:lnSpc>
                <a:spcPct val="90000"/>
              </a:lnSpc>
              <a:defRPr/>
            </a:pPr>
            <a:endParaRPr lang="en-GB" altLang="en-US" sz="3600" dirty="0"/>
          </a:p>
          <a:p>
            <a:pPr marL="533400" indent="-533400" eaLnBrk="1" hangingPunct="1">
              <a:lnSpc>
                <a:spcPct val="90000"/>
              </a:lnSpc>
              <a:defRPr/>
            </a:pPr>
            <a:endParaRPr lang="en-GB" altLang="en-US" sz="6000" dirty="0"/>
          </a:p>
          <a:p>
            <a:pPr marL="533400" indent="-533400" eaLnBrk="1" hangingPunct="1">
              <a:lnSpc>
                <a:spcPct val="90000"/>
              </a:lnSpc>
              <a:buFont typeface="Wingdings" pitchFamily="2" charset="2"/>
              <a:buNone/>
              <a:defRPr/>
            </a:pPr>
            <a:endParaRPr lang="en-GB" altLang="en-US" sz="3600" dirty="0"/>
          </a:p>
          <a:p>
            <a:pPr marL="533400" indent="-533400" eaLnBrk="1" hangingPunct="1">
              <a:lnSpc>
                <a:spcPct val="90000"/>
              </a:lnSpc>
              <a:defRPr/>
            </a:pPr>
            <a:endParaRPr lang="en-GB" altLang="en-US" dirty="0"/>
          </a:p>
          <a:p>
            <a:pPr marL="533400" indent="-533400">
              <a:buFont typeface="Wingdings" pitchFamily="2" charset="2"/>
              <a:buNone/>
              <a:defRPr/>
            </a:pPr>
            <a:endParaRPr lang="en-US" altLang="en-US" dirty="0"/>
          </a:p>
        </p:txBody>
      </p:sp>
      <p:pic>
        <p:nvPicPr>
          <p:cNvPr id="1026" name="Picture 2" descr="\\ACC-DC01\Users\HomeDrives\Jim.Glennon\My Pictures\1200x630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892"/>
            <a:ext cx="9144000" cy="733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670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fade">
                                      <p:cBhvr>
                                        <p:cTn id="7" dur="2000"/>
                                        <p:tgtEl>
                                          <p:spTgt spid="137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512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Title 1"/>
          <p:cNvSpPr>
            <a:spLocks noGrp="1" noChangeArrowheads="1"/>
          </p:cNvSpPr>
          <p:nvPr>
            <p:ph type="title" idx="4294967295"/>
          </p:nvPr>
        </p:nvSpPr>
        <p:spPr>
          <a:xfrm>
            <a:off x="762002" y="762000"/>
            <a:ext cx="8562975" cy="1143000"/>
          </a:xfrm>
        </p:spPr>
        <p:txBody>
          <a:bodyPr>
            <a:normAutofit fontScale="90000"/>
          </a:bodyPr>
          <a:lstStyle/>
          <a:p>
            <a:r>
              <a:rPr lang="en-GB" altLang="en-US" sz="5400" dirty="0" smtClean="0"/>
              <a:t>ODL Services for 50+ LGBT+</a:t>
            </a:r>
            <a:endParaRPr lang="en-US" altLang="en-US" sz="5400" dirty="0" smtClean="0"/>
          </a:p>
        </p:txBody>
      </p:sp>
      <p:sp>
        <p:nvSpPr>
          <p:cNvPr id="5123" name="Content Placeholder 2">
            <a:extLst>
              <a:ext uri="{FF2B5EF4-FFF2-40B4-BE49-F238E27FC236}"/>
            </a:extLst>
          </p:cNvPr>
          <p:cNvSpPr>
            <a:spLocks noGrp="1"/>
          </p:cNvSpPr>
          <p:nvPr>
            <p:ph idx="4294967295"/>
          </p:nvPr>
        </p:nvSpPr>
        <p:spPr>
          <a:xfrm>
            <a:off x="311729" y="1762298"/>
            <a:ext cx="8603673" cy="4488873"/>
          </a:xfrm>
        </p:spPr>
        <p:txBody>
          <a:bodyPr>
            <a:normAutofit/>
          </a:bodyPr>
          <a:lstStyle/>
          <a:p>
            <a:pPr marL="533400" indent="-533400" eaLnBrk="1" hangingPunct="1">
              <a:lnSpc>
                <a:spcPct val="90000"/>
              </a:lnSpc>
              <a:buFont typeface="Wingdings" pitchFamily="2" charset="2"/>
              <a:buNone/>
              <a:defRPr/>
            </a:pPr>
            <a:r>
              <a:rPr lang="en-GB" altLang="en-US" sz="3600" dirty="0"/>
              <a:t> </a:t>
            </a:r>
            <a:endParaRPr lang="en-GB" sz="2400" dirty="0"/>
          </a:p>
          <a:p>
            <a:pPr marL="533400" indent="-533400" eaLnBrk="1" hangingPunct="1">
              <a:lnSpc>
                <a:spcPct val="90000"/>
              </a:lnSpc>
              <a:defRPr/>
            </a:pPr>
            <a:endParaRPr lang="en-GB" altLang="en-US" sz="3600" dirty="0"/>
          </a:p>
          <a:p>
            <a:pPr marL="533400" indent="-533400" eaLnBrk="1" hangingPunct="1">
              <a:lnSpc>
                <a:spcPct val="90000"/>
              </a:lnSpc>
              <a:defRPr/>
            </a:pPr>
            <a:endParaRPr lang="en-GB" altLang="en-US" sz="6000" dirty="0"/>
          </a:p>
          <a:p>
            <a:pPr marL="533400" indent="-533400" eaLnBrk="1" hangingPunct="1">
              <a:lnSpc>
                <a:spcPct val="90000"/>
              </a:lnSpc>
              <a:buFont typeface="Wingdings" pitchFamily="2" charset="2"/>
              <a:buNone/>
              <a:defRPr/>
            </a:pPr>
            <a:endParaRPr lang="en-GB" altLang="en-US" sz="3600" dirty="0"/>
          </a:p>
          <a:p>
            <a:pPr marL="533400" indent="-533400" eaLnBrk="1" hangingPunct="1">
              <a:lnSpc>
                <a:spcPct val="90000"/>
              </a:lnSpc>
              <a:defRPr/>
            </a:pPr>
            <a:endParaRPr lang="en-GB" altLang="en-US" dirty="0"/>
          </a:p>
          <a:p>
            <a:pPr marL="533400" indent="-533400">
              <a:buFont typeface="Wingdings" pitchFamily="2" charset="2"/>
              <a:buNone/>
              <a:defRPr/>
            </a:pPr>
            <a:endParaRPr lang="en-US" altLang="en-US" dirty="0"/>
          </a:p>
        </p:txBody>
      </p:sp>
      <p:pic>
        <p:nvPicPr>
          <p:cNvPr id="4" name="Picture 3" descr="IISC_EqualityVsEquityCartoon"/>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7768244" cy="6858000"/>
          </a:xfrm>
          <a:prstGeom prst="rect">
            <a:avLst/>
          </a:prstGeom>
          <a:noFill/>
          <a:ln>
            <a:noFill/>
          </a:ln>
        </p:spPr>
      </p:pic>
    </p:spTree>
    <p:extLst>
      <p:ext uri="{BB962C8B-B14F-4D97-AF65-F5344CB8AC3E}">
        <p14:creationId xmlns:p14="http://schemas.microsoft.com/office/powerpoint/2010/main" val="2786491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fade">
                                      <p:cBhvr>
                                        <p:cTn id="7" dur="2000"/>
                                        <p:tgtEl>
                                          <p:spTgt spid="137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512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useBgFill="1">
        <p:nvSpPr>
          <p:cNvPr id="31" name="Rectangle 30">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cxnSp>
        <p:nvCxnSpPr>
          <p:cNvPr id="33" name="Straight Connector 32">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833485"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2468236" y="3681418"/>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61926"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78402"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069"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76696" y="-8467"/>
            <a:ext cx="214074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54571" y="3589872"/>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Freeform: Shape 46">
            <a:extLst>
              <a:ext uri="{FF2B5EF4-FFF2-40B4-BE49-F238E27FC236}">
                <a16:creationId xmlns:a16="http://schemas.microsoft.com/office/drawing/2014/main" xmlns="" id="{A5EC319D-0FEA-4B95-A3EA-01E35672C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48226"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eaLnBrk="1" fontAlgn="auto" hangingPunct="1">
              <a:spcBef>
                <a:spcPts val="0"/>
              </a:spcBef>
              <a:spcAft>
                <a:spcPts val="0"/>
              </a:spcAft>
            </a:pPr>
            <a:endParaRPr lang="en-US" sz="1800">
              <a:solidFill>
                <a:prstClr val="white"/>
              </a:solidFill>
            </a:endParaRPr>
          </a:p>
        </p:txBody>
      </p:sp>
      <p:sp>
        <p:nvSpPr>
          <p:cNvPr id="2" name="Title 1">
            <a:extLst>
              <a:ext uri="{FF2B5EF4-FFF2-40B4-BE49-F238E27FC236}">
                <a16:creationId xmlns:a16="http://schemas.microsoft.com/office/drawing/2014/main" xmlns="" id="{691F9623-F262-4D29-A717-C44B8DC61E67}"/>
              </a:ext>
            </a:extLst>
          </p:cNvPr>
          <p:cNvSpPr>
            <a:spLocks noGrp="1"/>
          </p:cNvSpPr>
          <p:nvPr>
            <p:ph type="title"/>
          </p:nvPr>
        </p:nvSpPr>
        <p:spPr>
          <a:xfrm>
            <a:off x="4489682" y="116632"/>
            <a:ext cx="4508707" cy="2482735"/>
          </a:xfrm>
        </p:spPr>
        <p:txBody>
          <a:bodyPr anchor="ctr">
            <a:normAutofit/>
          </a:bodyPr>
          <a:lstStyle/>
          <a:p>
            <a:pPr algn="r"/>
            <a:r>
              <a:rPr lang="en-GB" sz="6600" dirty="0">
                <a:solidFill>
                  <a:srgbClr val="FFFFFF"/>
                </a:solidFill>
              </a:rPr>
              <a:t>Why is </a:t>
            </a:r>
            <a:r>
              <a:rPr lang="en-GB" sz="6600" dirty="0" smtClean="0">
                <a:solidFill>
                  <a:srgbClr val="FFFFFF"/>
                </a:solidFill>
              </a:rPr>
              <a:t>this  important? </a:t>
            </a:r>
            <a:endParaRPr lang="en-GB" sz="6600" dirty="0">
              <a:solidFill>
                <a:srgbClr val="FFFFFF"/>
              </a:solidFill>
            </a:endParaRPr>
          </a:p>
        </p:txBody>
      </p:sp>
      <p:sp>
        <p:nvSpPr>
          <p:cNvPr id="3" name="Content Placeholder 2">
            <a:extLst>
              <a:ext uri="{FF2B5EF4-FFF2-40B4-BE49-F238E27FC236}">
                <a16:creationId xmlns:a16="http://schemas.microsoft.com/office/drawing/2014/main" xmlns="" id="{8305EC89-4551-4DD3-872C-BE62A8F372F3}"/>
              </a:ext>
            </a:extLst>
          </p:cNvPr>
          <p:cNvSpPr>
            <a:spLocks noGrp="1"/>
          </p:cNvSpPr>
          <p:nvPr>
            <p:ph idx="1"/>
          </p:nvPr>
        </p:nvSpPr>
        <p:spPr>
          <a:xfrm>
            <a:off x="124693" y="1579418"/>
            <a:ext cx="4623194" cy="4256118"/>
          </a:xfrm>
        </p:spPr>
        <p:txBody>
          <a:bodyPr anchor="t">
            <a:normAutofit fontScale="77500" lnSpcReduction="20000"/>
          </a:bodyPr>
          <a:lstStyle/>
          <a:p>
            <a:pPr>
              <a:lnSpc>
                <a:spcPct val="90000"/>
              </a:lnSpc>
            </a:pPr>
            <a:endParaRPr lang="en-GB" altLang="en-US" sz="3200" dirty="0" smtClean="0">
              <a:solidFill>
                <a:schemeClr val="tx1"/>
              </a:solidFill>
            </a:endParaRPr>
          </a:p>
          <a:p>
            <a:pPr>
              <a:lnSpc>
                <a:spcPct val="90000"/>
              </a:lnSpc>
            </a:pPr>
            <a:endParaRPr lang="en-GB" altLang="en-US" sz="3200" dirty="0">
              <a:solidFill>
                <a:schemeClr val="tx1"/>
              </a:solidFill>
            </a:endParaRPr>
          </a:p>
          <a:p>
            <a:pPr marL="0" indent="0">
              <a:lnSpc>
                <a:spcPct val="90000"/>
              </a:lnSpc>
              <a:buNone/>
            </a:pPr>
            <a:r>
              <a:rPr lang="en-GB" altLang="en-US" sz="4400" dirty="0" smtClean="0">
                <a:solidFill>
                  <a:schemeClr val="tx1"/>
                </a:solidFill>
              </a:rPr>
              <a:t>The older </a:t>
            </a:r>
            <a:r>
              <a:rPr lang="en-GB" altLang="en-US" sz="4400" dirty="0">
                <a:solidFill>
                  <a:schemeClr val="tx1"/>
                </a:solidFill>
              </a:rPr>
              <a:t>generations </a:t>
            </a:r>
            <a:r>
              <a:rPr lang="en-GB" altLang="en-US" sz="4400" dirty="0" smtClean="0">
                <a:solidFill>
                  <a:schemeClr val="tx1"/>
                </a:solidFill>
              </a:rPr>
              <a:t>            of </a:t>
            </a:r>
            <a:r>
              <a:rPr lang="en-GB" altLang="en-US" sz="4400" dirty="0">
                <a:solidFill>
                  <a:schemeClr val="tx1"/>
                </a:solidFill>
              </a:rPr>
              <a:t>LGBT+ people </a:t>
            </a:r>
            <a:r>
              <a:rPr lang="en-GB" altLang="en-US" sz="4400" dirty="0" smtClean="0">
                <a:solidFill>
                  <a:schemeClr val="tx1"/>
                </a:solidFill>
              </a:rPr>
              <a:t>lived        through very hostile times when social attitudes were much     less tolerant. Many      still bare the scars.</a:t>
            </a:r>
            <a:endParaRPr lang="en-GB" altLang="en-US" sz="4400" dirty="0">
              <a:solidFill>
                <a:schemeClr val="tx1"/>
              </a:solidFill>
            </a:endParaRPr>
          </a:p>
          <a:p>
            <a:pPr>
              <a:lnSpc>
                <a:spcPct val="90000"/>
              </a:lnSpc>
            </a:pPr>
            <a:endParaRPr lang="en-GB" sz="1500" dirty="0">
              <a:solidFill>
                <a:srgbClr val="FFFFFF"/>
              </a:solidFill>
            </a:endParaRPr>
          </a:p>
        </p:txBody>
      </p:sp>
    </p:spTree>
    <p:extLst>
      <p:ext uri="{BB962C8B-B14F-4D97-AF65-F5344CB8AC3E}">
        <p14:creationId xmlns:p14="http://schemas.microsoft.com/office/powerpoint/2010/main" val="3176892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xmlns="" id="{897AFD22-B558-4EFD-9A84-54FD9E89AD35}"/>
              </a:ext>
            </a:extLst>
          </p:cNvPr>
          <p:cNvSpPr/>
          <p:nvPr/>
        </p:nvSpPr>
        <p:spPr>
          <a:xfrm>
            <a:off x="1610748" y="371480"/>
            <a:ext cx="2212776" cy="1643063"/>
          </a:xfrm>
          <a:prstGeom prst="wedgeEllipseCallout">
            <a:avLst>
              <a:gd name="adj1" fmla="val 43384"/>
              <a:gd name="adj2" fmla="val 617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eaLnBrk="1" fontAlgn="auto" hangingPunct="1">
              <a:spcBef>
                <a:spcPts val="0"/>
              </a:spcBef>
              <a:spcAft>
                <a:spcPts val="0"/>
              </a:spcAft>
            </a:pPr>
            <a:r>
              <a:rPr lang="en-GB" sz="2000" dirty="0">
                <a:solidFill>
                  <a:prstClr val="black"/>
                </a:solidFill>
                <a:latin typeface="Calibri" panose="020F0502020204030204" pitchFamily="34" charset="0"/>
              </a:rPr>
              <a:t>We were either to be pitied and ‘cured’ or locked away. </a:t>
            </a:r>
          </a:p>
        </p:txBody>
      </p:sp>
      <p:sp>
        <p:nvSpPr>
          <p:cNvPr id="7" name="Speech Bubble: Oval 6">
            <a:extLst>
              <a:ext uri="{FF2B5EF4-FFF2-40B4-BE49-F238E27FC236}">
                <a16:creationId xmlns:a16="http://schemas.microsoft.com/office/drawing/2014/main" xmlns="" id="{10709453-C4AB-4876-8A72-5B60EED0FD5D}"/>
              </a:ext>
            </a:extLst>
          </p:cNvPr>
          <p:cNvSpPr/>
          <p:nvPr/>
        </p:nvSpPr>
        <p:spPr>
          <a:xfrm>
            <a:off x="120550" y="1900136"/>
            <a:ext cx="2368154" cy="2514599"/>
          </a:xfrm>
          <a:prstGeom prst="wedgeEllipseCallout">
            <a:avLst>
              <a:gd name="adj1" fmla="val 66969"/>
              <a:gd name="adj2" fmla="val -209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eaLnBrk="1" fontAlgn="auto" hangingPunct="1">
              <a:spcBef>
                <a:spcPts val="0"/>
              </a:spcBef>
              <a:spcAft>
                <a:spcPts val="0"/>
              </a:spcAft>
            </a:pPr>
            <a:r>
              <a:rPr lang="en-GB" sz="2000" dirty="0">
                <a:solidFill>
                  <a:prstClr val="black"/>
                </a:solidFill>
                <a:latin typeface="Calibri" panose="020F0502020204030204" pitchFamily="34" charset="0"/>
              </a:rPr>
              <a:t>We lived under a stone and the only time we would hug</a:t>
            </a:r>
          </a:p>
          <a:p>
            <a:pPr defTabSz="457200" eaLnBrk="1" fontAlgn="auto" hangingPunct="1">
              <a:spcBef>
                <a:spcPts val="0"/>
              </a:spcBef>
              <a:spcAft>
                <a:spcPts val="0"/>
              </a:spcAft>
            </a:pPr>
            <a:r>
              <a:rPr lang="en-GB" sz="2000" dirty="0">
                <a:solidFill>
                  <a:prstClr val="black"/>
                </a:solidFill>
                <a:latin typeface="Calibri" panose="020F0502020204030204" pitchFamily="34" charset="0"/>
              </a:rPr>
              <a:t>and kiss would be behind drawn curtains</a:t>
            </a:r>
          </a:p>
        </p:txBody>
      </p:sp>
      <p:sp>
        <p:nvSpPr>
          <p:cNvPr id="9" name="TextBox 8">
            <a:extLst>
              <a:ext uri="{FF2B5EF4-FFF2-40B4-BE49-F238E27FC236}">
                <a16:creationId xmlns:a16="http://schemas.microsoft.com/office/drawing/2014/main" xmlns="" id="{FDB4B6B6-AF40-4FF5-B124-A7162E08992F}"/>
              </a:ext>
            </a:extLst>
          </p:cNvPr>
          <p:cNvSpPr txBox="1"/>
          <p:nvPr/>
        </p:nvSpPr>
        <p:spPr>
          <a:xfrm>
            <a:off x="75903" y="5589240"/>
            <a:ext cx="6398630" cy="1200329"/>
          </a:xfrm>
          <a:prstGeom prst="rect">
            <a:avLst/>
          </a:prstGeom>
          <a:noFill/>
        </p:spPr>
        <p:txBody>
          <a:bodyPr wrap="square" rtlCol="0">
            <a:spAutoFit/>
          </a:bodyPr>
          <a:lstStyle/>
          <a:p>
            <a:pPr defTabSz="457200" eaLnBrk="1" fontAlgn="auto" hangingPunct="1">
              <a:spcBef>
                <a:spcPts val="0"/>
              </a:spcBef>
              <a:spcAft>
                <a:spcPts val="0"/>
              </a:spcAft>
            </a:pPr>
            <a:r>
              <a:rPr lang="en-GB" sz="1800" b="1" dirty="0">
                <a:solidFill>
                  <a:prstClr val="black"/>
                </a:solidFill>
                <a:latin typeface="Trebuchet MS" panose="020B0603020202020204"/>
              </a:rPr>
              <a:t>Quotes taken from:</a:t>
            </a:r>
          </a:p>
          <a:p>
            <a:pPr defTabSz="457200" eaLnBrk="1" fontAlgn="auto" hangingPunct="1">
              <a:spcBef>
                <a:spcPts val="0"/>
              </a:spcBef>
              <a:spcAft>
                <a:spcPts val="0"/>
              </a:spcAft>
            </a:pPr>
            <a:r>
              <a:rPr lang="en-GB" sz="1800" dirty="0">
                <a:solidFill>
                  <a:prstClr val="black"/>
                </a:solidFill>
                <a:latin typeface="Trebuchet MS" panose="020B0603020202020204"/>
              </a:rPr>
              <a:t>Perspectives on ageing: lesbians, gay men and bisexuals – Sally Knocker (JRF)</a:t>
            </a:r>
          </a:p>
          <a:p>
            <a:pPr defTabSz="457200" eaLnBrk="1" fontAlgn="auto" hangingPunct="1">
              <a:spcBef>
                <a:spcPts val="0"/>
              </a:spcBef>
              <a:spcAft>
                <a:spcPts val="0"/>
              </a:spcAft>
            </a:pPr>
            <a:r>
              <a:rPr lang="en-GB" sz="1800" dirty="0">
                <a:solidFill>
                  <a:prstClr val="black"/>
                </a:solidFill>
                <a:latin typeface="Trebuchet MS" panose="020B0603020202020204"/>
              </a:rPr>
              <a:t>Being Accepted Being Me – Kathryn Almack (NCPC)</a:t>
            </a:r>
          </a:p>
        </p:txBody>
      </p:sp>
      <p:sp>
        <p:nvSpPr>
          <p:cNvPr id="10" name="Speech Bubble: Oval 9">
            <a:extLst>
              <a:ext uri="{FF2B5EF4-FFF2-40B4-BE49-F238E27FC236}">
                <a16:creationId xmlns:a16="http://schemas.microsoft.com/office/drawing/2014/main" xmlns="" id="{71192236-CA3F-44E5-B42C-62C7A5D36136}"/>
              </a:ext>
            </a:extLst>
          </p:cNvPr>
          <p:cNvSpPr/>
          <p:nvPr/>
        </p:nvSpPr>
        <p:spPr>
          <a:xfrm>
            <a:off x="4032649" y="119759"/>
            <a:ext cx="3446858" cy="251459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eaLnBrk="1" fontAlgn="auto" hangingPunct="1">
              <a:spcBef>
                <a:spcPts val="0"/>
              </a:spcBef>
              <a:spcAft>
                <a:spcPts val="0"/>
              </a:spcAft>
            </a:pPr>
            <a:r>
              <a:rPr lang="en-GB" sz="2000" dirty="0">
                <a:solidFill>
                  <a:prstClr val="black"/>
                </a:solidFill>
                <a:latin typeface="Calibri" panose="020F0502020204030204" pitchFamily="34" charset="0"/>
              </a:rPr>
              <a:t>We grew up in fear and dread of the knock on the door at 6am. In those early days you were frightened, the police</a:t>
            </a:r>
          </a:p>
          <a:p>
            <a:pPr defTabSz="457200" eaLnBrk="1" fontAlgn="auto" hangingPunct="1">
              <a:spcBef>
                <a:spcPts val="0"/>
              </a:spcBef>
              <a:spcAft>
                <a:spcPts val="0"/>
              </a:spcAft>
            </a:pPr>
            <a:r>
              <a:rPr lang="en-GB" sz="2000" dirty="0">
                <a:solidFill>
                  <a:prstClr val="black"/>
                </a:solidFill>
                <a:latin typeface="Calibri" panose="020F0502020204030204" pitchFamily="34" charset="0"/>
              </a:rPr>
              <a:t>could do what they wanted and nobody would complain</a:t>
            </a:r>
          </a:p>
        </p:txBody>
      </p:sp>
      <p:sp>
        <p:nvSpPr>
          <p:cNvPr id="11" name="Speech Bubble: Oval 10">
            <a:extLst>
              <a:ext uri="{FF2B5EF4-FFF2-40B4-BE49-F238E27FC236}">
                <a16:creationId xmlns:a16="http://schemas.microsoft.com/office/drawing/2014/main" xmlns="" id="{0FB0766A-E97D-4757-83CD-064756662F64}"/>
              </a:ext>
            </a:extLst>
          </p:cNvPr>
          <p:cNvSpPr/>
          <p:nvPr/>
        </p:nvSpPr>
        <p:spPr>
          <a:xfrm>
            <a:off x="2339326" y="2852935"/>
            <a:ext cx="3416752" cy="2831921"/>
          </a:xfrm>
          <a:prstGeom prst="wedgeEllipseCallout">
            <a:avLst>
              <a:gd name="adj1" fmla="val 10342"/>
              <a:gd name="adj2" fmla="val -729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eaLnBrk="1" fontAlgn="auto" hangingPunct="1">
              <a:spcBef>
                <a:spcPts val="0"/>
              </a:spcBef>
              <a:spcAft>
                <a:spcPts val="0"/>
              </a:spcAft>
            </a:pPr>
            <a:r>
              <a:rPr lang="en-GB" sz="2000" dirty="0">
                <a:solidFill>
                  <a:prstClr val="black"/>
                </a:solidFill>
                <a:latin typeface="Calibri" panose="020F0502020204030204" pitchFamily="34" charset="0"/>
              </a:rPr>
              <a:t>I was referred to my GP for psychiatric treatment and, against my will, given some really horrendous medication. It’s a period I look back on with some anger</a:t>
            </a:r>
          </a:p>
        </p:txBody>
      </p:sp>
      <p:sp>
        <p:nvSpPr>
          <p:cNvPr id="12" name="Speech Bubble: Oval 11">
            <a:extLst>
              <a:ext uri="{FF2B5EF4-FFF2-40B4-BE49-F238E27FC236}">
                <a16:creationId xmlns:a16="http://schemas.microsoft.com/office/drawing/2014/main" xmlns="" id="{5AF43635-EAAC-4A07-AFCB-7F6EF5CB3633}"/>
              </a:ext>
            </a:extLst>
          </p:cNvPr>
          <p:cNvSpPr/>
          <p:nvPr/>
        </p:nvSpPr>
        <p:spPr>
          <a:xfrm>
            <a:off x="6084168" y="2861691"/>
            <a:ext cx="2486025" cy="2514599"/>
          </a:xfrm>
          <a:prstGeom prst="wedgeEllipseCallout">
            <a:avLst>
              <a:gd name="adj1" fmla="val -63505"/>
              <a:gd name="adj2" fmla="val -306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GB" sz="2000" dirty="0">
                <a:solidFill>
                  <a:prstClr val="black"/>
                </a:solidFill>
                <a:latin typeface="Calibri" panose="020F0502020204030204" pitchFamily="34" charset="0"/>
              </a:rPr>
              <a:t>Me and my kids lived separate to my partner – she was just a “friend”.  I couldn’t tell anyone in case the kids were taken off me</a:t>
            </a:r>
          </a:p>
        </p:txBody>
      </p:sp>
    </p:spTree>
    <p:extLst>
      <p:ext uri="{BB962C8B-B14F-4D97-AF65-F5344CB8AC3E}">
        <p14:creationId xmlns:p14="http://schemas.microsoft.com/office/powerpoint/2010/main" val="4126280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Title 1"/>
          <p:cNvSpPr>
            <a:spLocks noGrp="1" noChangeArrowheads="1"/>
          </p:cNvSpPr>
          <p:nvPr>
            <p:ph type="title" idx="4294967295"/>
          </p:nvPr>
        </p:nvSpPr>
        <p:spPr>
          <a:xfrm>
            <a:off x="762002" y="762000"/>
            <a:ext cx="8562975" cy="1143000"/>
          </a:xfrm>
        </p:spPr>
        <p:txBody>
          <a:bodyPr>
            <a:normAutofit/>
          </a:bodyPr>
          <a:lstStyle/>
          <a:p>
            <a:r>
              <a:rPr lang="en-US" altLang="en-US" sz="5400" dirty="0" smtClean="0"/>
              <a:t>DIFFERENCES…</a:t>
            </a:r>
          </a:p>
        </p:txBody>
      </p:sp>
      <p:sp>
        <p:nvSpPr>
          <p:cNvPr id="5123" name="Content Placeholder 2">
            <a:extLst>
              <a:ext uri="{FF2B5EF4-FFF2-40B4-BE49-F238E27FC236}"/>
            </a:extLst>
          </p:cNvPr>
          <p:cNvSpPr>
            <a:spLocks noGrp="1"/>
          </p:cNvSpPr>
          <p:nvPr>
            <p:ph idx="4294967295"/>
          </p:nvPr>
        </p:nvSpPr>
        <p:spPr>
          <a:xfrm>
            <a:off x="827088" y="1778925"/>
            <a:ext cx="8316912" cy="4123112"/>
          </a:xfrm>
        </p:spPr>
        <p:txBody>
          <a:bodyPr>
            <a:normAutofit lnSpcReduction="10000"/>
          </a:bodyPr>
          <a:lstStyle/>
          <a:p>
            <a:pPr marL="533400" indent="-533400" eaLnBrk="1" hangingPunct="1">
              <a:lnSpc>
                <a:spcPct val="90000"/>
              </a:lnSpc>
              <a:buFont typeface="Wingdings" pitchFamily="2" charset="2"/>
              <a:buNone/>
              <a:defRPr/>
            </a:pPr>
            <a:r>
              <a:rPr lang="en-GB" altLang="en-US" sz="3600" dirty="0"/>
              <a:t> </a:t>
            </a:r>
          </a:p>
          <a:p>
            <a:pPr>
              <a:defRPr/>
            </a:pPr>
            <a:r>
              <a:rPr lang="en-GB" sz="4000" dirty="0" smtClean="0"/>
              <a:t>Social Isolation</a:t>
            </a:r>
            <a:endParaRPr lang="en-GB" sz="4000" dirty="0"/>
          </a:p>
          <a:p>
            <a:pPr>
              <a:defRPr/>
            </a:pPr>
            <a:r>
              <a:rPr lang="en-GB" sz="4000" dirty="0" smtClean="0"/>
              <a:t>Mental Health</a:t>
            </a:r>
          </a:p>
          <a:p>
            <a:pPr>
              <a:defRPr/>
            </a:pPr>
            <a:r>
              <a:rPr lang="en-GB" sz="4000" dirty="0" smtClean="0"/>
              <a:t>Drugs and Alcohol</a:t>
            </a:r>
          </a:p>
          <a:p>
            <a:pPr>
              <a:defRPr/>
            </a:pPr>
            <a:r>
              <a:rPr lang="en-GB" sz="4000" dirty="0" smtClean="0"/>
              <a:t>Safety and Security</a:t>
            </a:r>
          </a:p>
          <a:p>
            <a:pPr>
              <a:defRPr/>
            </a:pPr>
            <a:r>
              <a:rPr lang="en-GB" sz="4000" dirty="0" smtClean="0"/>
              <a:t>Confidence in Care</a:t>
            </a:r>
          </a:p>
          <a:p>
            <a:pPr marL="0" indent="0">
              <a:buNone/>
              <a:defRPr/>
            </a:pPr>
            <a:endParaRPr lang="en-GB" sz="3600" dirty="0"/>
          </a:p>
          <a:p>
            <a:pPr marL="533400" indent="-533400" eaLnBrk="1" hangingPunct="1">
              <a:lnSpc>
                <a:spcPct val="90000"/>
              </a:lnSpc>
              <a:defRPr/>
            </a:pPr>
            <a:endParaRPr lang="en-GB" altLang="en-US" sz="3600" dirty="0"/>
          </a:p>
          <a:p>
            <a:pPr marL="533400" indent="-533400" eaLnBrk="1" hangingPunct="1">
              <a:lnSpc>
                <a:spcPct val="90000"/>
              </a:lnSpc>
              <a:defRPr/>
            </a:pPr>
            <a:endParaRPr lang="en-GB" altLang="en-US" sz="6000" dirty="0"/>
          </a:p>
          <a:p>
            <a:pPr marL="533400" indent="-533400" eaLnBrk="1" hangingPunct="1">
              <a:lnSpc>
                <a:spcPct val="90000"/>
              </a:lnSpc>
              <a:buFont typeface="Wingdings" pitchFamily="2" charset="2"/>
              <a:buNone/>
              <a:defRPr/>
            </a:pPr>
            <a:endParaRPr lang="en-GB" altLang="en-US" sz="3600" dirty="0"/>
          </a:p>
          <a:p>
            <a:pPr marL="533400" indent="-533400" eaLnBrk="1" hangingPunct="1">
              <a:lnSpc>
                <a:spcPct val="90000"/>
              </a:lnSpc>
              <a:defRPr/>
            </a:pPr>
            <a:endParaRPr lang="en-GB" altLang="en-US" dirty="0"/>
          </a:p>
          <a:p>
            <a:pPr marL="533400" indent="-533400">
              <a:buFont typeface="Wingdings" pitchFamily="2" charset="2"/>
              <a:buNone/>
              <a:defRPr/>
            </a:pPr>
            <a:endParaRPr lang="en-US" altLang="en-US" dirty="0"/>
          </a:p>
        </p:txBody>
      </p:sp>
    </p:spTree>
    <p:extLst>
      <p:ext uri="{BB962C8B-B14F-4D97-AF65-F5344CB8AC3E}">
        <p14:creationId xmlns:p14="http://schemas.microsoft.com/office/powerpoint/2010/main" val="2602151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fade">
                                      <p:cBhvr>
                                        <p:cTn id="7" dur="2000"/>
                                        <p:tgtEl>
                                          <p:spTgt spid="137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fade">
                                      <p:cBhvr>
                                        <p:cTn id="17" dur="2000"/>
                                        <p:tgtEl>
                                          <p:spTgt spid="51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fade">
                                      <p:cBhvr>
                                        <p:cTn id="22" dur="2000"/>
                                        <p:tgtEl>
                                          <p:spTgt spid="51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fade">
                                      <p:cBhvr>
                                        <p:cTn id="27" dur="2000"/>
                                        <p:tgtEl>
                                          <p:spTgt spid="51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4" end="4"/>
                                            </p:txEl>
                                          </p:spTgt>
                                        </p:tgtEl>
                                        <p:attrNameLst>
                                          <p:attrName>style.visibility</p:attrName>
                                        </p:attrNameLst>
                                      </p:cBhvr>
                                      <p:to>
                                        <p:strVal val="visible"/>
                                      </p:to>
                                    </p:set>
                                    <p:animEffect transition="in" filter="fade">
                                      <p:cBhvr>
                                        <p:cTn id="32" dur="2000"/>
                                        <p:tgtEl>
                                          <p:spTgt spid="51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Effect transition="in" filter="fade">
                                      <p:cBhvr>
                                        <p:cTn id="37" dur="20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512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Title 1"/>
          <p:cNvSpPr>
            <a:spLocks noGrp="1" noChangeArrowheads="1"/>
          </p:cNvSpPr>
          <p:nvPr>
            <p:ph type="title" idx="4294967295"/>
          </p:nvPr>
        </p:nvSpPr>
        <p:spPr>
          <a:xfrm>
            <a:off x="762002" y="762000"/>
            <a:ext cx="8562975" cy="1143000"/>
          </a:xfrm>
        </p:spPr>
        <p:txBody>
          <a:bodyPr>
            <a:normAutofit/>
          </a:bodyPr>
          <a:lstStyle/>
          <a:p>
            <a:r>
              <a:rPr lang="en-GB" altLang="en-US" sz="5400" dirty="0"/>
              <a:t> </a:t>
            </a:r>
            <a:r>
              <a:rPr lang="en-GB" altLang="en-US" sz="5400" dirty="0" smtClean="0"/>
              <a:t>  SOCIAL ISOLATION</a:t>
            </a:r>
            <a:endParaRPr lang="en-US" altLang="en-US" sz="5400" dirty="0" smtClean="0"/>
          </a:p>
        </p:txBody>
      </p:sp>
      <p:sp>
        <p:nvSpPr>
          <p:cNvPr id="5123" name="Content Placeholder 2"/>
          <p:cNvSpPr>
            <a:spLocks noGrp="1"/>
          </p:cNvSpPr>
          <p:nvPr>
            <p:ph idx="4294967295"/>
          </p:nvPr>
        </p:nvSpPr>
        <p:spPr>
          <a:xfrm>
            <a:off x="762000" y="2133600"/>
            <a:ext cx="8382000" cy="4495800"/>
          </a:xfrm>
        </p:spPr>
        <p:txBody>
          <a:bodyPr/>
          <a:lstStyle/>
          <a:p>
            <a:pPr marL="533400" indent="-533400" eaLnBrk="1" hangingPunct="1">
              <a:lnSpc>
                <a:spcPct val="90000"/>
              </a:lnSpc>
              <a:buFont typeface="Wingdings" pitchFamily="2" charset="2"/>
              <a:buNone/>
            </a:pPr>
            <a:r>
              <a:rPr lang="en-GB" altLang="en-US" sz="3600" smtClean="0"/>
              <a:t> </a:t>
            </a:r>
          </a:p>
          <a:p>
            <a:pPr marL="533400" indent="-533400" eaLnBrk="1" hangingPunct="1">
              <a:lnSpc>
                <a:spcPct val="90000"/>
              </a:lnSpc>
            </a:pPr>
            <a:endParaRPr lang="en-GB" altLang="en-US" sz="3600" smtClean="0"/>
          </a:p>
          <a:p>
            <a:pPr marL="533400" indent="-533400" eaLnBrk="1" hangingPunct="1">
              <a:lnSpc>
                <a:spcPct val="90000"/>
              </a:lnSpc>
            </a:pPr>
            <a:endParaRPr lang="en-GB" altLang="en-US" sz="6000" smtClean="0"/>
          </a:p>
          <a:p>
            <a:pPr marL="533400" indent="-533400" eaLnBrk="1" hangingPunct="1">
              <a:lnSpc>
                <a:spcPct val="90000"/>
              </a:lnSpc>
              <a:buFont typeface="Wingdings" pitchFamily="2" charset="2"/>
              <a:buNone/>
            </a:pPr>
            <a:endParaRPr lang="en-GB" altLang="en-US" sz="3600" smtClean="0"/>
          </a:p>
          <a:p>
            <a:pPr marL="533400" indent="-533400" eaLnBrk="1" hangingPunct="1">
              <a:lnSpc>
                <a:spcPct val="90000"/>
              </a:lnSpc>
            </a:pPr>
            <a:endParaRPr lang="en-GB" altLang="en-US" smtClean="0"/>
          </a:p>
          <a:p>
            <a:pPr marL="533400" indent="-533400">
              <a:buFont typeface="Wingdings" pitchFamily="2" charset="2"/>
              <a:buNone/>
            </a:pPr>
            <a:endParaRPr lang="en-US" altLang="en-US" smtClean="0"/>
          </a:p>
        </p:txBody>
      </p:sp>
      <p:pic>
        <p:nvPicPr>
          <p:cNvPr id="512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353" y="2852744"/>
            <a:ext cx="583247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31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fade">
                                      <p:cBhvr>
                                        <p:cTn id="7" dur="2000"/>
                                        <p:tgtEl>
                                          <p:spTgt spid="137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512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Title 1"/>
          <p:cNvSpPr>
            <a:spLocks noGrp="1" noChangeArrowheads="1"/>
          </p:cNvSpPr>
          <p:nvPr>
            <p:ph type="title" idx="4294967295"/>
          </p:nvPr>
        </p:nvSpPr>
        <p:spPr>
          <a:xfrm>
            <a:off x="762002" y="762000"/>
            <a:ext cx="8562975" cy="1143000"/>
          </a:xfrm>
        </p:spPr>
        <p:txBody>
          <a:bodyPr/>
          <a:lstStyle/>
          <a:p>
            <a:r>
              <a:rPr lang="en-GB" altLang="en-US" sz="5400" dirty="0"/>
              <a:t> </a:t>
            </a:r>
            <a:r>
              <a:rPr lang="en-GB" altLang="en-US" sz="5400" dirty="0" smtClean="0"/>
              <a:t> SOCIAL ISOLATION</a:t>
            </a:r>
            <a:endParaRPr lang="en-US" altLang="en-US" sz="5400" dirty="0" smtClean="0"/>
          </a:p>
        </p:txBody>
      </p:sp>
      <p:sp>
        <p:nvSpPr>
          <p:cNvPr id="5123" name="Content Placeholder 2">
            <a:extLst>
              <a:ext uri="{FF2B5EF4-FFF2-40B4-BE49-F238E27FC236}"/>
            </a:extLst>
          </p:cNvPr>
          <p:cNvSpPr>
            <a:spLocks noGrp="1"/>
          </p:cNvSpPr>
          <p:nvPr>
            <p:ph idx="4294967295"/>
          </p:nvPr>
        </p:nvSpPr>
        <p:spPr>
          <a:xfrm>
            <a:off x="1043608" y="2133600"/>
            <a:ext cx="8100392" cy="4495800"/>
          </a:xfrm>
        </p:spPr>
        <p:txBody>
          <a:bodyPr/>
          <a:lstStyle/>
          <a:p>
            <a:pPr marL="533400" indent="-533400" eaLnBrk="1" hangingPunct="1">
              <a:lnSpc>
                <a:spcPct val="90000"/>
              </a:lnSpc>
              <a:buFont typeface="Wingdings" pitchFamily="2" charset="2"/>
              <a:buNone/>
              <a:defRPr/>
            </a:pPr>
            <a:r>
              <a:rPr lang="en-GB" altLang="en-US" sz="3600" dirty="0"/>
              <a:t> </a:t>
            </a:r>
            <a:endParaRPr lang="en-GB" sz="3600" dirty="0"/>
          </a:p>
          <a:p>
            <a:pPr>
              <a:defRPr/>
            </a:pPr>
            <a:r>
              <a:rPr lang="en-GB" sz="3600" dirty="0"/>
              <a:t>M</a:t>
            </a:r>
            <a:r>
              <a:rPr lang="en-GB" sz="3600" dirty="0" smtClean="0"/>
              <a:t>ore </a:t>
            </a:r>
            <a:r>
              <a:rPr lang="en-GB" sz="3600" dirty="0"/>
              <a:t>likely to live alone </a:t>
            </a:r>
          </a:p>
          <a:p>
            <a:pPr>
              <a:defRPr/>
            </a:pPr>
            <a:r>
              <a:rPr lang="en-GB" sz="3600" dirty="0"/>
              <a:t>M</a:t>
            </a:r>
            <a:r>
              <a:rPr lang="en-GB" sz="3600" dirty="0" smtClean="0"/>
              <a:t>uch </a:t>
            </a:r>
            <a:r>
              <a:rPr lang="en-GB" sz="3600" dirty="0"/>
              <a:t>less likely to have children</a:t>
            </a:r>
          </a:p>
          <a:p>
            <a:pPr>
              <a:defRPr/>
            </a:pPr>
            <a:r>
              <a:rPr lang="en-GB" sz="3600" dirty="0"/>
              <a:t>L</a:t>
            </a:r>
            <a:r>
              <a:rPr lang="en-GB" sz="3600" dirty="0" smtClean="0"/>
              <a:t>ess </a:t>
            </a:r>
            <a:r>
              <a:rPr lang="en-GB" sz="3600" dirty="0"/>
              <a:t>contact with </a:t>
            </a:r>
            <a:r>
              <a:rPr lang="en-GB" sz="3600" dirty="0" smtClean="0"/>
              <a:t>biological </a:t>
            </a:r>
            <a:r>
              <a:rPr lang="en-GB" sz="3600" dirty="0"/>
              <a:t>families</a:t>
            </a:r>
          </a:p>
          <a:p>
            <a:pPr marL="533400" indent="-533400" eaLnBrk="1" hangingPunct="1">
              <a:lnSpc>
                <a:spcPct val="90000"/>
              </a:lnSpc>
              <a:defRPr/>
            </a:pPr>
            <a:endParaRPr lang="en-GB" altLang="en-US" sz="3600" dirty="0"/>
          </a:p>
          <a:p>
            <a:pPr marL="533400" indent="-533400" eaLnBrk="1" hangingPunct="1">
              <a:lnSpc>
                <a:spcPct val="90000"/>
              </a:lnSpc>
              <a:defRPr/>
            </a:pPr>
            <a:endParaRPr lang="en-GB" altLang="en-US" sz="6000" dirty="0"/>
          </a:p>
          <a:p>
            <a:pPr marL="533400" indent="-533400" eaLnBrk="1" hangingPunct="1">
              <a:lnSpc>
                <a:spcPct val="90000"/>
              </a:lnSpc>
              <a:buFont typeface="Wingdings" pitchFamily="2" charset="2"/>
              <a:buNone/>
              <a:defRPr/>
            </a:pPr>
            <a:endParaRPr lang="en-GB" altLang="en-US" sz="3600" dirty="0"/>
          </a:p>
          <a:p>
            <a:pPr marL="533400" indent="-533400" eaLnBrk="1" hangingPunct="1">
              <a:lnSpc>
                <a:spcPct val="90000"/>
              </a:lnSpc>
              <a:defRPr/>
            </a:pPr>
            <a:endParaRPr lang="en-GB" altLang="en-US" dirty="0"/>
          </a:p>
          <a:p>
            <a:pPr marL="533400" indent="-533400">
              <a:buFont typeface="Wingdings" pitchFamily="2" charset="2"/>
              <a:buNone/>
              <a:defRPr/>
            </a:pPr>
            <a:endParaRPr lang="en-US" altLang="en-US" dirty="0"/>
          </a:p>
        </p:txBody>
      </p:sp>
    </p:spTree>
    <p:extLst>
      <p:ext uri="{BB962C8B-B14F-4D97-AF65-F5344CB8AC3E}">
        <p14:creationId xmlns:p14="http://schemas.microsoft.com/office/powerpoint/2010/main" val="3206101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fade">
                                      <p:cBhvr>
                                        <p:cTn id="7" dur="2000"/>
                                        <p:tgtEl>
                                          <p:spTgt spid="137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fade">
                                      <p:cBhvr>
                                        <p:cTn id="17" dur="2000"/>
                                        <p:tgtEl>
                                          <p:spTgt spid="51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fade">
                                      <p:cBhvr>
                                        <p:cTn id="22" dur="2000"/>
                                        <p:tgtEl>
                                          <p:spTgt spid="51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fade">
                                      <p:cBhvr>
                                        <p:cTn id="27" dur="20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512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Title 1"/>
          <p:cNvSpPr>
            <a:spLocks noGrp="1" noChangeArrowheads="1"/>
          </p:cNvSpPr>
          <p:nvPr>
            <p:ph type="title" idx="4294967295"/>
          </p:nvPr>
        </p:nvSpPr>
        <p:spPr>
          <a:xfrm>
            <a:off x="1714503" y="762000"/>
            <a:ext cx="6422231" cy="1143000"/>
          </a:xfrm>
        </p:spPr>
        <p:txBody>
          <a:bodyPr/>
          <a:lstStyle/>
          <a:p>
            <a:r>
              <a:rPr lang="en-GB" altLang="en-US"/>
              <a:t>   </a:t>
            </a:r>
            <a:r>
              <a:rPr lang="en-GB" altLang="en-US" smtClean="0"/>
              <a:t>MONITORING</a:t>
            </a:r>
            <a:endParaRPr lang="en-US" altLang="en-US" dirty="0"/>
          </a:p>
        </p:txBody>
      </p:sp>
      <p:sp>
        <p:nvSpPr>
          <p:cNvPr id="5123" name="Content Placeholder 2">
            <a:extLst/>
          </p:cNvPr>
          <p:cNvSpPr>
            <a:spLocks noGrp="1"/>
          </p:cNvSpPr>
          <p:nvPr>
            <p:ph idx="4294967295"/>
          </p:nvPr>
        </p:nvSpPr>
        <p:spPr>
          <a:xfrm>
            <a:off x="2087166" y="2349500"/>
            <a:ext cx="5913834" cy="4248150"/>
          </a:xfrm>
        </p:spPr>
        <p:txBody>
          <a:bodyPr/>
          <a:lstStyle/>
          <a:p>
            <a:pPr>
              <a:defRPr/>
            </a:pPr>
            <a:endParaRPr lang="en-GB" sz="2400" dirty="0"/>
          </a:p>
          <a:p>
            <a:pPr marL="0" indent="0">
              <a:buNone/>
              <a:defRPr/>
            </a:pPr>
            <a:endParaRPr lang="en-GB" sz="2400" dirty="0"/>
          </a:p>
          <a:p>
            <a:pPr marL="0" indent="0">
              <a:buNone/>
              <a:defRPr/>
            </a:pPr>
            <a:r>
              <a:rPr lang="en-GB" sz="2400" dirty="0">
                <a:solidFill>
                  <a:srgbClr val="C00000"/>
                </a:solidFill>
              </a:rPr>
              <a:t> </a:t>
            </a:r>
            <a:endParaRPr lang="en-GB" sz="2400" dirty="0"/>
          </a:p>
          <a:p>
            <a:pPr>
              <a:defRPr/>
            </a:pPr>
            <a:endParaRPr lang="en-GB" sz="3600" dirty="0"/>
          </a:p>
          <a:p>
            <a:pPr marL="0" indent="0">
              <a:buNone/>
              <a:defRPr/>
            </a:pPr>
            <a:endParaRPr lang="en-GB" altLang="en-US" sz="3600" dirty="0"/>
          </a:p>
          <a:p>
            <a:pPr marL="533400" indent="-533400">
              <a:lnSpc>
                <a:spcPct val="90000"/>
              </a:lnSpc>
              <a:defRPr/>
            </a:pPr>
            <a:endParaRPr lang="en-GB" altLang="en-US" sz="6000" dirty="0"/>
          </a:p>
          <a:p>
            <a:pPr marL="533400" indent="-533400">
              <a:lnSpc>
                <a:spcPct val="90000"/>
              </a:lnSpc>
              <a:buNone/>
              <a:defRPr/>
            </a:pPr>
            <a:endParaRPr lang="en-GB" altLang="en-US" sz="3600" dirty="0"/>
          </a:p>
          <a:p>
            <a:pPr marL="533400" indent="-533400">
              <a:lnSpc>
                <a:spcPct val="90000"/>
              </a:lnSpc>
              <a:defRPr/>
            </a:pPr>
            <a:endParaRPr lang="en-GB" altLang="en-US" dirty="0"/>
          </a:p>
          <a:p>
            <a:pPr marL="533400" indent="-533400">
              <a:buNone/>
              <a:defRPr/>
            </a:pPr>
            <a:endParaRPr lang="en-US" alt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777" y="489506"/>
            <a:ext cx="6770717" cy="5844792"/>
          </a:xfrm>
          <a:prstGeom prst="rect">
            <a:avLst/>
          </a:prstGeom>
        </p:spPr>
      </p:pic>
    </p:spTree>
    <p:extLst>
      <p:ext uri="{BB962C8B-B14F-4D97-AF65-F5344CB8AC3E}">
        <p14:creationId xmlns:p14="http://schemas.microsoft.com/office/powerpoint/2010/main" val="4084312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fade">
                                      <p:cBhvr>
                                        <p:cTn id="7" dur="2000"/>
                                        <p:tgtEl>
                                          <p:spTgt spid="137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fade">
                                      <p:cBhvr>
                                        <p:cTn id="12" dur="20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51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56792"/>
            <a:ext cx="7772400" cy="936104"/>
          </a:xfrm>
        </p:spPr>
        <p:txBody>
          <a:bodyPr/>
          <a:lstStyle/>
          <a:p>
            <a:r>
              <a:rPr lang="en-GB" b="1" dirty="0" smtClean="0"/>
              <a:t>Housekeeping</a:t>
            </a:r>
            <a:endParaRPr lang="en-GB" b="1" dirty="0"/>
          </a:p>
        </p:txBody>
      </p:sp>
      <p:sp>
        <p:nvSpPr>
          <p:cNvPr id="3" name="Content Placeholder 2"/>
          <p:cNvSpPr>
            <a:spLocks noGrp="1"/>
          </p:cNvSpPr>
          <p:nvPr>
            <p:ph idx="1"/>
          </p:nvPr>
        </p:nvSpPr>
        <p:spPr>
          <a:xfrm>
            <a:off x="685800" y="2996952"/>
            <a:ext cx="7774632" cy="2736304"/>
          </a:xfrm>
        </p:spPr>
        <p:txBody>
          <a:bodyPr numCol="2"/>
          <a:lstStyle/>
          <a:p>
            <a:r>
              <a:rPr lang="en-GB" sz="3600" dirty="0" smtClean="0"/>
              <a:t>Agenda</a:t>
            </a:r>
          </a:p>
          <a:p>
            <a:r>
              <a:rPr lang="en-GB" sz="3600" dirty="0" smtClean="0"/>
              <a:t>Timings</a:t>
            </a:r>
          </a:p>
          <a:p>
            <a:r>
              <a:rPr lang="en-GB" sz="3600" dirty="0" smtClean="0"/>
              <a:t>Breaks</a:t>
            </a:r>
          </a:p>
          <a:p>
            <a:r>
              <a:rPr lang="en-GB" sz="3600" dirty="0" smtClean="0"/>
              <a:t>Locations</a:t>
            </a:r>
          </a:p>
          <a:p>
            <a:endParaRPr lang="en-GB" sz="3600" dirty="0"/>
          </a:p>
          <a:p>
            <a:endParaRPr lang="en-GB" sz="3600" dirty="0" smtClean="0"/>
          </a:p>
          <a:p>
            <a:r>
              <a:rPr lang="en-GB" sz="3600" dirty="0" smtClean="0"/>
              <a:t>Toilets</a:t>
            </a:r>
          </a:p>
          <a:p>
            <a:r>
              <a:rPr lang="en-GB" sz="3600" dirty="0" smtClean="0"/>
              <a:t>Fire alarm / exits</a:t>
            </a:r>
          </a:p>
          <a:p>
            <a:r>
              <a:rPr lang="en-GB" sz="3600" dirty="0" smtClean="0"/>
              <a:t>Phones</a:t>
            </a:r>
          </a:p>
          <a:p>
            <a:r>
              <a:rPr lang="en-GB" sz="3600" dirty="0" smtClean="0"/>
              <a:t>Special needs?</a:t>
            </a:r>
          </a:p>
          <a:p>
            <a:endParaRPr lang="en-GB" sz="1800" dirty="0"/>
          </a:p>
          <a:p>
            <a:endParaRPr lang="en-GB" sz="2800" dirty="0" smtClean="0"/>
          </a:p>
          <a:p>
            <a:endParaRPr lang="en-GB" sz="2800" dirty="0" smtClean="0"/>
          </a:p>
          <a:p>
            <a:pPr algn="ctr"/>
            <a:endParaRPr lang="en-GB"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0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11354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Title 1"/>
          <p:cNvSpPr>
            <a:spLocks noGrp="1" noChangeArrowheads="1"/>
          </p:cNvSpPr>
          <p:nvPr>
            <p:ph type="title" idx="4294967295"/>
          </p:nvPr>
        </p:nvSpPr>
        <p:spPr>
          <a:xfrm>
            <a:off x="762002" y="762000"/>
            <a:ext cx="8562975" cy="1143000"/>
          </a:xfrm>
        </p:spPr>
        <p:txBody>
          <a:bodyPr>
            <a:normAutofit/>
          </a:bodyPr>
          <a:lstStyle/>
          <a:p>
            <a:r>
              <a:rPr lang="en-GB" altLang="en-US" sz="5400" dirty="0" smtClean="0"/>
              <a:t>MENTAL HEALTH</a:t>
            </a:r>
            <a:endParaRPr lang="en-US" altLang="en-US" sz="5400" dirty="0" smtClean="0"/>
          </a:p>
        </p:txBody>
      </p:sp>
      <p:sp>
        <p:nvSpPr>
          <p:cNvPr id="5123" name="Content Placeholder 2">
            <a:extLst>
              <a:ext uri="{FF2B5EF4-FFF2-40B4-BE49-F238E27FC236}"/>
            </a:extLst>
          </p:cNvPr>
          <p:cNvSpPr>
            <a:spLocks noGrp="1"/>
          </p:cNvSpPr>
          <p:nvPr>
            <p:ph idx="4294967295"/>
          </p:nvPr>
        </p:nvSpPr>
        <p:spPr>
          <a:xfrm>
            <a:off x="827088" y="2133600"/>
            <a:ext cx="8316912" cy="4495800"/>
          </a:xfrm>
        </p:spPr>
        <p:txBody>
          <a:bodyPr/>
          <a:lstStyle/>
          <a:p>
            <a:pPr marL="533400" indent="-533400" eaLnBrk="1" hangingPunct="1">
              <a:lnSpc>
                <a:spcPct val="90000"/>
              </a:lnSpc>
              <a:buFont typeface="Wingdings" pitchFamily="2" charset="2"/>
              <a:buNone/>
              <a:defRPr/>
            </a:pPr>
            <a:r>
              <a:rPr lang="en-GB" altLang="en-US" sz="3600" dirty="0"/>
              <a:t> </a:t>
            </a:r>
          </a:p>
          <a:p>
            <a:pPr>
              <a:defRPr/>
            </a:pPr>
            <a:endParaRPr lang="en-GB" dirty="0"/>
          </a:p>
          <a:p>
            <a:pPr marL="533400" indent="-533400" eaLnBrk="1" hangingPunct="1">
              <a:lnSpc>
                <a:spcPct val="90000"/>
              </a:lnSpc>
              <a:defRPr/>
            </a:pPr>
            <a:endParaRPr lang="en-GB" altLang="en-US" sz="3600" dirty="0"/>
          </a:p>
          <a:p>
            <a:pPr marL="533400" indent="-533400" eaLnBrk="1" hangingPunct="1">
              <a:lnSpc>
                <a:spcPct val="90000"/>
              </a:lnSpc>
              <a:defRPr/>
            </a:pPr>
            <a:endParaRPr lang="en-GB" altLang="en-US" sz="6000" dirty="0"/>
          </a:p>
          <a:p>
            <a:pPr marL="533400" indent="-533400" eaLnBrk="1" hangingPunct="1">
              <a:lnSpc>
                <a:spcPct val="90000"/>
              </a:lnSpc>
              <a:buFont typeface="Wingdings" pitchFamily="2" charset="2"/>
              <a:buNone/>
              <a:defRPr/>
            </a:pPr>
            <a:endParaRPr lang="en-GB" altLang="en-US" sz="3600" dirty="0"/>
          </a:p>
          <a:p>
            <a:pPr marL="533400" indent="-533400" eaLnBrk="1" hangingPunct="1">
              <a:lnSpc>
                <a:spcPct val="90000"/>
              </a:lnSpc>
              <a:defRPr/>
            </a:pPr>
            <a:endParaRPr lang="en-GB" altLang="en-US" dirty="0"/>
          </a:p>
          <a:p>
            <a:pPr marL="533400" indent="-533400">
              <a:buFont typeface="Wingdings" pitchFamily="2" charset="2"/>
              <a:buNone/>
              <a:defRPr/>
            </a:pPr>
            <a:endParaRPr lang="en-US" altLang="en-US" dirty="0"/>
          </a:p>
        </p:txBody>
      </p:sp>
      <p:pic>
        <p:nvPicPr>
          <p:cNvPr id="71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7900" y="1911932"/>
            <a:ext cx="5381405" cy="403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142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fade">
                                      <p:cBhvr>
                                        <p:cTn id="7" dur="2000"/>
                                        <p:tgtEl>
                                          <p:spTgt spid="137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512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Title 1"/>
          <p:cNvSpPr>
            <a:spLocks noGrp="1" noChangeArrowheads="1"/>
          </p:cNvSpPr>
          <p:nvPr>
            <p:ph type="title" idx="4294967295"/>
          </p:nvPr>
        </p:nvSpPr>
        <p:spPr>
          <a:xfrm>
            <a:off x="762002" y="762000"/>
            <a:ext cx="8562975" cy="1143000"/>
          </a:xfrm>
        </p:spPr>
        <p:txBody>
          <a:bodyPr/>
          <a:lstStyle/>
          <a:p>
            <a:r>
              <a:rPr lang="en-GB" altLang="en-US" sz="5400" dirty="0" smtClean="0"/>
              <a:t>MENTAL HEALTH</a:t>
            </a:r>
            <a:endParaRPr lang="en-US" altLang="en-US" sz="5400" dirty="0" smtClean="0"/>
          </a:p>
        </p:txBody>
      </p:sp>
      <p:sp>
        <p:nvSpPr>
          <p:cNvPr id="5123" name="Content Placeholder 2">
            <a:extLst>
              <a:ext uri="{FF2B5EF4-FFF2-40B4-BE49-F238E27FC236}"/>
            </a:extLst>
          </p:cNvPr>
          <p:cNvSpPr>
            <a:spLocks noGrp="1"/>
          </p:cNvSpPr>
          <p:nvPr>
            <p:ph idx="4294967295"/>
          </p:nvPr>
        </p:nvSpPr>
        <p:spPr>
          <a:xfrm>
            <a:off x="107504" y="1762298"/>
            <a:ext cx="9084809" cy="4488873"/>
          </a:xfrm>
        </p:spPr>
        <p:txBody>
          <a:bodyPr>
            <a:normAutofit fontScale="92500"/>
          </a:bodyPr>
          <a:lstStyle/>
          <a:p>
            <a:pPr marL="533400" indent="-533400" eaLnBrk="1" hangingPunct="1">
              <a:lnSpc>
                <a:spcPct val="90000"/>
              </a:lnSpc>
              <a:buFont typeface="Wingdings" pitchFamily="2" charset="2"/>
              <a:buNone/>
              <a:defRPr/>
            </a:pPr>
            <a:r>
              <a:rPr lang="en-GB" altLang="en-US" sz="3600" dirty="0"/>
              <a:t> </a:t>
            </a:r>
            <a:endParaRPr lang="en-GB" sz="2400" dirty="0"/>
          </a:p>
          <a:p>
            <a:pPr>
              <a:defRPr/>
            </a:pPr>
            <a:r>
              <a:rPr lang="en-GB" sz="3600" dirty="0" smtClean="0"/>
              <a:t>More LGBT+ people report regular mental               health concerns than heterosexual people</a:t>
            </a:r>
            <a:endParaRPr lang="en-GB" sz="3600" dirty="0"/>
          </a:p>
          <a:p>
            <a:pPr>
              <a:defRPr/>
            </a:pPr>
            <a:r>
              <a:rPr lang="en-GB" sz="3600" dirty="0" smtClean="0"/>
              <a:t>Three in five LGBT people (61%) said they’ve experienced anxiety in the last year</a:t>
            </a:r>
          </a:p>
          <a:p>
            <a:pPr>
              <a:defRPr/>
            </a:pPr>
            <a:r>
              <a:rPr lang="en-GB" sz="3600" dirty="0" smtClean="0"/>
              <a:t>Half of LGBT people (52%) said they’ve            experienced depression in last year</a:t>
            </a:r>
          </a:p>
          <a:p>
            <a:pPr>
              <a:defRPr/>
            </a:pPr>
            <a:endParaRPr lang="en-GB" sz="3600" dirty="0" smtClean="0"/>
          </a:p>
          <a:p>
            <a:pPr>
              <a:defRPr/>
            </a:pPr>
            <a:endParaRPr lang="en-GB" sz="3600" dirty="0"/>
          </a:p>
          <a:p>
            <a:pPr>
              <a:defRPr/>
            </a:pPr>
            <a:endParaRPr lang="en-GB" dirty="0"/>
          </a:p>
          <a:p>
            <a:pPr marL="533400" indent="-533400" eaLnBrk="1" hangingPunct="1">
              <a:lnSpc>
                <a:spcPct val="90000"/>
              </a:lnSpc>
              <a:defRPr/>
            </a:pPr>
            <a:endParaRPr lang="en-GB" altLang="en-US" sz="3600" dirty="0"/>
          </a:p>
          <a:p>
            <a:pPr marL="533400" indent="-533400" eaLnBrk="1" hangingPunct="1">
              <a:lnSpc>
                <a:spcPct val="90000"/>
              </a:lnSpc>
              <a:defRPr/>
            </a:pPr>
            <a:endParaRPr lang="en-GB" altLang="en-US" sz="6000" dirty="0"/>
          </a:p>
          <a:p>
            <a:pPr marL="533400" indent="-533400" eaLnBrk="1" hangingPunct="1">
              <a:lnSpc>
                <a:spcPct val="90000"/>
              </a:lnSpc>
              <a:buFont typeface="Wingdings" pitchFamily="2" charset="2"/>
              <a:buNone/>
              <a:defRPr/>
            </a:pPr>
            <a:endParaRPr lang="en-GB" altLang="en-US" sz="3600" dirty="0"/>
          </a:p>
          <a:p>
            <a:pPr marL="533400" indent="-533400" eaLnBrk="1" hangingPunct="1">
              <a:lnSpc>
                <a:spcPct val="90000"/>
              </a:lnSpc>
              <a:defRPr/>
            </a:pPr>
            <a:endParaRPr lang="en-GB" altLang="en-US" dirty="0"/>
          </a:p>
          <a:p>
            <a:pPr marL="533400" indent="-533400">
              <a:buFont typeface="Wingdings" pitchFamily="2" charset="2"/>
              <a:buNone/>
              <a:defRPr/>
            </a:pPr>
            <a:endParaRPr lang="en-US" altLang="en-US" dirty="0"/>
          </a:p>
        </p:txBody>
      </p:sp>
    </p:spTree>
    <p:extLst>
      <p:ext uri="{BB962C8B-B14F-4D97-AF65-F5344CB8AC3E}">
        <p14:creationId xmlns:p14="http://schemas.microsoft.com/office/powerpoint/2010/main" val="270449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fade">
                                      <p:cBhvr>
                                        <p:cTn id="7" dur="2000"/>
                                        <p:tgtEl>
                                          <p:spTgt spid="137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fade">
                                      <p:cBhvr>
                                        <p:cTn id="17" dur="2000"/>
                                        <p:tgtEl>
                                          <p:spTgt spid="51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fade">
                                      <p:cBhvr>
                                        <p:cTn id="22" dur="2000"/>
                                        <p:tgtEl>
                                          <p:spTgt spid="51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fade">
                                      <p:cBhvr>
                                        <p:cTn id="27" dur="20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512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Title 1"/>
          <p:cNvSpPr>
            <a:spLocks noGrp="1" noChangeArrowheads="1"/>
          </p:cNvSpPr>
          <p:nvPr>
            <p:ph type="title" idx="4294967295"/>
          </p:nvPr>
        </p:nvSpPr>
        <p:spPr>
          <a:xfrm>
            <a:off x="762002" y="762000"/>
            <a:ext cx="8562975" cy="1143000"/>
          </a:xfrm>
        </p:spPr>
        <p:txBody>
          <a:bodyPr>
            <a:normAutofit/>
          </a:bodyPr>
          <a:lstStyle/>
          <a:p>
            <a:r>
              <a:rPr lang="en-GB" altLang="en-US" sz="5400" dirty="0"/>
              <a:t> </a:t>
            </a:r>
            <a:r>
              <a:rPr lang="en-GB" altLang="en-US" sz="5400" dirty="0" smtClean="0"/>
              <a:t>ALCOHOL</a:t>
            </a:r>
            <a:endParaRPr lang="en-US" altLang="en-US" sz="5400" dirty="0" smtClean="0"/>
          </a:p>
        </p:txBody>
      </p:sp>
      <p:sp>
        <p:nvSpPr>
          <p:cNvPr id="5123" name="Content Placeholder 2"/>
          <p:cNvSpPr>
            <a:spLocks noGrp="1"/>
          </p:cNvSpPr>
          <p:nvPr>
            <p:ph idx="4294967295"/>
          </p:nvPr>
        </p:nvSpPr>
        <p:spPr>
          <a:xfrm>
            <a:off x="827088" y="2133600"/>
            <a:ext cx="8316912" cy="4495800"/>
          </a:xfrm>
        </p:spPr>
        <p:txBody>
          <a:bodyPr/>
          <a:lstStyle/>
          <a:p>
            <a:pPr marL="533400" indent="-533400" eaLnBrk="1" hangingPunct="1">
              <a:lnSpc>
                <a:spcPct val="90000"/>
              </a:lnSpc>
              <a:buFont typeface="Wingdings" pitchFamily="2" charset="2"/>
              <a:buNone/>
            </a:pPr>
            <a:r>
              <a:rPr lang="en-GB" altLang="en-US" sz="3600" dirty="0" smtClean="0"/>
              <a:t> </a:t>
            </a:r>
          </a:p>
          <a:p>
            <a:pPr marL="533400" indent="-533400" eaLnBrk="1" hangingPunct="1">
              <a:lnSpc>
                <a:spcPct val="90000"/>
              </a:lnSpc>
            </a:pPr>
            <a:endParaRPr lang="en-GB" altLang="en-US" sz="6000" dirty="0" smtClean="0"/>
          </a:p>
          <a:p>
            <a:pPr marL="533400" indent="-533400" eaLnBrk="1" hangingPunct="1">
              <a:lnSpc>
                <a:spcPct val="90000"/>
              </a:lnSpc>
              <a:buFont typeface="Wingdings" pitchFamily="2" charset="2"/>
              <a:buNone/>
            </a:pPr>
            <a:endParaRPr lang="en-GB" altLang="en-US" sz="3600" dirty="0" smtClean="0"/>
          </a:p>
          <a:p>
            <a:pPr marL="533400" indent="-533400" eaLnBrk="1" hangingPunct="1">
              <a:lnSpc>
                <a:spcPct val="90000"/>
              </a:lnSpc>
            </a:pPr>
            <a:endParaRPr lang="en-GB" altLang="en-US" dirty="0" smtClean="0"/>
          </a:p>
          <a:p>
            <a:pPr marL="533400" indent="-533400">
              <a:buFont typeface="Wingdings" pitchFamily="2" charset="2"/>
              <a:buNone/>
            </a:pPr>
            <a:endParaRPr lang="en-US" altLang="en-US" dirty="0" smtClean="0"/>
          </a:p>
        </p:txBody>
      </p:sp>
      <p:pic>
        <p:nvPicPr>
          <p:cNvPr id="92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0245" y="2028306"/>
            <a:ext cx="4700848" cy="397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252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fade">
                                      <p:cBhvr>
                                        <p:cTn id="7" dur="2000"/>
                                        <p:tgtEl>
                                          <p:spTgt spid="137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512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Title 1"/>
          <p:cNvSpPr>
            <a:spLocks noGrp="1" noChangeArrowheads="1"/>
          </p:cNvSpPr>
          <p:nvPr>
            <p:ph type="title" idx="4294967295"/>
          </p:nvPr>
        </p:nvSpPr>
        <p:spPr>
          <a:xfrm>
            <a:off x="762002" y="762000"/>
            <a:ext cx="8562975" cy="1143000"/>
          </a:xfrm>
        </p:spPr>
        <p:txBody>
          <a:bodyPr>
            <a:normAutofit/>
          </a:bodyPr>
          <a:lstStyle/>
          <a:p>
            <a:r>
              <a:rPr lang="en-GB" altLang="en-US" sz="5400" dirty="0" smtClean="0"/>
              <a:t>ALCOHOL</a:t>
            </a:r>
            <a:endParaRPr lang="en-US" altLang="en-US" sz="5400" dirty="0" smtClean="0"/>
          </a:p>
        </p:txBody>
      </p:sp>
      <p:sp>
        <p:nvSpPr>
          <p:cNvPr id="5123" name="Content Placeholder 2">
            <a:extLst>
              <a:ext uri="{FF2B5EF4-FFF2-40B4-BE49-F238E27FC236}"/>
            </a:extLst>
          </p:cNvPr>
          <p:cNvSpPr>
            <a:spLocks noGrp="1"/>
          </p:cNvSpPr>
          <p:nvPr>
            <p:ph idx="4294967295"/>
          </p:nvPr>
        </p:nvSpPr>
        <p:spPr>
          <a:xfrm>
            <a:off x="835431" y="1845430"/>
            <a:ext cx="8005157" cy="4488873"/>
          </a:xfrm>
        </p:spPr>
        <p:txBody>
          <a:bodyPr>
            <a:normAutofit fontScale="92500" lnSpcReduction="20000"/>
          </a:bodyPr>
          <a:lstStyle/>
          <a:p>
            <a:pPr marL="533400" indent="-533400" eaLnBrk="1" hangingPunct="1">
              <a:lnSpc>
                <a:spcPct val="90000"/>
              </a:lnSpc>
              <a:buFont typeface="Wingdings" pitchFamily="2" charset="2"/>
              <a:buNone/>
              <a:defRPr/>
            </a:pPr>
            <a:r>
              <a:rPr lang="en-GB" altLang="en-US" sz="3600" dirty="0"/>
              <a:t> </a:t>
            </a:r>
          </a:p>
          <a:p>
            <a:pPr>
              <a:defRPr/>
            </a:pPr>
            <a:r>
              <a:rPr lang="en-GB" altLang="en-US" sz="3600" dirty="0"/>
              <a:t>H</a:t>
            </a:r>
            <a:r>
              <a:rPr lang="en-GB" altLang="en-US" sz="3600" dirty="0" smtClean="0"/>
              <a:t>igher </a:t>
            </a:r>
            <a:r>
              <a:rPr lang="en-GB" altLang="en-US" sz="3600" dirty="0"/>
              <a:t>numbers </a:t>
            </a:r>
            <a:r>
              <a:rPr lang="en-GB" altLang="en-US" sz="3600" dirty="0" smtClean="0"/>
              <a:t>of older LGBT+ people drink more regularly than their heterosexual peers</a:t>
            </a:r>
            <a:endParaRPr lang="en-GB" altLang="en-US" sz="3600" dirty="0"/>
          </a:p>
          <a:p>
            <a:pPr>
              <a:defRPr/>
            </a:pPr>
            <a:r>
              <a:rPr lang="en-GB" sz="3600" dirty="0"/>
              <a:t>45% </a:t>
            </a:r>
            <a:r>
              <a:rPr lang="en-GB" sz="3600" dirty="0" smtClean="0"/>
              <a:t>LGBT </a:t>
            </a:r>
            <a:r>
              <a:rPr lang="en-GB" sz="3600" dirty="0"/>
              <a:t>people drink alcohol at least </a:t>
            </a:r>
            <a:r>
              <a:rPr lang="en-GB" sz="3600" dirty="0" smtClean="0"/>
              <a:t>              ‘</a:t>
            </a:r>
            <a:r>
              <a:rPr lang="en-GB" sz="3600" dirty="0"/>
              <a:t>three or four days a week’ compared </a:t>
            </a:r>
            <a:r>
              <a:rPr lang="en-GB" sz="3600" dirty="0" smtClean="0"/>
              <a:t>                    to </a:t>
            </a:r>
            <a:r>
              <a:rPr lang="en-GB" sz="3600" dirty="0"/>
              <a:t>31% of heterosexual </a:t>
            </a:r>
            <a:r>
              <a:rPr lang="en-GB" sz="3600" dirty="0" smtClean="0"/>
              <a:t>people</a:t>
            </a:r>
          </a:p>
          <a:p>
            <a:pPr>
              <a:defRPr/>
            </a:pPr>
            <a:r>
              <a:rPr lang="en-GB" sz="3600" dirty="0" smtClean="0"/>
              <a:t>One in six LGBT people (16%) said they drank     alcohol almost every day over the last year</a:t>
            </a:r>
            <a:endParaRPr lang="en-GB" sz="3600" dirty="0"/>
          </a:p>
          <a:p>
            <a:pPr marL="0" indent="0" eaLnBrk="1" hangingPunct="1">
              <a:lnSpc>
                <a:spcPct val="90000"/>
              </a:lnSpc>
              <a:buNone/>
              <a:defRPr/>
            </a:pPr>
            <a:endParaRPr lang="en-GB" altLang="en-US" sz="3600" dirty="0"/>
          </a:p>
          <a:p>
            <a:pPr marL="533400" indent="-533400" eaLnBrk="1" hangingPunct="1">
              <a:lnSpc>
                <a:spcPct val="90000"/>
              </a:lnSpc>
              <a:defRPr/>
            </a:pPr>
            <a:endParaRPr lang="en-GB" altLang="en-US" sz="6000" dirty="0"/>
          </a:p>
          <a:p>
            <a:pPr marL="533400" indent="-533400" eaLnBrk="1" hangingPunct="1">
              <a:lnSpc>
                <a:spcPct val="90000"/>
              </a:lnSpc>
              <a:buFont typeface="Wingdings" pitchFamily="2" charset="2"/>
              <a:buNone/>
              <a:defRPr/>
            </a:pPr>
            <a:endParaRPr lang="en-GB" altLang="en-US" sz="3600" dirty="0"/>
          </a:p>
          <a:p>
            <a:pPr marL="533400" indent="-533400" eaLnBrk="1" hangingPunct="1">
              <a:lnSpc>
                <a:spcPct val="90000"/>
              </a:lnSpc>
              <a:defRPr/>
            </a:pPr>
            <a:endParaRPr lang="en-GB" altLang="en-US" dirty="0"/>
          </a:p>
          <a:p>
            <a:pPr marL="533400" indent="-533400">
              <a:buFont typeface="Wingdings" pitchFamily="2" charset="2"/>
              <a:buNone/>
              <a:defRPr/>
            </a:pPr>
            <a:endParaRPr lang="en-US" altLang="en-US" dirty="0"/>
          </a:p>
        </p:txBody>
      </p:sp>
    </p:spTree>
    <p:extLst>
      <p:ext uri="{BB962C8B-B14F-4D97-AF65-F5344CB8AC3E}">
        <p14:creationId xmlns:p14="http://schemas.microsoft.com/office/powerpoint/2010/main" val="971343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fade">
                                      <p:cBhvr>
                                        <p:cTn id="7" dur="2000"/>
                                        <p:tgtEl>
                                          <p:spTgt spid="137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fade">
                                      <p:cBhvr>
                                        <p:cTn id="17" dur="2000"/>
                                        <p:tgtEl>
                                          <p:spTgt spid="51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fade">
                                      <p:cBhvr>
                                        <p:cTn id="22" dur="2000"/>
                                        <p:tgtEl>
                                          <p:spTgt spid="51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fade">
                                      <p:cBhvr>
                                        <p:cTn id="27" dur="20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512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Title 1"/>
          <p:cNvSpPr>
            <a:spLocks noGrp="1" noChangeArrowheads="1"/>
          </p:cNvSpPr>
          <p:nvPr>
            <p:ph type="title" idx="4294967295"/>
          </p:nvPr>
        </p:nvSpPr>
        <p:spPr>
          <a:xfrm>
            <a:off x="-972616" y="260648"/>
            <a:ext cx="8562975" cy="1143000"/>
          </a:xfrm>
        </p:spPr>
        <p:txBody>
          <a:bodyPr>
            <a:normAutofit/>
          </a:bodyPr>
          <a:lstStyle/>
          <a:p>
            <a:r>
              <a:rPr lang="en-GB" altLang="en-US" sz="5400" dirty="0"/>
              <a:t> </a:t>
            </a:r>
            <a:r>
              <a:rPr lang="en-GB" altLang="en-US" sz="5400" dirty="0" smtClean="0"/>
              <a:t>    SAFETY AND SECURITY</a:t>
            </a:r>
            <a:endParaRPr lang="en-US" altLang="en-US" sz="5400" dirty="0" smtClean="0"/>
          </a:p>
        </p:txBody>
      </p:sp>
      <p:sp>
        <p:nvSpPr>
          <p:cNvPr id="5123" name="Content Placeholder 2"/>
          <p:cNvSpPr>
            <a:spLocks noGrp="1"/>
          </p:cNvSpPr>
          <p:nvPr>
            <p:ph idx="4294967295"/>
          </p:nvPr>
        </p:nvSpPr>
        <p:spPr>
          <a:xfrm>
            <a:off x="827088" y="2133600"/>
            <a:ext cx="8316912" cy="4495800"/>
          </a:xfrm>
        </p:spPr>
        <p:txBody>
          <a:bodyPr/>
          <a:lstStyle/>
          <a:p>
            <a:pPr marL="533400" indent="-533400" eaLnBrk="1" hangingPunct="1">
              <a:lnSpc>
                <a:spcPct val="90000"/>
              </a:lnSpc>
              <a:buFont typeface="Wingdings" pitchFamily="2" charset="2"/>
              <a:buNone/>
            </a:pPr>
            <a:r>
              <a:rPr lang="en-GB" altLang="en-US" sz="3600" dirty="0" smtClean="0"/>
              <a:t> </a:t>
            </a:r>
          </a:p>
          <a:p>
            <a:pPr marL="533400" indent="-533400" eaLnBrk="1" hangingPunct="1">
              <a:lnSpc>
                <a:spcPct val="90000"/>
              </a:lnSpc>
            </a:pPr>
            <a:endParaRPr lang="en-GB" altLang="en-US" sz="6000" dirty="0" smtClean="0"/>
          </a:p>
          <a:p>
            <a:pPr marL="533400" indent="-533400" eaLnBrk="1" hangingPunct="1">
              <a:lnSpc>
                <a:spcPct val="90000"/>
              </a:lnSpc>
              <a:buFont typeface="Wingdings" pitchFamily="2" charset="2"/>
              <a:buNone/>
            </a:pPr>
            <a:endParaRPr lang="en-GB" altLang="en-US" sz="3600" dirty="0" smtClean="0"/>
          </a:p>
          <a:p>
            <a:pPr marL="533400" indent="-533400" eaLnBrk="1" hangingPunct="1">
              <a:lnSpc>
                <a:spcPct val="90000"/>
              </a:lnSpc>
            </a:pPr>
            <a:endParaRPr lang="en-GB" altLang="en-US" dirty="0" smtClean="0"/>
          </a:p>
          <a:p>
            <a:pPr marL="533400" indent="-533400">
              <a:buFont typeface="Wingdings" pitchFamily="2" charset="2"/>
              <a:buNone/>
            </a:pPr>
            <a:endParaRPr lang="en-US" altLang="en-US" dirty="0" smtClean="0"/>
          </a:p>
        </p:txBody>
      </p:sp>
      <p:pic>
        <p:nvPicPr>
          <p:cNvPr id="1026" name="Picture 2" descr="\\ACC-DC01\Users\HomeDrives\Jim.Glennon\My Pictures\img_48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628800"/>
            <a:ext cx="4276898" cy="5140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257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fade">
                                      <p:cBhvr>
                                        <p:cTn id="7" dur="2000"/>
                                        <p:tgtEl>
                                          <p:spTgt spid="137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512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Title 1"/>
          <p:cNvSpPr>
            <a:spLocks noGrp="1" noChangeArrowheads="1"/>
          </p:cNvSpPr>
          <p:nvPr>
            <p:ph type="title" idx="4294967295"/>
          </p:nvPr>
        </p:nvSpPr>
        <p:spPr>
          <a:xfrm>
            <a:off x="179512" y="188640"/>
            <a:ext cx="8562975" cy="1143000"/>
          </a:xfrm>
        </p:spPr>
        <p:txBody>
          <a:bodyPr>
            <a:normAutofit/>
          </a:bodyPr>
          <a:lstStyle/>
          <a:p>
            <a:r>
              <a:rPr lang="en-GB" altLang="en-US" sz="5400" dirty="0" smtClean="0"/>
              <a:t> SAFETY AND SECURITY</a:t>
            </a:r>
            <a:endParaRPr lang="en-US" altLang="en-US" sz="5400" dirty="0" smtClean="0"/>
          </a:p>
        </p:txBody>
      </p:sp>
      <p:sp>
        <p:nvSpPr>
          <p:cNvPr id="5123" name="Content Placeholder 2">
            <a:extLst>
              <a:ext uri="{FF2B5EF4-FFF2-40B4-BE49-F238E27FC236}"/>
            </a:extLst>
          </p:cNvPr>
          <p:cNvSpPr>
            <a:spLocks noGrp="1"/>
          </p:cNvSpPr>
          <p:nvPr>
            <p:ph idx="4294967295"/>
          </p:nvPr>
        </p:nvSpPr>
        <p:spPr>
          <a:xfrm>
            <a:off x="611560" y="1484784"/>
            <a:ext cx="8079970" cy="4688379"/>
          </a:xfrm>
        </p:spPr>
        <p:txBody>
          <a:bodyPr>
            <a:normAutofit fontScale="77500" lnSpcReduction="20000"/>
          </a:bodyPr>
          <a:lstStyle/>
          <a:p>
            <a:pPr marL="533400" indent="-533400" eaLnBrk="1" hangingPunct="1">
              <a:lnSpc>
                <a:spcPct val="90000"/>
              </a:lnSpc>
              <a:buFont typeface="Wingdings" pitchFamily="2" charset="2"/>
              <a:buNone/>
              <a:defRPr/>
            </a:pPr>
            <a:r>
              <a:rPr lang="en-GB" altLang="en-US" sz="3600" dirty="0"/>
              <a:t> </a:t>
            </a:r>
          </a:p>
          <a:p>
            <a:pPr>
              <a:defRPr/>
            </a:pPr>
            <a:r>
              <a:rPr lang="en-GB" altLang="en-US" sz="3600" dirty="0" smtClean="0"/>
              <a:t>4 in 5 LGBT+ people have experienced ‘hate crime’                 in recent years (GALOP Hate Crime Report 2016)</a:t>
            </a:r>
          </a:p>
          <a:p>
            <a:pPr>
              <a:defRPr/>
            </a:pPr>
            <a:r>
              <a:rPr lang="en-GB" sz="3600" dirty="0" smtClean="0"/>
              <a:t>2 in 5 </a:t>
            </a:r>
            <a:r>
              <a:rPr lang="en-GB" sz="3600" dirty="0"/>
              <a:t>respondents had experienced </a:t>
            </a:r>
            <a:r>
              <a:rPr lang="en-GB" sz="3600" dirty="0" smtClean="0"/>
              <a:t>an incident       because </a:t>
            </a:r>
            <a:r>
              <a:rPr lang="en-GB" sz="3600" dirty="0"/>
              <a:t>they were LGBT, such as verbal </a:t>
            </a:r>
            <a:r>
              <a:rPr lang="en-GB" sz="3600" dirty="0" smtClean="0"/>
              <a:t>harassment                 or physical violence, in </a:t>
            </a:r>
            <a:r>
              <a:rPr lang="en-GB" sz="3600" dirty="0"/>
              <a:t>the 12 months preceding </a:t>
            </a:r>
            <a:r>
              <a:rPr lang="en-GB" sz="3600" dirty="0" smtClean="0"/>
              <a:t>    the 2018 Government LGBT survey</a:t>
            </a:r>
            <a:endParaRPr lang="en-GB" altLang="en-US" sz="3600" dirty="0"/>
          </a:p>
          <a:p>
            <a:pPr>
              <a:defRPr/>
            </a:pPr>
            <a:r>
              <a:rPr lang="en-GB" sz="3600" dirty="0" smtClean="0"/>
              <a:t>Older LGBT+ people face more peer prejudice                            (only 41% of people born in the 1940’s believe          same-sex relations are not wrong. – BSA 2017)</a:t>
            </a:r>
            <a:endParaRPr lang="en-GB" altLang="en-US" sz="3600" dirty="0"/>
          </a:p>
          <a:p>
            <a:pPr marL="533400" indent="-533400" eaLnBrk="1" hangingPunct="1">
              <a:lnSpc>
                <a:spcPct val="90000"/>
              </a:lnSpc>
              <a:defRPr/>
            </a:pPr>
            <a:endParaRPr lang="en-GB" altLang="en-US" sz="6000" dirty="0"/>
          </a:p>
          <a:p>
            <a:pPr marL="533400" indent="-533400" eaLnBrk="1" hangingPunct="1">
              <a:lnSpc>
                <a:spcPct val="90000"/>
              </a:lnSpc>
              <a:buFont typeface="Wingdings" pitchFamily="2" charset="2"/>
              <a:buNone/>
              <a:defRPr/>
            </a:pPr>
            <a:endParaRPr lang="en-GB" altLang="en-US" sz="3600" dirty="0"/>
          </a:p>
          <a:p>
            <a:pPr marL="533400" indent="-533400" eaLnBrk="1" hangingPunct="1">
              <a:lnSpc>
                <a:spcPct val="90000"/>
              </a:lnSpc>
              <a:defRPr/>
            </a:pPr>
            <a:endParaRPr lang="en-GB" altLang="en-US" dirty="0"/>
          </a:p>
          <a:p>
            <a:pPr marL="533400" indent="-533400">
              <a:buFont typeface="Wingdings" pitchFamily="2" charset="2"/>
              <a:buNone/>
              <a:defRPr/>
            </a:pPr>
            <a:endParaRPr lang="en-US" altLang="en-US" dirty="0"/>
          </a:p>
        </p:txBody>
      </p:sp>
    </p:spTree>
    <p:extLst>
      <p:ext uri="{BB962C8B-B14F-4D97-AF65-F5344CB8AC3E}">
        <p14:creationId xmlns:p14="http://schemas.microsoft.com/office/powerpoint/2010/main" val="101343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fade">
                                      <p:cBhvr>
                                        <p:cTn id="7" dur="2000"/>
                                        <p:tgtEl>
                                          <p:spTgt spid="137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fade">
                                      <p:cBhvr>
                                        <p:cTn id="17" dur="2000"/>
                                        <p:tgtEl>
                                          <p:spTgt spid="51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fade">
                                      <p:cBhvr>
                                        <p:cTn id="22" dur="2000"/>
                                        <p:tgtEl>
                                          <p:spTgt spid="51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fade">
                                      <p:cBhvr>
                                        <p:cTn id="27" dur="20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512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Title 1"/>
          <p:cNvSpPr>
            <a:spLocks noGrp="1" noChangeArrowheads="1"/>
          </p:cNvSpPr>
          <p:nvPr>
            <p:ph type="title" idx="4294967295"/>
          </p:nvPr>
        </p:nvSpPr>
        <p:spPr>
          <a:xfrm>
            <a:off x="-540568" y="404664"/>
            <a:ext cx="8562975" cy="1143000"/>
          </a:xfrm>
        </p:spPr>
        <p:txBody>
          <a:bodyPr>
            <a:normAutofit/>
          </a:bodyPr>
          <a:lstStyle/>
          <a:p>
            <a:r>
              <a:rPr lang="en-GB" altLang="en-US" sz="5400" dirty="0"/>
              <a:t> </a:t>
            </a:r>
            <a:r>
              <a:rPr lang="en-GB" altLang="en-US" sz="5400" dirty="0" smtClean="0"/>
              <a:t>   CONFIDENCE IN CARE </a:t>
            </a:r>
            <a:endParaRPr lang="en-US" altLang="en-US" sz="5400" dirty="0" smtClean="0"/>
          </a:p>
        </p:txBody>
      </p:sp>
      <p:sp>
        <p:nvSpPr>
          <p:cNvPr id="5123" name="Content Placeholder 2"/>
          <p:cNvSpPr>
            <a:spLocks noGrp="1"/>
          </p:cNvSpPr>
          <p:nvPr>
            <p:ph idx="4294967295"/>
          </p:nvPr>
        </p:nvSpPr>
        <p:spPr>
          <a:xfrm>
            <a:off x="827088" y="1712426"/>
            <a:ext cx="8316912" cy="5020887"/>
          </a:xfrm>
        </p:spPr>
        <p:txBody>
          <a:bodyPr/>
          <a:lstStyle/>
          <a:p>
            <a:pPr marL="533400" indent="-533400" eaLnBrk="1" hangingPunct="1">
              <a:lnSpc>
                <a:spcPct val="90000"/>
              </a:lnSpc>
              <a:buFont typeface="Wingdings" pitchFamily="2" charset="2"/>
              <a:buNone/>
            </a:pPr>
            <a:r>
              <a:rPr lang="en-GB" altLang="en-US" sz="3600" dirty="0" smtClean="0"/>
              <a:t> </a:t>
            </a:r>
          </a:p>
          <a:p>
            <a:pPr marL="533400" indent="-533400" eaLnBrk="1" hangingPunct="1">
              <a:lnSpc>
                <a:spcPct val="90000"/>
              </a:lnSpc>
            </a:pPr>
            <a:endParaRPr lang="en-GB" altLang="en-US" sz="6000" dirty="0" smtClean="0"/>
          </a:p>
          <a:p>
            <a:pPr marL="533400" indent="-533400" eaLnBrk="1" hangingPunct="1">
              <a:lnSpc>
                <a:spcPct val="90000"/>
              </a:lnSpc>
              <a:buFont typeface="Wingdings" pitchFamily="2" charset="2"/>
              <a:buNone/>
            </a:pPr>
            <a:endParaRPr lang="en-GB" altLang="en-US" sz="3600" dirty="0" smtClean="0"/>
          </a:p>
          <a:p>
            <a:pPr marL="533400" indent="-533400" eaLnBrk="1" hangingPunct="1">
              <a:lnSpc>
                <a:spcPct val="90000"/>
              </a:lnSpc>
            </a:pPr>
            <a:endParaRPr lang="en-GB" altLang="en-US" dirty="0" smtClean="0"/>
          </a:p>
          <a:p>
            <a:pPr marL="533400" indent="-533400">
              <a:buFont typeface="Wingdings" pitchFamily="2" charset="2"/>
              <a:buNone/>
            </a:pPr>
            <a:endParaRPr lang="en-US" altLang="en-US" dirty="0" smtClean="0"/>
          </a:p>
        </p:txBody>
      </p:sp>
      <p:pic>
        <p:nvPicPr>
          <p:cNvPr id="1126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813" y="1911927"/>
            <a:ext cx="5545137" cy="44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1160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fade">
                                      <p:cBhvr>
                                        <p:cTn id="7" dur="2000"/>
                                        <p:tgtEl>
                                          <p:spTgt spid="137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512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Title 1"/>
          <p:cNvSpPr>
            <a:spLocks noGrp="1" noChangeArrowheads="1"/>
          </p:cNvSpPr>
          <p:nvPr>
            <p:ph type="title" idx="4294967295"/>
          </p:nvPr>
        </p:nvSpPr>
        <p:spPr>
          <a:xfrm>
            <a:off x="423951" y="762000"/>
            <a:ext cx="9376757" cy="2047702"/>
          </a:xfrm>
        </p:spPr>
        <p:txBody>
          <a:bodyPr>
            <a:normAutofit/>
          </a:bodyPr>
          <a:lstStyle/>
          <a:p>
            <a:r>
              <a:rPr lang="en-GB" altLang="en-US" sz="5400" dirty="0" smtClean="0"/>
              <a:t>EVIDENCE FROM RESEARCH</a:t>
            </a:r>
            <a:endParaRPr lang="en-US" altLang="en-US" sz="5400" dirty="0" smtClean="0"/>
          </a:p>
        </p:txBody>
      </p:sp>
      <p:sp>
        <p:nvSpPr>
          <p:cNvPr id="5123" name="Content Placeholder 2">
            <a:extLst>
              <a:ext uri="{FF2B5EF4-FFF2-40B4-BE49-F238E27FC236}"/>
            </a:extLst>
          </p:cNvPr>
          <p:cNvSpPr>
            <a:spLocks noGrp="1"/>
          </p:cNvSpPr>
          <p:nvPr>
            <p:ph idx="4294967295"/>
          </p:nvPr>
        </p:nvSpPr>
        <p:spPr>
          <a:xfrm>
            <a:off x="311730" y="1762299"/>
            <a:ext cx="8690957" cy="4305992"/>
          </a:xfrm>
        </p:spPr>
        <p:txBody>
          <a:bodyPr>
            <a:normAutofit fontScale="85000" lnSpcReduction="10000"/>
          </a:bodyPr>
          <a:lstStyle/>
          <a:p>
            <a:pPr marL="533400" indent="-533400" eaLnBrk="1" hangingPunct="1">
              <a:lnSpc>
                <a:spcPct val="90000"/>
              </a:lnSpc>
              <a:buFont typeface="Wingdings" pitchFamily="2" charset="2"/>
              <a:buNone/>
              <a:defRPr/>
            </a:pPr>
            <a:r>
              <a:rPr lang="en-GB" altLang="en-US" sz="3600" dirty="0"/>
              <a:t> </a:t>
            </a:r>
            <a:endParaRPr lang="en-GB" dirty="0"/>
          </a:p>
          <a:p>
            <a:r>
              <a:rPr lang="en-GB" sz="3600" dirty="0" smtClean="0"/>
              <a:t>‘Older LGBT+ people lack confidence in social care       services’, (Almack et al, 2015)</a:t>
            </a:r>
          </a:p>
          <a:p>
            <a:r>
              <a:rPr lang="en-GB" altLang="en-US" sz="3600" dirty="0" smtClean="0"/>
              <a:t>LGBT</a:t>
            </a:r>
            <a:r>
              <a:rPr lang="en-GB" altLang="en-US" sz="3600" dirty="0"/>
              <a:t>+ people are twice as likely as </a:t>
            </a:r>
            <a:r>
              <a:rPr lang="en-GB" altLang="en-US" sz="3600" dirty="0" smtClean="0"/>
              <a:t>heterosexual                  people to </a:t>
            </a:r>
            <a:r>
              <a:rPr lang="en-GB" altLang="en-US" sz="3600" dirty="0"/>
              <a:t>rely on health and </a:t>
            </a:r>
            <a:r>
              <a:rPr lang="en-GB" altLang="en-US" sz="3600" dirty="0" smtClean="0"/>
              <a:t>social </a:t>
            </a:r>
            <a:r>
              <a:rPr lang="en-GB" altLang="en-US" sz="3600" dirty="0"/>
              <a:t>care </a:t>
            </a:r>
            <a:r>
              <a:rPr lang="en-GB" altLang="en-US" sz="3600" dirty="0" smtClean="0"/>
              <a:t>services</a:t>
            </a:r>
          </a:p>
          <a:p>
            <a:r>
              <a:rPr lang="en-GB" altLang="en-US" sz="3600" dirty="0" smtClean="0"/>
              <a:t>Most </a:t>
            </a:r>
            <a:r>
              <a:rPr lang="en-GB" altLang="en-US" sz="3600" dirty="0"/>
              <a:t>older LGBT+ people say </a:t>
            </a:r>
            <a:r>
              <a:rPr lang="en-GB" altLang="en-US" sz="3600" dirty="0" smtClean="0"/>
              <a:t>that staff don’t        understand </a:t>
            </a:r>
            <a:r>
              <a:rPr lang="en-GB" altLang="en-US" sz="3600" dirty="0"/>
              <a:t>them and don’t meet </a:t>
            </a:r>
            <a:r>
              <a:rPr lang="en-GB" altLang="en-US" sz="3600" dirty="0" smtClean="0"/>
              <a:t>their </a:t>
            </a:r>
            <a:r>
              <a:rPr lang="en-GB" altLang="en-US" sz="3600" dirty="0"/>
              <a:t>stated </a:t>
            </a:r>
            <a:r>
              <a:rPr lang="en-GB" altLang="en-US" sz="3600" dirty="0" smtClean="0"/>
              <a:t>             health </a:t>
            </a:r>
            <a:r>
              <a:rPr lang="en-GB" altLang="en-US" sz="3600" dirty="0"/>
              <a:t>and social care </a:t>
            </a:r>
            <a:r>
              <a:rPr lang="en-GB" altLang="en-US" sz="3600" dirty="0" smtClean="0"/>
              <a:t>needs</a:t>
            </a:r>
            <a:endParaRPr lang="en-GB" altLang="en-US" sz="3600" dirty="0"/>
          </a:p>
          <a:p>
            <a:endParaRPr lang="en-GB" sz="3600" dirty="0"/>
          </a:p>
          <a:p>
            <a:endParaRPr lang="en-GB" sz="3600" dirty="0" smtClean="0"/>
          </a:p>
          <a:p>
            <a:endParaRPr lang="en-GB" sz="3600" dirty="0"/>
          </a:p>
          <a:p>
            <a:pPr marL="533400" indent="-533400" eaLnBrk="1" hangingPunct="1">
              <a:lnSpc>
                <a:spcPct val="90000"/>
              </a:lnSpc>
              <a:defRPr/>
            </a:pPr>
            <a:endParaRPr lang="en-GB" altLang="en-US" sz="3600" dirty="0"/>
          </a:p>
          <a:p>
            <a:pPr marL="533400" indent="-533400" eaLnBrk="1" hangingPunct="1">
              <a:lnSpc>
                <a:spcPct val="90000"/>
              </a:lnSpc>
              <a:defRPr/>
            </a:pPr>
            <a:endParaRPr lang="en-GB" altLang="en-US" sz="6000" dirty="0"/>
          </a:p>
          <a:p>
            <a:pPr marL="533400" indent="-533400" eaLnBrk="1" hangingPunct="1">
              <a:lnSpc>
                <a:spcPct val="90000"/>
              </a:lnSpc>
              <a:buFont typeface="Wingdings" pitchFamily="2" charset="2"/>
              <a:buNone/>
              <a:defRPr/>
            </a:pPr>
            <a:endParaRPr lang="en-GB" altLang="en-US" sz="3600" dirty="0"/>
          </a:p>
          <a:p>
            <a:pPr marL="533400" indent="-533400" eaLnBrk="1" hangingPunct="1">
              <a:lnSpc>
                <a:spcPct val="90000"/>
              </a:lnSpc>
              <a:defRPr/>
            </a:pPr>
            <a:endParaRPr lang="en-GB" altLang="en-US" dirty="0"/>
          </a:p>
          <a:p>
            <a:pPr marL="533400" indent="-533400">
              <a:buFont typeface="Wingdings" pitchFamily="2" charset="2"/>
              <a:buNone/>
              <a:defRPr/>
            </a:pPr>
            <a:endParaRPr lang="en-US" altLang="en-US" dirty="0"/>
          </a:p>
        </p:txBody>
      </p:sp>
    </p:spTree>
    <p:extLst>
      <p:ext uri="{BB962C8B-B14F-4D97-AF65-F5344CB8AC3E}">
        <p14:creationId xmlns:p14="http://schemas.microsoft.com/office/powerpoint/2010/main" val="2696716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fade">
                                      <p:cBhvr>
                                        <p:cTn id="7" dur="2000"/>
                                        <p:tgtEl>
                                          <p:spTgt spid="137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fade">
                                      <p:cBhvr>
                                        <p:cTn id="17" dur="2000"/>
                                        <p:tgtEl>
                                          <p:spTgt spid="51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fade">
                                      <p:cBhvr>
                                        <p:cTn id="22" dur="2000"/>
                                        <p:tgtEl>
                                          <p:spTgt spid="51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fade">
                                      <p:cBhvr>
                                        <p:cTn id="27" dur="20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512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Title 1"/>
          <p:cNvSpPr>
            <a:spLocks noGrp="1" noChangeArrowheads="1"/>
          </p:cNvSpPr>
          <p:nvPr>
            <p:ph type="title" idx="4294967295"/>
          </p:nvPr>
        </p:nvSpPr>
        <p:spPr>
          <a:xfrm>
            <a:off x="423951" y="762000"/>
            <a:ext cx="9376757" cy="2047702"/>
          </a:xfrm>
        </p:spPr>
        <p:txBody>
          <a:bodyPr>
            <a:normAutofit/>
          </a:bodyPr>
          <a:lstStyle/>
          <a:p>
            <a:r>
              <a:rPr lang="en-US" altLang="en-US" sz="800" dirty="0" smtClean="0"/>
              <a:t>.</a:t>
            </a:r>
          </a:p>
        </p:txBody>
      </p:sp>
      <p:sp>
        <p:nvSpPr>
          <p:cNvPr id="5123" name="Content Placeholder 2">
            <a:extLst>
              <a:ext uri="{FF2B5EF4-FFF2-40B4-BE49-F238E27FC236}"/>
            </a:extLst>
          </p:cNvPr>
          <p:cNvSpPr>
            <a:spLocks noGrp="1"/>
          </p:cNvSpPr>
          <p:nvPr>
            <p:ph idx="4294967295"/>
          </p:nvPr>
        </p:nvSpPr>
        <p:spPr>
          <a:xfrm>
            <a:off x="311730" y="1762299"/>
            <a:ext cx="8690957" cy="4305992"/>
          </a:xfrm>
        </p:spPr>
        <p:txBody>
          <a:bodyPr>
            <a:normAutofit/>
          </a:bodyPr>
          <a:lstStyle/>
          <a:p>
            <a:pPr marL="533400" indent="-533400" eaLnBrk="1" hangingPunct="1">
              <a:lnSpc>
                <a:spcPct val="90000"/>
              </a:lnSpc>
              <a:buFont typeface="Wingdings" pitchFamily="2" charset="2"/>
              <a:buNone/>
              <a:defRPr/>
            </a:pPr>
            <a:r>
              <a:rPr lang="en-GB" altLang="en-US" sz="3600" dirty="0"/>
              <a:t> </a:t>
            </a:r>
            <a:endParaRPr lang="en-GB" sz="3600" dirty="0"/>
          </a:p>
          <a:p>
            <a:endParaRPr lang="en-GB" sz="3600" dirty="0" smtClean="0"/>
          </a:p>
          <a:p>
            <a:endParaRPr lang="en-GB" sz="3600" dirty="0"/>
          </a:p>
          <a:p>
            <a:pPr marL="533400" indent="-533400" eaLnBrk="1" hangingPunct="1">
              <a:lnSpc>
                <a:spcPct val="90000"/>
              </a:lnSpc>
              <a:defRPr/>
            </a:pPr>
            <a:endParaRPr lang="en-GB" altLang="en-US" sz="3600" dirty="0"/>
          </a:p>
          <a:p>
            <a:pPr marL="533400" indent="-533400" eaLnBrk="1" hangingPunct="1">
              <a:lnSpc>
                <a:spcPct val="90000"/>
              </a:lnSpc>
              <a:defRPr/>
            </a:pPr>
            <a:endParaRPr lang="en-GB" altLang="en-US" sz="6000" dirty="0"/>
          </a:p>
          <a:p>
            <a:pPr marL="533400" indent="-533400" eaLnBrk="1" hangingPunct="1">
              <a:lnSpc>
                <a:spcPct val="90000"/>
              </a:lnSpc>
              <a:buFont typeface="Wingdings" pitchFamily="2" charset="2"/>
              <a:buNone/>
              <a:defRPr/>
            </a:pPr>
            <a:endParaRPr lang="en-GB" altLang="en-US" sz="3600" dirty="0"/>
          </a:p>
          <a:p>
            <a:pPr marL="533400" indent="-533400" eaLnBrk="1" hangingPunct="1">
              <a:lnSpc>
                <a:spcPct val="90000"/>
              </a:lnSpc>
              <a:defRPr/>
            </a:pPr>
            <a:endParaRPr lang="en-GB" altLang="en-US" dirty="0"/>
          </a:p>
          <a:p>
            <a:pPr marL="533400" indent="-533400">
              <a:buFont typeface="Wingdings" pitchFamily="2" charset="2"/>
              <a:buNone/>
              <a:defRPr/>
            </a:pPr>
            <a:endParaRPr lang="en-US" altLang="en-US" dirty="0"/>
          </a:p>
        </p:txBody>
      </p:sp>
      <p:pic>
        <p:nvPicPr>
          <p:cNvPr id="2050" name="Picture 2" descr="\\ACC-DC01\Users\HomeDrives\Jim.Glennon\My Pictures\lgbt_in_britain_health_cover_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018" y="215950"/>
            <a:ext cx="3329247" cy="636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331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fade">
                                      <p:cBhvr>
                                        <p:cTn id="7" dur="2000"/>
                                        <p:tgtEl>
                                          <p:spTgt spid="137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512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Title 1"/>
          <p:cNvSpPr>
            <a:spLocks noGrp="1" noChangeArrowheads="1"/>
          </p:cNvSpPr>
          <p:nvPr>
            <p:ph type="title" idx="4294967295"/>
          </p:nvPr>
        </p:nvSpPr>
        <p:spPr>
          <a:xfrm>
            <a:off x="423950" y="762000"/>
            <a:ext cx="8578735" cy="2047702"/>
          </a:xfrm>
        </p:spPr>
        <p:txBody>
          <a:bodyPr>
            <a:normAutofit/>
          </a:bodyPr>
          <a:lstStyle/>
          <a:p>
            <a:r>
              <a:rPr lang="en-US" altLang="en-US" sz="5400" dirty="0" smtClean="0"/>
              <a:t>LGBT IN BRITAIN </a:t>
            </a:r>
            <a:br>
              <a:rPr lang="en-US" altLang="en-US" sz="5400" dirty="0" smtClean="0"/>
            </a:br>
            <a:r>
              <a:rPr lang="en-US" altLang="en-US" sz="5400" dirty="0" smtClean="0"/>
              <a:t>HEALTH REPORT</a:t>
            </a:r>
          </a:p>
        </p:txBody>
      </p:sp>
      <p:sp>
        <p:nvSpPr>
          <p:cNvPr id="5123" name="Content Placeholder 2">
            <a:extLst>
              <a:ext uri="{FF2B5EF4-FFF2-40B4-BE49-F238E27FC236}"/>
            </a:extLst>
          </p:cNvPr>
          <p:cNvSpPr>
            <a:spLocks noGrp="1"/>
          </p:cNvSpPr>
          <p:nvPr>
            <p:ph idx="4294967295"/>
          </p:nvPr>
        </p:nvSpPr>
        <p:spPr>
          <a:xfrm>
            <a:off x="311730" y="1762299"/>
            <a:ext cx="8690957" cy="4305992"/>
          </a:xfrm>
        </p:spPr>
        <p:txBody>
          <a:bodyPr>
            <a:normAutofit fontScale="85000" lnSpcReduction="10000"/>
          </a:bodyPr>
          <a:lstStyle/>
          <a:p>
            <a:pPr marL="533400" indent="-533400" eaLnBrk="1" hangingPunct="1">
              <a:lnSpc>
                <a:spcPct val="90000"/>
              </a:lnSpc>
              <a:buFont typeface="Wingdings" pitchFamily="2" charset="2"/>
              <a:buNone/>
              <a:defRPr/>
            </a:pPr>
            <a:endParaRPr lang="en-GB" sz="3600" dirty="0" smtClean="0"/>
          </a:p>
          <a:p>
            <a:endParaRPr lang="en-GB" sz="3600" dirty="0"/>
          </a:p>
          <a:p>
            <a:r>
              <a:rPr lang="en-GB" sz="3600" dirty="0" smtClean="0"/>
              <a:t>One in five LGBT people (19%) don’t tell staff              about being LGBT</a:t>
            </a:r>
          </a:p>
          <a:p>
            <a:r>
              <a:rPr lang="en-GB" sz="3600" dirty="0" smtClean="0"/>
              <a:t>One in seven LGBT people (14%) have avoided         treatment for fear of discrimination</a:t>
            </a:r>
          </a:p>
          <a:p>
            <a:r>
              <a:rPr lang="en-GB" sz="3600" dirty="0" smtClean="0"/>
              <a:t>One in eight (13%) have experienced unequal        treatment from staff because they’re LGBT</a:t>
            </a:r>
          </a:p>
          <a:p>
            <a:endParaRPr lang="en-GB" sz="3600" dirty="0"/>
          </a:p>
          <a:p>
            <a:endParaRPr lang="en-GB" sz="3600" dirty="0" smtClean="0"/>
          </a:p>
          <a:p>
            <a:endParaRPr lang="en-GB" sz="3600" dirty="0"/>
          </a:p>
          <a:p>
            <a:pPr marL="533400" indent="-533400" eaLnBrk="1" hangingPunct="1">
              <a:lnSpc>
                <a:spcPct val="90000"/>
              </a:lnSpc>
              <a:defRPr/>
            </a:pPr>
            <a:endParaRPr lang="en-GB" altLang="en-US" sz="3600" dirty="0"/>
          </a:p>
          <a:p>
            <a:pPr marL="533400" indent="-533400" eaLnBrk="1" hangingPunct="1">
              <a:lnSpc>
                <a:spcPct val="90000"/>
              </a:lnSpc>
              <a:defRPr/>
            </a:pPr>
            <a:endParaRPr lang="en-GB" altLang="en-US" sz="6000" dirty="0"/>
          </a:p>
          <a:p>
            <a:pPr marL="533400" indent="-533400" eaLnBrk="1" hangingPunct="1">
              <a:lnSpc>
                <a:spcPct val="90000"/>
              </a:lnSpc>
              <a:buFont typeface="Wingdings" pitchFamily="2" charset="2"/>
              <a:buNone/>
              <a:defRPr/>
            </a:pPr>
            <a:endParaRPr lang="en-GB" altLang="en-US" sz="3600" dirty="0"/>
          </a:p>
          <a:p>
            <a:pPr marL="533400" indent="-533400" eaLnBrk="1" hangingPunct="1">
              <a:lnSpc>
                <a:spcPct val="90000"/>
              </a:lnSpc>
              <a:defRPr/>
            </a:pPr>
            <a:endParaRPr lang="en-GB" altLang="en-US" dirty="0"/>
          </a:p>
          <a:p>
            <a:pPr marL="533400" indent="-533400">
              <a:buFont typeface="Wingdings" pitchFamily="2" charset="2"/>
              <a:buNone/>
              <a:defRPr/>
            </a:pPr>
            <a:endParaRPr lang="en-US" altLang="en-US" dirty="0"/>
          </a:p>
        </p:txBody>
      </p:sp>
    </p:spTree>
    <p:extLst>
      <p:ext uri="{BB962C8B-B14F-4D97-AF65-F5344CB8AC3E}">
        <p14:creationId xmlns:p14="http://schemas.microsoft.com/office/powerpoint/2010/main" val="2443659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fade">
                                      <p:cBhvr>
                                        <p:cTn id="7" dur="2000"/>
                                        <p:tgtEl>
                                          <p:spTgt spid="137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fade">
                                      <p:cBhvr>
                                        <p:cTn id="12" dur="2000"/>
                                        <p:tgtEl>
                                          <p:spTgt spid="51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fade">
                                      <p:cBhvr>
                                        <p:cTn id="17" dur="2000"/>
                                        <p:tgtEl>
                                          <p:spTgt spid="5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fade">
                                      <p:cBhvr>
                                        <p:cTn id="22" dur="20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51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0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51520" y="1969237"/>
            <a:ext cx="8784976" cy="3908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spcBef>
                <a:spcPct val="20000"/>
              </a:spcBef>
            </a:pPr>
            <a:r>
              <a:rPr lang="en-GB" sz="3600" dirty="0" smtClean="0">
                <a:latin typeface="+mn-lt"/>
              </a:rPr>
              <a:t>Please </a:t>
            </a:r>
            <a:r>
              <a:rPr lang="en-GB" sz="3600" dirty="0">
                <a:latin typeface="+mn-lt"/>
              </a:rPr>
              <a:t>help us capture </a:t>
            </a:r>
            <a:r>
              <a:rPr lang="en-GB" sz="3600" dirty="0" smtClean="0">
                <a:latin typeface="+mn-lt"/>
              </a:rPr>
              <a:t>and share</a:t>
            </a:r>
          </a:p>
          <a:p>
            <a:pPr eaLnBrk="1" hangingPunct="1">
              <a:spcBef>
                <a:spcPct val="20000"/>
              </a:spcBef>
            </a:pPr>
            <a:r>
              <a:rPr lang="en-GB" sz="3600" dirty="0" smtClean="0">
                <a:latin typeface="+mn-lt"/>
              </a:rPr>
              <a:t>this </a:t>
            </a:r>
            <a:r>
              <a:rPr lang="en-GB" sz="3600" dirty="0">
                <a:latin typeface="+mn-lt"/>
              </a:rPr>
              <a:t>day </a:t>
            </a:r>
            <a:r>
              <a:rPr lang="en-GB" sz="3600" dirty="0" smtClean="0">
                <a:latin typeface="+mn-lt"/>
              </a:rPr>
              <a:t>by using</a:t>
            </a:r>
          </a:p>
          <a:p>
            <a:pPr eaLnBrk="1" hangingPunct="1">
              <a:spcBef>
                <a:spcPct val="20000"/>
              </a:spcBef>
            </a:pPr>
            <a:r>
              <a:rPr lang="en-GB" sz="3600" b="1" dirty="0" smtClean="0">
                <a:latin typeface="+mn-lt"/>
              </a:rPr>
              <a:t>#ELFT_LGBTQ </a:t>
            </a:r>
            <a:r>
              <a:rPr lang="en-GB" sz="3600" dirty="0" smtClean="0">
                <a:latin typeface="+mn-lt"/>
              </a:rPr>
              <a:t>hashtag</a:t>
            </a:r>
          </a:p>
          <a:p>
            <a:pPr eaLnBrk="1" hangingPunct="1">
              <a:spcBef>
                <a:spcPct val="20000"/>
              </a:spcBef>
            </a:pPr>
            <a:r>
              <a:rPr lang="en-GB" sz="3600" dirty="0" smtClean="0">
                <a:latin typeface="+mn-lt"/>
              </a:rPr>
              <a:t>when </a:t>
            </a:r>
            <a:r>
              <a:rPr lang="en-GB" sz="3600" dirty="0">
                <a:latin typeface="+mn-lt"/>
              </a:rPr>
              <a:t>you tweet. </a:t>
            </a:r>
            <a:endParaRPr lang="en-GB" sz="3600" dirty="0" smtClean="0">
              <a:latin typeface="+mn-lt"/>
            </a:endParaRPr>
          </a:p>
          <a:p>
            <a:pPr algn="r" eaLnBrk="1" hangingPunct="1">
              <a:spcBef>
                <a:spcPct val="20000"/>
              </a:spcBef>
            </a:pPr>
            <a:endParaRPr lang="en-GB" sz="3600" dirty="0">
              <a:latin typeface="+mn-lt"/>
            </a:endParaRPr>
          </a:p>
          <a:p>
            <a:pPr algn="r" eaLnBrk="1" hangingPunct="1">
              <a:spcBef>
                <a:spcPct val="20000"/>
              </a:spcBef>
            </a:pPr>
            <a:r>
              <a:rPr lang="en-GB" sz="3600" dirty="0" smtClean="0">
                <a:latin typeface="+mn-lt"/>
              </a:rPr>
              <a:t>Thank </a:t>
            </a:r>
            <a:r>
              <a:rPr lang="en-GB" sz="3600" dirty="0">
                <a:latin typeface="+mn-lt"/>
              </a:rPr>
              <a:t>you!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5984" y="4077072"/>
            <a:ext cx="1138039" cy="1041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1896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737" y="440582"/>
            <a:ext cx="3107093" cy="5852513"/>
          </a:xfrm>
          <a:prstGeom prst="rect">
            <a:avLst/>
          </a:prstGeom>
        </p:spPr>
      </p:pic>
      <p:sp>
        <p:nvSpPr>
          <p:cNvPr id="3" name="Rectangle 2"/>
          <p:cNvSpPr/>
          <p:nvPr/>
        </p:nvSpPr>
        <p:spPr>
          <a:xfrm>
            <a:off x="377891" y="1996756"/>
            <a:ext cx="5234475" cy="1248803"/>
          </a:xfrm>
          <a:prstGeom prst="rect">
            <a:avLst/>
          </a:prstGeom>
        </p:spPr>
        <p:txBody>
          <a:bodyPr wrap="square">
            <a:spAutoFit/>
          </a:bodyPr>
          <a:lstStyle/>
          <a:p>
            <a:pPr defTabSz="457200">
              <a:lnSpc>
                <a:spcPct val="107000"/>
              </a:lnSpc>
              <a:spcAft>
                <a:spcPts val="800"/>
              </a:spcAft>
            </a:pPr>
            <a:endParaRPr lang="en-GB" altLang="en-US" sz="3200" dirty="0">
              <a:solidFill>
                <a:srgbClr val="FF0000"/>
              </a:solidFill>
              <a:latin typeface="Euphemia" pitchFamily="34" charset="0"/>
              <a:ea typeface="Calibri" pitchFamily="34" charset="0"/>
              <a:cs typeface="Times New Roman" pitchFamily="18" charset="0"/>
            </a:endParaRPr>
          </a:p>
          <a:p>
            <a:pPr defTabSz="457200">
              <a:lnSpc>
                <a:spcPct val="107000"/>
              </a:lnSpc>
              <a:spcAft>
                <a:spcPts val="800"/>
              </a:spcAft>
            </a:pPr>
            <a:endParaRPr lang="en-GB" altLang="en-US" sz="3200" dirty="0">
              <a:solidFill>
                <a:srgbClr val="003366"/>
              </a:solidFill>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5631133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a:extLst>
              <a:ext uri="{FF2B5EF4-FFF2-40B4-BE49-F238E27FC236}">
                <a16:creationId xmlns="" xmlns:a16="http://schemas.microsoft.com/office/drawing/2014/main" id="{08C60E65-E5A3-4EB7-8DEA-89D67BD55F02}"/>
              </a:ext>
            </a:extLst>
          </p:cNvPr>
          <p:cNvSpPr>
            <a:spLocks noGrp="1" noChangeArrowheads="1"/>
          </p:cNvSpPr>
          <p:nvPr>
            <p:ph type="body" idx="1"/>
          </p:nvPr>
        </p:nvSpPr>
        <p:spPr>
          <a:xfrm>
            <a:off x="336666" y="578498"/>
            <a:ext cx="6661294" cy="5841459"/>
          </a:xfrm>
        </p:spPr>
        <p:txBody>
          <a:bodyPr>
            <a:normAutofit fontScale="70000" lnSpcReduction="20000"/>
          </a:bodyPr>
          <a:lstStyle/>
          <a:p>
            <a:pPr eaLnBrk="1" hangingPunct="1">
              <a:buFontTx/>
              <a:buNone/>
              <a:defRPr/>
            </a:pPr>
            <a:r>
              <a:rPr lang="en-GB" sz="5600" b="1" dirty="0">
                <a:solidFill>
                  <a:srgbClr val="FF0066"/>
                </a:solidFill>
                <a:effectLst>
                  <a:outerShdw blurRad="38100" dist="38100" dir="2700000" algn="tl">
                    <a:srgbClr val="C0C0C0"/>
                  </a:outerShdw>
                </a:effectLst>
                <a:latin typeface="Candara" panose="020E0502030303020204" pitchFamily="34" charset="0"/>
              </a:rPr>
              <a:t> </a:t>
            </a:r>
            <a:r>
              <a:rPr lang="en-GB" sz="5600" b="1" dirty="0" smtClean="0">
                <a:solidFill>
                  <a:srgbClr val="FF0066"/>
                </a:solidFill>
                <a:effectLst>
                  <a:outerShdw blurRad="38100" dist="38100" dir="2700000" algn="tl">
                    <a:srgbClr val="C0C0C0"/>
                  </a:outerShdw>
                </a:effectLst>
                <a:latin typeface="Candara" panose="020E0502030303020204" pitchFamily="34" charset="0"/>
              </a:rPr>
              <a:t>   SOME PREJUDICE…</a:t>
            </a:r>
            <a:endParaRPr lang="en-GB" sz="5600" b="1" dirty="0">
              <a:solidFill>
                <a:srgbClr val="FF0066"/>
              </a:solidFill>
              <a:effectLst>
                <a:outerShdw blurRad="38100" dist="38100" dir="2700000" algn="tl">
                  <a:srgbClr val="C0C0C0"/>
                </a:outerShdw>
              </a:effectLst>
              <a:latin typeface="Candara" panose="020E0502030303020204" pitchFamily="34" charset="0"/>
            </a:endParaRPr>
          </a:p>
          <a:p>
            <a:pPr eaLnBrk="1" hangingPunct="1">
              <a:buFontTx/>
              <a:buNone/>
              <a:defRPr/>
            </a:pPr>
            <a:endParaRPr lang="en-GB" sz="1200" b="1" i="1" dirty="0">
              <a:solidFill>
                <a:srgbClr val="FF0066"/>
              </a:solidFill>
              <a:effectLst>
                <a:outerShdw blurRad="38100" dist="38100" dir="2700000" algn="tl">
                  <a:srgbClr val="C0C0C0"/>
                </a:outerShdw>
              </a:effectLst>
            </a:endParaRPr>
          </a:p>
          <a:p>
            <a:pPr marL="533400" indent="-533400">
              <a:lnSpc>
                <a:spcPct val="90000"/>
              </a:lnSpc>
              <a:buNone/>
              <a:defRPr/>
            </a:pPr>
            <a:r>
              <a:rPr lang="en-GB" sz="3600" b="1" dirty="0">
                <a:solidFill>
                  <a:srgbClr val="006600"/>
                </a:solidFill>
                <a:latin typeface="Calibri" panose="020F0502020204030204" pitchFamily="34" charset="0"/>
                <a:cs typeface="Calibri" panose="020F0502020204030204" pitchFamily="34" charset="0"/>
              </a:rPr>
              <a:t> </a:t>
            </a:r>
            <a:r>
              <a:rPr lang="en-GB" sz="3600" dirty="0"/>
              <a:t> </a:t>
            </a:r>
            <a:r>
              <a:rPr lang="en-GB" sz="3600" dirty="0" smtClean="0"/>
              <a:t> “</a:t>
            </a:r>
            <a:r>
              <a:rPr lang="en-GB" sz="3600" dirty="0"/>
              <a:t>In my opinion, the needs of others that are                  not the norm should not be forced on those                who have chosen to be what we have up to               now considered mainstream ‘normal’.</a:t>
            </a:r>
          </a:p>
          <a:p>
            <a:pPr marL="533400" indent="-533400">
              <a:lnSpc>
                <a:spcPct val="90000"/>
              </a:lnSpc>
              <a:buNone/>
              <a:defRPr/>
            </a:pPr>
            <a:endParaRPr lang="en-GB" sz="3600" dirty="0"/>
          </a:p>
          <a:p>
            <a:pPr marL="533400" indent="-533400">
              <a:lnSpc>
                <a:spcPct val="90000"/>
              </a:lnSpc>
              <a:buNone/>
              <a:defRPr/>
            </a:pPr>
            <a:r>
              <a:rPr lang="en-GB" sz="3600" dirty="0"/>
              <a:t>     </a:t>
            </a:r>
            <a:r>
              <a:rPr lang="en-GB" sz="3600" dirty="0" smtClean="0"/>
              <a:t>As </a:t>
            </a:r>
            <a:r>
              <a:rPr lang="en-GB" sz="3600" dirty="0"/>
              <a:t>human beings, we are biologically programmed </a:t>
            </a:r>
            <a:r>
              <a:rPr lang="en-GB" sz="3600" dirty="0" smtClean="0"/>
              <a:t>to </a:t>
            </a:r>
            <a:r>
              <a:rPr lang="en-GB" sz="3600" dirty="0"/>
              <a:t>function in a certain manner and deviations, in my view, are not to be considered mainstream society.”  </a:t>
            </a:r>
          </a:p>
          <a:p>
            <a:pPr marL="0" indent="0">
              <a:buFont typeface="Wingdings" pitchFamily="2" charset="2"/>
              <a:buNone/>
              <a:defRPr/>
            </a:pPr>
            <a:r>
              <a:rPr lang="en-GB" sz="3600" dirty="0"/>
              <a:t>                                  </a:t>
            </a:r>
          </a:p>
          <a:p>
            <a:pPr marL="0" indent="0" algn="r">
              <a:buFont typeface="Wingdings" pitchFamily="2" charset="2"/>
              <a:buNone/>
              <a:defRPr/>
            </a:pPr>
            <a:r>
              <a:rPr lang="en-GB" sz="3600" dirty="0"/>
              <a:t>                                 </a:t>
            </a:r>
            <a:r>
              <a:rPr lang="en-GB" sz="3600" dirty="0" smtClean="0"/>
              <a:t>Donald</a:t>
            </a:r>
            <a:r>
              <a:rPr lang="en-GB" sz="3600" dirty="0"/>
              <a:t>, Doctor, South East</a:t>
            </a:r>
          </a:p>
          <a:p>
            <a:pPr eaLnBrk="1" hangingPunct="1">
              <a:buFontTx/>
              <a:buNone/>
              <a:defRPr/>
            </a:pPr>
            <a:endParaRPr lang="en-GB" sz="1600" b="1" dirty="0">
              <a:solidFill>
                <a:srgbClr val="FF0066"/>
              </a:solidFill>
              <a:latin typeface="Calibri" panose="020F0502020204030204" pitchFamily="34" charset="0"/>
              <a:cs typeface="Calibri" panose="020F0502020204030204" pitchFamily="34" charset="0"/>
            </a:endParaRPr>
          </a:p>
          <a:p>
            <a:pPr marL="273050" indent="176213" eaLnBrk="1" hangingPunct="1">
              <a:buFontTx/>
              <a:buBlip>
                <a:blip r:embed="rId3"/>
              </a:buBlip>
              <a:defRPr/>
            </a:pPr>
            <a:endParaRPr lang="en-GB" sz="1200" b="1" dirty="0">
              <a:solidFill>
                <a:schemeClr val="accent4">
                  <a:lumMod val="75000"/>
                </a:schemeClr>
              </a:solidFill>
              <a:latin typeface="Calibri" panose="020F0502020204030204" pitchFamily="34" charset="0"/>
              <a:cs typeface="Calibri" panose="020F0502020204030204" pitchFamily="34" charset="0"/>
            </a:endParaRPr>
          </a:p>
          <a:p>
            <a:pPr marL="0" indent="0">
              <a:buNone/>
              <a:defRPr/>
            </a:pPr>
            <a:endParaRPr lang="en-GB" dirty="0">
              <a:solidFill>
                <a:schemeClr val="accent2"/>
              </a:solidFill>
            </a:endParaRPr>
          </a:p>
          <a:p>
            <a:pPr eaLnBrk="1" hangingPunct="1">
              <a:buFontTx/>
              <a:buBlip>
                <a:blip r:embed="rId3"/>
              </a:buBlip>
              <a:defRPr/>
            </a:pPr>
            <a:endParaRPr lang="en-GB" dirty="0">
              <a:solidFill>
                <a:schemeClr val="accent2"/>
              </a:solidFill>
            </a:endParaRPr>
          </a:p>
          <a:p>
            <a:pPr eaLnBrk="1" hangingPunct="1">
              <a:buFontTx/>
              <a:buBlip>
                <a:blip r:embed="rId3"/>
              </a:buBlip>
              <a:defRPr/>
            </a:pPr>
            <a:endParaRPr lang="en-GB" dirty="0">
              <a:solidFill>
                <a:schemeClr val="accent2"/>
              </a:solidFill>
            </a:endParaRPr>
          </a:p>
        </p:txBody>
      </p:sp>
    </p:spTree>
    <p:extLst>
      <p:ext uri="{BB962C8B-B14F-4D97-AF65-F5344CB8AC3E}">
        <p14:creationId xmlns:p14="http://schemas.microsoft.com/office/powerpoint/2010/main" val="41587574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ssolv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dissolve">
                                      <p:cBhvr>
                                        <p:cTn id="12" dur="500"/>
                                        <p:tgtEl>
                                          <p:spTgt spid="266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627">
                                            <p:txEl>
                                              <p:pRg st="4" end="4"/>
                                            </p:txEl>
                                          </p:spTgt>
                                        </p:tgtEl>
                                        <p:attrNameLst>
                                          <p:attrName>style.visibility</p:attrName>
                                        </p:attrNameLst>
                                      </p:cBhvr>
                                      <p:to>
                                        <p:strVal val="visible"/>
                                      </p:to>
                                    </p:set>
                                    <p:animEffect transition="in" filter="dissolve">
                                      <p:cBhvr>
                                        <p:cTn id="17" dur="500"/>
                                        <p:tgtEl>
                                          <p:spTgt spid="2662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627">
                                            <p:txEl>
                                              <p:pRg st="5" end="5"/>
                                            </p:txEl>
                                          </p:spTgt>
                                        </p:tgtEl>
                                        <p:attrNameLst>
                                          <p:attrName>style.visibility</p:attrName>
                                        </p:attrNameLst>
                                      </p:cBhvr>
                                      <p:to>
                                        <p:strVal val="visible"/>
                                      </p:to>
                                    </p:set>
                                    <p:animEffect transition="in" filter="dissolve">
                                      <p:cBhvr>
                                        <p:cTn id="22" dur="500"/>
                                        <p:tgtEl>
                                          <p:spTgt spid="2662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627">
                                            <p:txEl>
                                              <p:pRg st="6" end="6"/>
                                            </p:txEl>
                                          </p:spTgt>
                                        </p:tgtEl>
                                        <p:attrNameLst>
                                          <p:attrName>style.visibility</p:attrName>
                                        </p:attrNameLst>
                                      </p:cBhvr>
                                      <p:to>
                                        <p:strVal val="visible"/>
                                      </p:to>
                                    </p:set>
                                    <p:animEffect transition="in" filter="dissolve">
                                      <p:cBhvr>
                                        <p:cTn id="27" dur="500"/>
                                        <p:tgtEl>
                                          <p:spTgt spid="26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a:extLst>
              <a:ext uri="{FF2B5EF4-FFF2-40B4-BE49-F238E27FC236}">
                <a16:creationId xmlns="" xmlns:a16="http://schemas.microsoft.com/office/drawing/2014/main" id="{08C60E65-E5A3-4EB7-8DEA-89D67BD55F02}"/>
              </a:ext>
            </a:extLst>
          </p:cNvPr>
          <p:cNvSpPr>
            <a:spLocks noGrp="1" noChangeArrowheads="1"/>
          </p:cNvSpPr>
          <p:nvPr>
            <p:ph type="body" idx="1"/>
          </p:nvPr>
        </p:nvSpPr>
        <p:spPr>
          <a:xfrm>
            <a:off x="473826" y="578498"/>
            <a:ext cx="7506394" cy="5841459"/>
          </a:xfrm>
        </p:spPr>
        <p:txBody>
          <a:bodyPr>
            <a:normAutofit fontScale="25000" lnSpcReduction="20000"/>
          </a:bodyPr>
          <a:lstStyle/>
          <a:p>
            <a:pPr>
              <a:buNone/>
              <a:defRPr/>
            </a:pPr>
            <a:r>
              <a:rPr lang="en-GB" sz="16000" b="1" dirty="0">
                <a:solidFill>
                  <a:srgbClr val="FF0066"/>
                </a:solidFill>
                <a:effectLst>
                  <a:outerShdw blurRad="38100" dist="38100" dir="2700000" algn="tl">
                    <a:srgbClr val="C0C0C0"/>
                  </a:outerShdw>
                </a:effectLst>
                <a:latin typeface="Candara" panose="020E0502030303020204" pitchFamily="34" charset="0"/>
              </a:rPr>
              <a:t> </a:t>
            </a:r>
            <a:r>
              <a:rPr lang="en-GB" sz="16000" b="1" dirty="0" smtClean="0">
                <a:solidFill>
                  <a:srgbClr val="FF0066"/>
                </a:solidFill>
                <a:effectLst>
                  <a:outerShdw blurRad="38100" dist="38100" dir="2700000" algn="tl">
                    <a:srgbClr val="C0C0C0"/>
                  </a:outerShdw>
                </a:effectLst>
                <a:latin typeface="Candara" panose="020E0502030303020204" pitchFamily="34" charset="0"/>
              </a:rPr>
              <a:t>  …MORE IGNORANCE,                                        OR  ‘LACK OF CONFIDENCE’</a:t>
            </a:r>
          </a:p>
          <a:p>
            <a:pPr>
              <a:buNone/>
              <a:defRPr/>
            </a:pPr>
            <a:endParaRPr lang="en-GB" sz="5800" b="1" i="1" dirty="0">
              <a:solidFill>
                <a:srgbClr val="FF0066"/>
              </a:solidFill>
              <a:effectLst>
                <a:outerShdw blurRad="38100" dist="38100" dir="2700000" algn="tl">
                  <a:srgbClr val="C0C0C0"/>
                </a:outerShdw>
              </a:effectLst>
            </a:endParaRPr>
          </a:p>
          <a:p>
            <a:pPr>
              <a:defRPr/>
            </a:pPr>
            <a:r>
              <a:rPr lang="en-GB" sz="19200" b="1" dirty="0">
                <a:solidFill>
                  <a:srgbClr val="006600"/>
                </a:solidFill>
                <a:latin typeface="Calibri" panose="020F0502020204030204" pitchFamily="34" charset="0"/>
                <a:cs typeface="Calibri" panose="020F0502020204030204" pitchFamily="34" charset="0"/>
              </a:rPr>
              <a:t> </a:t>
            </a:r>
            <a:r>
              <a:rPr lang="en-GB" sz="11200" dirty="0" smtClean="0"/>
              <a:t>6 in 10 practitioners </a:t>
            </a:r>
            <a:r>
              <a:rPr lang="en-GB" sz="11200" dirty="0"/>
              <a:t>said they </a:t>
            </a:r>
            <a:r>
              <a:rPr lang="en-GB" sz="11200" dirty="0" smtClean="0"/>
              <a:t>didn't consider LGBT+ to be relevant </a:t>
            </a:r>
            <a:r>
              <a:rPr lang="en-GB" sz="11200" dirty="0"/>
              <a:t>to </a:t>
            </a:r>
            <a:r>
              <a:rPr lang="en-GB" sz="11200" dirty="0" smtClean="0"/>
              <a:t>patient </a:t>
            </a:r>
            <a:r>
              <a:rPr lang="en-GB" sz="11200" dirty="0"/>
              <a:t>health</a:t>
            </a:r>
            <a:r>
              <a:rPr lang="en-GB" sz="11200" dirty="0" smtClean="0"/>
              <a:t>.</a:t>
            </a:r>
          </a:p>
          <a:p>
            <a:pPr>
              <a:defRPr/>
            </a:pPr>
            <a:endParaRPr lang="en-GB" sz="11200" dirty="0"/>
          </a:p>
          <a:p>
            <a:pPr>
              <a:defRPr/>
            </a:pPr>
            <a:r>
              <a:rPr lang="en-GB" sz="11200" dirty="0" smtClean="0"/>
              <a:t>1 in 10 said </a:t>
            </a:r>
            <a:r>
              <a:rPr lang="en-GB" sz="11200" dirty="0"/>
              <a:t>that while </a:t>
            </a:r>
            <a:r>
              <a:rPr lang="en-GB" sz="11200" dirty="0" smtClean="0"/>
              <a:t>LGBT+ </a:t>
            </a:r>
            <a:r>
              <a:rPr lang="en-GB" sz="11200" dirty="0"/>
              <a:t>may be </a:t>
            </a:r>
            <a:r>
              <a:rPr lang="en-GB" sz="11200" dirty="0" smtClean="0"/>
              <a:t>relevant, </a:t>
            </a:r>
            <a:r>
              <a:rPr lang="en-GB" sz="11200" dirty="0"/>
              <a:t>they don’t </a:t>
            </a:r>
            <a:r>
              <a:rPr lang="en-GB" sz="11200" dirty="0" smtClean="0"/>
              <a:t>feel </a:t>
            </a:r>
            <a:r>
              <a:rPr lang="en-GB" sz="11200" dirty="0"/>
              <a:t>confident to </a:t>
            </a:r>
            <a:r>
              <a:rPr lang="en-GB" sz="11200" dirty="0" smtClean="0"/>
              <a:t>meet </a:t>
            </a:r>
            <a:r>
              <a:rPr lang="en-GB" sz="11200" dirty="0"/>
              <a:t>the specific needs of </a:t>
            </a:r>
            <a:r>
              <a:rPr lang="en-GB" sz="11200" dirty="0" smtClean="0"/>
              <a:t>LGBT+ people.</a:t>
            </a:r>
          </a:p>
          <a:p>
            <a:pPr>
              <a:defRPr/>
            </a:pPr>
            <a:endParaRPr lang="en-GB" sz="11200" dirty="0"/>
          </a:p>
          <a:p>
            <a:pPr>
              <a:defRPr/>
            </a:pPr>
            <a:r>
              <a:rPr lang="en-GB" sz="11200" dirty="0"/>
              <a:t>A quarter </a:t>
            </a:r>
            <a:r>
              <a:rPr lang="en-GB" sz="11200" dirty="0" smtClean="0"/>
              <a:t>said </a:t>
            </a:r>
            <a:r>
              <a:rPr lang="en-GB" sz="11200" dirty="0"/>
              <a:t>they were not confident </a:t>
            </a:r>
            <a:r>
              <a:rPr lang="en-GB" sz="11200" dirty="0" smtClean="0"/>
              <a:t>to </a:t>
            </a:r>
            <a:r>
              <a:rPr lang="en-GB" sz="11200" dirty="0"/>
              <a:t>respond to the specific care needs of trans </a:t>
            </a:r>
            <a:r>
              <a:rPr lang="en-GB" sz="11200" dirty="0" smtClean="0"/>
              <a:t>people. </a:t>
            </a:r>
            <a:endParaRPr lang="en-GB" sz="11200" dirty="0"/>
          </a:p>
          <a:p>
            <a:pPr eaLnBrk="1" hangingPunct="1">
              <a:buFontTx/>
              <a:buNone/>
              <a:defRPr/>
            </a:pPr>
            <a:endParaRPr lang="en-GB" sz="16000" b="1" dirty="0">
              <a:solidFill>
                <a:srgbClr val="FF0066"/>
              </a:solidFill>
              <a:latin typeface="Calibri" panose="020F0502020204030204" pitchFamily="34" charset="0"/>
              <a:cs typeface="Calibri" panose="020F0502020204030204" pitchFamily="34" charset="0"/>
            </a:endParaRPr>
          </a:p>
          <a:p>
            <a:pPr marL="273050" indent="176213" eaLnBrk="1" hangingPunct="1">
              <a:buFontTx/>
              <a:buBlip>
                <a:blip r:embed="rId3"/>
              </a:buBlip>
              <a:defRPr/>
            </a:pPr>
            <a:endParaRPr lang="en-GB" sz="16000" b="1" dirty="0">
              <a:solidFill>
                <a:schemeClr val="accent4">
                  <a:lumMod val="75000"/>
                </a:schemeClr>
              </a:solidFill>
              <a:latin typeface="Calibri" panose="020F0502020204030204" pitchFamily="34" charset="0"/>
              <a:cs typeface="Calibri" panose="020F0502020204030204" pitchFamily="34" charset="0"/>
            </a:endParaRPr>
          </a:p>
          <a:p>
            <a:pPr marL="0" indent="0">
              <a:buNone/>
              <a:defRPr/>
            </a:pPr>
            <a:endParaRPr lang="en-GB" sz="16000" dirty="0">
              <a:solidFill>
                <a:schemeClr val="accent2"/>
              </a:solidFill>
            </a:endParaRPr>
          </a:p>
          <a:p>
            <a:pPr eaLnBrk="1" hangingPunct="1">
              <a:buFontTx/>
              <a:buBlip>
                <a:blip r:embed="rId3"/>
              </a:buBlip>
              <a:defRPr/>
            </a:pPr>
            <a:endParaRPr lang="en-GB" sz="16000" dirty="0">
              <a:solidFill>
                <a:schemeClr val="accent2"/>
              </a:solidFill>
            </a:endParaRPr>
          </a:p>
          <a:p>
            <a:pPr eaLnBrk="1" hangingPunct="1">
              <a:buFontTx/>
              <a:buBlip>
                <a:blip r:embed="rId3"/>
              </a:buBlip>
              <a:defRPr/>
            </a:pPr>
            <a:endParaRPr lang="en-GB" sz="16000" dirty="0">
              <a:solidFill>
                <a:schemeClr val="accent2"/>
              </a:solidFill>
            </a:endParaRPr>
          </a:p>
        </p:txBody>
      </p:sp>
    </p:spTree>
    <p:extLst>
      <p:ext uri="{BB962C8B-B14F-4D97-AF65-F5344CB8AC3E}">
        <p14:creationId xmlns:p14="http://schemas.microsoft.com/office/powerpoint/2010/main" val="39889781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ssolv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dissolve">
                                      <p:cBhvr>
                                        <p:cTn id="12" dur="500"/>
                                        <p:tgtEl>
                                          <p:spTgt spid="266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627">
                                            <p:txEl>
                                              <p:pRg st="4" end="4"/>
                                            </p:txEl>
                                          </p:spTgt>
                                        </p:tgtEl>
                                        <p:attrNameLst>
                                          <p:attrName>style.visibility</p:attrName>
                                        </p:attrNameLst>
                                      </p:cBhvr>
                                      <p:to>
                                        <p:strVal val="visible"/>
                                      </p:to>
                                    </p:set>
                                    <p:animEffect transition="in" filter="dissolve">
                                      <p:cBhvr>
                                        <p:cTn id="17" dur="500"/>
                                        <p:tgtEl>
                                          <p:spTgt spid="2662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627">
                                            <p:txEl>
                                              <p:pRg st="6" end="6"/>
                                            </p:txEl>
                                          </p:spTgt>
                                        </p:tgtEl>
                                        <p:attrNameLst>
                                          <p:attrName>style.visibility</p:attrName>
                                        </p:attrNameLst>
                                      </p:cBhvr>
                                      <p:to>
                                        <p:strVal val="visible"/>
                                      </p:to>
                                    </p:set>
                                    <p:animEffect transition="in" filter="dissolve">
                                      <p:cBhvr>
                                        <p:cTn id="22" dur="500"/>
                                        <p:tgtEl>
                                          <p:spTgt spid="26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xmlns="" id="{08C60E65-E5A3-4EB7-8DEA-89D67BD55F02}"/>
              </a:ext>
            </a:extLst>
          </p:cNvPr>
          <p:cNvSpPr>
            <a:spLocks noGrp="1" noChangeArrowheads="1"/>
          </p:cNvSpPr>
          <p:nvPr>
            <p:ph type="body" idx="1"/>
          </p:nvPr>
        </p:nvSpPr>
        <p:spPr>
          <a:xfrm>
            <a:off x="1" y="578498"/>
            <a:ext cx="6997959" cy="5841459"/>
          </a:xfrm>
        </p:spPr>
        <p:txBody>
          <a:bodyPr>
            <a:normAutofit/>
          </a:bodyPr>
          <a:lstStyle/>
          <a:p>
            <a:pPr eaLnBrk="1" hangingPunct="1">
              <a:buFontTx/>
              <a:buNone/>
              <a:defRPr/>
            </a:pPr>
            <a:r>
              <a:rPr lang="en-GB" sz="4400" b="1" dirty="0">
                <a:solidFill>
                  <a:srgbClr val="FF0066"/>
                </a:solidFill>
                <a:effectLst>
                  <a:outerShdw blurRad="38100" dist="38100" dir="2700000" algn="tl">
                    <a:srgbClr val="C0C0C0"/>
                  </a:outerShdw>
                </a:effectLst>
                <a:latin typeface="Candara" panose="020E0502030303020204" pitchFamily="34" charset="0"/>
              </a:rPr>
              <a:t> </a:t>
            </a:r>
            <a:endParaRPr lang="en-GB" sz="1200" b="1" i="1" dirty="0">
              <a:solidFill>
                <a:srgbClr val="FF0066"/>
              </a:solidFill>
              <a:effectLst>
                <a:outerShdw blurRad="38100" dist="38100" dir="2700000" algn="tl">
                  <a:srgbClr val="C0C0C0"/>
                </a:outerShdw>
              </a:effectLst>
            </a:endParaRPr>
          </a:p>
          <a:p>
            <a:pPr>
              <a:defRPr/>
            </a:pPr>
            <a:endParaRPr lang="en-GB" sz="1600" b="1" dirty="0">
              <a:solidFill>
                <a:srgbClr val="FF0066"/>
              </a:solidFill>
              <a:latin typeface="Calibri" panose="020F0502020204030204" pitchFamily="34" charset="0"/>
              <a:cs typeface="Calibri" panose="020F0502020204030204" pitchFamily="34" charset="0"/>
            </a:endParaRPr>
          </a:p>
          <a:p>
            <a:pPr marL="273050" indent="176213" eaLnBrk="1" hangingPunct="1">
              <a:buFontTx/>
              <a:buBlip>
                <a:blip r:embed="rId3"/>
              </a:buBlip>
              <a:defRPr/>
            </a:pPr>
            <a:endParaRPr lang="en-GB" sz="1200" b="1" dirty="0">
              <a:solidFill>
                <a:schemeClr val="accent4">
                  <a:lumMod val="75000"/>
                </a:schemeClr>
              </a:solidFill>
              <a:latin typeface="Calibri" panose="020F0502020204030204" pitchFamily="34" charset="0"/>
              <a:cs typeface="Calibri" panose="020F0502020204030204" pitchFamily="34" charset="0"/>
            </a:endParaRPr>
          </a:p>
          <a:p>
            <a:pPr marL="0" indent="0">
              <a:buNone/>
              <a:defRPr/>
            </a:pPr>
            <a:endParaRPr lang="en-GB" dirty="0">
              <a:solidFill>
                <a:schemeClr val="accent2"/>
              </a:solidFill>
            </a:endParaRPr>
          </a:p>
          <a:p>
            <a:pPr eaLnBrk="1" hangingPunct="1">
              <a:buFontTx/>
              <a:buBlip>
                <a:blip r:embed="rId3"/>
              </a:buBlip>
              <a:defRPr/>
            </a:pPr>
            <a:endParaRPr lang="en-GB" dirty="0">
              <a:solidFill>
                <a:schemeClr val="accent2"/>
              </a:solidFill>
            </a:endParaRPr>
          </a:p>
          <a:p>
            <a:pPr eaLnBrk="1" hangingPunct="1">
              <a:buFontTx/>
              <a:buBlip>
                <a:blip r:embed="rId3"/>
              </a:buBlip>
              <a:defRPr/>
            </a:pPr>
            <a:endParaRPr lang="en-GB" dirty="0">
              <a:solidFill>
                <a:schemeClr val="accent2"/>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454" y="965965"/>
            <a:ext cx="5073052" cy="5066523"/>
          </a:xfrm>
          <a:prstGeom prst="rect">
            <a:avLst/>
          </a:prstGeom>
        </p:spPr>
      </p:pic>
    </p:spTree>
    <p:extLst>
      <p:ext uri="{BB962C8B-B14F-4D97-AF65-F5344CB8AC3E}">
        <p14:creationId xmlns:p14="http://schemas.microsoft.com/office/powerpoint/2010/main" val="4607276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ssolve">
                                      <p:cBhvr>
                                        <p:cTn id="7" dur="5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a:extLst>
              <a:ext uri="{FF2B5EF4-FFF2-40B4-BE49-F238E27FC236}">
                <a16:creationId xmlns="" xmlns:a16="http://schemas.microsoft.com/office/drawing/2014/main" id="{08C60E65-E5A3-4EB7-8DEA-89D67BD55F02}"/>
              </a:ext>
            </a:extLst>
          </p:cNvPr>
          <p:cNvSpPr>
            <a:spLocks noGrp="1" noChangeArrowheads="1"/>
          </p:cNvSpPr>
          <p:nvPr>
            <p:ph type="body" idx="1"/>
          </p:nvPr>
        </p:nvSpPr>
        <p:spPr>
          <a:xfrm>
            <a:off x="671807" y="1056527"/>
            <a:ext cx="5570375" cy="5363430"/>
          </a:xfrm>
        </p:spPr>
        <p:txBody>
          <a:bodyPr>
            <a:normAutofit/>
          </a:bodyPr>
          <a:lstStyle/>
          <a:p>
            <a:pPr eaLnBrk="1" hangingPunct="1">
              <a:buFontTx/>
              <a:buNone/>
              <a:defRPr/>
            </a:pPr>
            <a:r>
              <a:rPr lang="en-GB" sz="4400" b="1" dirty="0">
                <a:solidFill>
                  <a:srgbClr val="FF0066"/>
                </a:solidFill>
                <a:effectLst>
                  <a:outerShdw blurRad="38100" dist="38100" dir="2700000" algn="tl">
                    <a:srgbClr val="C0C0C0"/>
                  </a:outerShdw>
                </a:effectLst>
                <a:latin typeface="Candara" panose="020E0502030303020204" pitchFamily="34" charset="0"/>
              </a:rPr>
              <a:t> </a:t>
            </a:r>
          </a:p>
          <a:p>
            <a:pPr>
              <a:defRPr/>
            </a:pPr>
            <a:r>
              <a:rPr lang="en-GB" sz="1200" dirty="0"/>
              <a:t>LGBT CONFIDENCE OF STAFF</a:t>
            </a:r>
          </a:p>
          <a:p>
            <a:pPr>
              <a:defRPr/>
            </a:pPr>
            <a:r>
              <a:rPr lang="en-GB" sz="1200" dirty="0"/>
              <a:t>STAFF TRAINING IN LGBT ISSUES</a:t>
            </a:r>
          </a:p>
          <a:p>
            <a:pPr marL="273050" indent="176213" eaLnBrk="1" hangingPunct="1">
              <a:buNone/>
              <a:defRPr/>
            </a:pPr>
            <a:endParaRPr lang="en-GB" sz="1200" b="1" dirty="0">
              <a:solidFill>
                <a:schemeClr val="accent4">
                  <a:lumMod val="75000"/>
                </a:schemeClr>
              </a:solidFill>
              <a:latin typeface="Calibri" panose="020F0502020204030204" pitchFamily="34" charset="0"/>
              <a:cs typeface="Calibri" panose="020F0502020204030204" pitchFamily="34" charset="0"/>
            </a:endParaRPr>
          </a:p>
          <a:p>
            <a:pPr marL="0" indent="0">
              <a:buNone/>
              <a:defRPr/>
            </a:pPr>
            <a:endParaRPr lang="en-GB" dirty="0">
              <a:solidFill>
                <a:schemeClr val="accent2"/>
              </a:solidFill>
            </a:endParaRPr>
          </a:p>
          <a:p>
            <a:pPr eaLnBrk="1" hangingPunct="1">
              <a:buFontTx/>
              <a:buBlip>
                <a:blip r:embed="rId3"/>
              </a:buBlip>
              <a:defRPr/>
            </a:pPr>
            <a:endParaRPr lang="en-GB" dirty="0">
              <a:solidFill>
                <a:schemeClr val="accent2"/>
              </a:solidFill>
            </a:endParaRPr>
          </a:p>
          <a:p>
            <a:pPr eaLnBrk="1" hangingPunct="1">
              <a:buFontTx/>
              <a:buBlip>
                <a:blip r:embed="rId3"/>
              </a:buBlip>
              <a:defRPr/>
            </a:pPr>
            <a:endParaRPr lang="en-GB" dirty="0">
              <a:solidFill>
                <a:schemeClr val="accent2"/>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9435" y="466531"/>
            <a:ext cx="3104021" cy="5929390"/>
          </a:xfrm>
          <a:prstGeom prst="rect">
            <a:avLst/>
          </a:prstGeom>
        </p:spPr>
      </p:pic>
      <p:pic>
        <p:nvPicPr>
          <p:cNvPr id="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1013" y="5"/>
            <a:ext cx="9818071" cy="951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mage result for Photo p[ic of House Hugh Laurie with Students"/>
          <p:cNvPicPr/>
          <p:nvPr/>
        </p:nvPicPr>
        <p:blipFill rotWithShape="1">
          <a:blip r:embed="rId6">
            <a:extLst>
              <a:ext uri="{28A0092B-C50C-407E-A947-70E740481C1C}">
                <a14:useLocalDpi xmlns:a14="http://schemas.microsoft.com/office/drawing/2010/main" val="0"/>
              </a:ext>
            </a:extLst>
          </a:blip>
          <a:srcRect l="-8506" t="30415" r="4497" b="5422"/>
          <a:stretch/>
        </p:blipFill>
        <p:spPr bwMode="auto">
          <a:xfrm>
            <a:off x="-1291538" y="1"/>
            <a:ext cx="10788596" cy="84630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06016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ssolv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dissolve">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dissolve">
                                      <p:cBhvr>
                                        <p:cTn id="17" dur="5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a:extLst>
              <a:ext uri="{FF2B5EF4-FFF2-40B4-BE49-F238E27FC236}">
                <a16:creationId xmlns="" xmlns:a16="http://schemas.microsoft.com/office/drawing/2014/main" id="{08C60E65-E5A3-4EB7-8DEA-89D67BD55F02}"/>
              </a:ext>
            </a:extLst>
          </p:cNvPr>
          <p:cNvSpPr>
            <a:spLocks noGrp="1" noChangeArrowheads="1"/>
          </p:cNvSpPr>
          <p:nvPr>
            <p:ph type="body" idx="1"/>
          </p:nvPr>
        </p:nvSpPr>
        <p:spPr>
          <a:xfrm>
            <a:off x="573580" y="578498"/>
            <a:ext cx="6424381" cy="5841459"/>
          </a:xfrm>
        </p:spPr>
        <p:txBody>
          <a:bodyPr>
            <a:normAutofit fontScale="77500" lnSpcReduction="20000"/>
          </a:bodyPr>
          <a:lstStyle/>
          <a:p>
            <a:pPr marL="0" indent="0">
              <a:buNone/>
              <a:defRPr/>
            </a:pPr>
            <a:r>
              <a:rPr lang="en-GB" sz="5400" dirty="0" smtClean="0">
                <a:solidFill>
                  <a:schemeClr val="accent1">
                    <a:lumMod val="75000"/>
                  </a:schemeClr>
                </a:solidFill>
              </a:rPr>
              <a:t>PROFESSIONAL EDUCATION</a:t>
            </a:r>
            <a:endParaRPr lang="en-GB" sz="5400" dirty="0">
              <a:solidFill>
                <a:schemeClr val="accent1">
                  <a:lumMod val="75000"/>
                </a:schemeClr>
              </a:solidFill>
            </a:endParaRPr>
          </a:p>
          <a:p>
            <a:pPr>
              <a:defRPr/>
            </a:pPr>
            <a:endParaRPr lang="en-GB" sz="3600" dirty="0" smtClean="0"/>
          </a:p>
          <a:p>
            <a:pPr>
              <a:defRPr/>
            </a:pPr>
            <a:r>
              <a:rPr lang="en-GB" sz="3600" dirty="0" smtClean="0"/>
              <a:t>Three quarters of staff </a:t>
            </a:r>
            <a:r>
              <a:rPr lang="en-GB" sz="3600" dirty="0"/>
              <a:t>hadn’t received </a:t>
            </a:r>
            <a:r>
              <a:rPr lang="en-GB" sz="3600" dirty="0" smtClean="0"/>
              <a:t>any </a:t>
            </a:r>
            <a:r>
              <a:rPr lang="en-GB" sz="3600" dirty="0"/>
              <a:t>training on </a:t>
            </a:r>
            <a:r>
              <a:rPr lang="en-GB" sz="3600" dirty="0" smtClean="0"/>
              <a:t>the health    &amp; </a:t>
            </a:r>
            <a:r>
              <a:rPr lang="en-GB" sz="3600" dirty="0"/>
              <a:t>social care needs of l</a:t>
            </a:r>
            <a:r>
              <a:rPr lang="en-GB" sz="3600" dirty="0" smtClean="0"/>
              <a:t>esbian, gay or bisexual people</a:t>
            </a:r>
          </a:p>
          <a:p>
            <a:pPr marL="0" indent="0">
              <a:buNone/>
              <a:defRPr/>
            </a:pPr>
            <a:endParaRPr lang="en-GB" sz="3600" dirty="0"/>
          </a:p>
          <a:p>
            <a:pPr>
              <a:defRPr/>
            </a:pPr>
            <a:r>
              <a:rPr lang="en-GB" sz="3600" dirty="0" smtClean="0"/>
              <a:t>Three quarters of staff hadn’t </a:t>
            </a:r>
            <a:r>
              <a:rPr lang="en-GB" sz="3600" dirty="0"/>
              <a:t>received </a:t>
            </a:r>
            <a:r>
              <a:rPr lang="en-GB" sz="3600" dirty="0" smtClean="0"/>
              <a:t>any  training </a:t>
            </a:r>
            <a:r>
              <a:rPr lang="en-GB" sz="3600" dirty="0"/>
              <a:t>on the health and social care needs of trans people.</a:t>
            </a:r>
          </a:p>
          <a:p>
            <a:pPr marL="0" indent="0">
              <a:buNone/>
              <a:defRPr/>
            </a:pPr>
            <a:r>
              <a:rPr lang="en-GB" sz="3600" dirty="0"/>
              <a:t> </a:t>
            </a:r>
          </a:p>
          <a:p>
            <a:pPr eaLnBrk="1" hangingPunct="1">
              <a:buFontTx/>
              <a:buNone/>
              <a:defRPr/>
            </a:pPr>
            <a:endParaRPr lang="en-GB" sz="1600" b="1" dirty="0">
              <a:solidFill>
                <a:srgbClr val="FF0066"/>
              </a:solidFill>
              <a:latin typeface="Calibri" panose="020F0502020204030204" pitchFamily="34" charset="0"/>
              <a:cs typeface="Calibri" panose="020F0502020204030204" pitchFamily="34" charset="0"/>
            </a:endParaRPr>
          </a:p>
          <a:p>
            <a:pPr marL="273050" indent="176213" eaLnBrk="1" hangingPunct="1">
              <a:buFontTx/>
              <a:buBlip>
                <a:blip r:embed="rId3"/>
              </a:buBlip>
              <a:defRPr/>
            </a:pPr>
            <a:endParaRPr lang="en-GB" sz="1200" b="1" dirty="0">
              <a:solidFill>
                <a:schemeClr val="accent4">
                  <a:lumMod val="75000"/>
                </a:schemeClr>
              </a:solidFill>
              <a:latin typeface="Calibri" panose="020F0502020204030204" pitchFamily="34" charset="0"/>
              <a:cs typeface="Calibri" panose="020F0502020204030204" pitchFamily="34" charset="0"/>
            </a:endParaRPr>
          </a:p>
          <a:p>
            <a:pPr marL="0" indent="0">
              <a:buNone/>
              <a:defRPr/>
            </a:pPr>
            <a:endParaRPr lang="en-GB" dirty="0">
              <a:solidFill>
                <a:schemeClr val="accent2"/>
              </a:solidFill>
            </a:endParaRPr>
          </a:p>
          <a:p>
            <a:pPr eaLnBrk="1" hangingPunct="1">
              <a:buFontTx/>
              <a:buBlip>
                <a:blip r:embed="rId3"/>
              </a:buBlip>
              <a:defRPr/>
            </a:pPr>
            <a:endParaRPr lang="en-GB" dirty="0">
              <a:solidFill>
                <a:schemeClr val="accent2"/>
              </a:solidFill>
            </a:endParaRPr>
          </a:p>
          <a:p>
            <a:pPr eaLnBrk="1" hangingPunct="1">
              <a:buFontTx/>
              <a:buBlip>
                <a:blip r:embed="rId3"/>
              </a:buBlip>
              <a:defRPr/>
            </a:pPr>
            <a:endParaRPr lang="en-GB" dirty="0">
              <a:solidFill>
                <a:schemeClr val="accent2"/>
              </a:solidFill>
            </a:endParaRPr>
          </a:p>
        </p:txBody>
      </p:sp>
    </p:spTree>
    <p:extLst>
      <p:ext uri="{BB962C8B-B14F-4D97-AF65-F5344CB8AC3E}">
        <p14:creationId xmlns:p14="http://schemas.microsoft.com/office/powerpoint/2010/main" val="38320029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ssolv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dissolve">
                                      <p:cBhvr>
                                        <p:cTn id="12" dur="500"/>
                                        <p:tgtEl>
                                          <p:spTgt spid="266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627">
                                            <p:txEl>
                                              <p:pRg st="4" end="4"/>
                                            </p:txEl>
                                          </p:spTgt>
                                        </p:tgtEl>
                                        <p:attrNameLst>
                                          <p:attrName>style.visibility</p:attrName>
                                        </p:attrNameLst>
                                      </p:cBhvr>
                                      <p:to>
                                        <p:strVal val="visible"/>
                                      </p:to>
                                    </p:set>
                                    <p:animEffect transition="in" filter="dissolve">
                                      <p:cBhvr>
                                        <p:cTn id="17" dur="500"/>
                                        <p:tgtEl>
                                          <p:spTgt spid="2662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627">
                                            <p:txEl>
                                              <p:pRg st="5" end="5"/>
                                            </p:txEl>
                                          </p:spTgt>
                                        </p:tgtEl>
                                        <p:attrNameLst>
                                          <p:attrName>style.visibility</p:attrName>
                                        </p:attrNameLst>
                                      </p:cBhvr>
                                      <p:to>
                                        <p:strVal val="visible"/>
                                      </p:to>
                                    </p:set>
                                    <p:animEffect transition="in" filter="dissolve">
                                      <p:cBhvr>
                                        <p:cTn id="22" dur="500"/>
                                        <p:tgtEl>
                                          <p:spTgt spid="26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xmlns="" id="{08C60E65-E5A3-4EB7-8DEA-89D67BD55F02}"/>
              </a:ext>
            </a:extLst>
          </p:cNvPr>
          <p:cNvSpPr>
            <a:spLocks noGrp="1" noChangeArrowheads="1"/>
          </p:cNvSpPr>
          <p:nvPr>
            <p:ph type="body" idx="1"/>
          </p:nvPr>
        </p:nvSpPr>
        <p:spPr>
          <a:xfrm>
            <a:off x="236912" y="399014"/>
            <a:ext cx="7232073" cy="6187201"/>
          </a:xfrm>
        </p:spPr>
        <p:txBody>
          <a:bodyPr>
            <a:normAutofit fontScale="92500" lnSpcReduction="20000"/>
          </a:bodyPr>
          <a:lstStyle/>
          <a:p>
            <a:pPr eaLnBrk="1" hangingPunct="1">
              <a:buFontTx/>
              <a:buNone/>
              <a:defRPr/>
            </a:pPr>
            <a:r>
              <a:rPr lang="en-GB" sz="4400" b="1" dirty="0">
                <a:solidFill>
                  <a:srgbClr val="FF0066"/>
                </a:solidFill>
                <a:effectLst>
                  <a:outerShdw blurRad="38100" dist="38100" dir="2700000" algn="tl">
                    <a:srgbClr val="C0C0C0"/>
                  </a:outerShdw>
                </a:effectLst>
                <a:latin typeface="Candara" panose="020E0502030303020204" pitchFamily="34" charset="0"/>
              </a:rPr>
              <a:t> </a:t>
            </a:r>
            <a:endParaRPr lang="en-GB" sz="1200" b="1" i="1" dirty="0">
              <a:solidFill>
                <a:srgbClr val="FF0066"/>
              </a:solidFill>
              <a:effectLst>
                <a:outerShdw blurRad="38100" dist="38100" dir="2700000" algn="tl">
                  <a:srgbClr val="C0C0C0"/>
                </a:outerShdw>
              </a:effectLst>
            </a:endParaRPr>
          </a:p>
          <a:p>
            <a:pPr>
              <a:defRPr/>
            </a:pPr>
            <a:r>
              <a:rPr lang="en-GB" sz="3600" dirty="0" smtClean="0"/>
              <a:t>“</a:t>
            </a:r>
            <a:r>
              <a:rPr lang="en-GB" sz="3600" dirty="0"/>
              <a:t>Our training is very basic and does not cover how to work with </a:t>
            </a:r>
            <a:r>
              <a:rPr lang="en-GB" sz="3600" dirty="0" smtClean="0"/>
              <a:t>LGBT+ people </a:t>
            </a:r>
            <a:r>
              <a:rPr lang="en-GB" sz="3600" dirty="0"/>
              <a:t>– only policy”.</a:t>
            </a:r>
          </a:p>
          <a:p>
            <a:pPr marL="0" indent="0">
              <a:buNone/>
              <a:defRPr/>
            </a:pPr>
            <a:r>
              <a:rPr lang="en-GB" sz="3600" dirty="0"/>
              <a:t>   Lisa, Manager, </a:t>
            </a:r>
            <a:r>
              <a:rPr lang="en-GB" sz="3600" dirty="0" smtClean="0"/>
              <a:t>London</a:t>
            </a:r>
          </a:p>
          <a:p>
            <a:pPr marL="0" indent="0">
              <a:buNone/>
              <a:defRPr/>
            </a:pPr>
            <a:endParaRPr lang="en-GB" sz="3600" dirty="0"/>
          </a:p>
          <a:p>
            <a:pPr>
              <a:defRPr/>
            </a:pPr>
            <a:r>
              <a:rPr lang="en-GB" sz="3600" b="1" dirty="0" smtClean="0">
                <a:solidFill>
                  <a:srgbClr val="006600"/>
                </a:solidFill>
                <a:latin typeface="Calibri" panose="020F0502020204030204" pitchFamily="34" charset="0"/>
                <a:cs typeface="Calibri" panose="020F0502020204030204" pitchFamily="34" charset="0"/>
              </a:rPr>
              <a:t>“</a:t>
            </a:r>
            <a:r>
              <a:rPr lang="en-GB" sz="3600" dirty="0" smtClean="0"/>
              <a:t>Training </a:t>
            </a:r>
            <a:r>
              <a:rPr lang="en-GB" sz="3600" dirty="0"/>
              <a:t>in </a:t>
            </a:r>
            <a:r>
              <a:rPr lang="en-GB" sz="3600" dirty="0" smtClean="0"/>
              <a:t>LGBT+ </a:t>
            </a:r>
            <a:r>
              <a:rPr lang="en-GB" sz="3600" dirty="0"/>
              <a:t>awareness should be made </a:t>
            </a:r>
            <a:r>
              <a:rPr lang="en-GB" sz="3600" dirty="0" smtClean="0"/>
              <a:t>   a </a:t>
            </a:r>
            <a:r>
              <a:rPr lang="en-GB" sz="3600" dirty="0"/>
              <a:t>part of </a:t>
            </a:r>
            <a:r>
              <a:rPr lang="en-GB" sz="3600" dirty="0" smtClean="0"/>
              <a:t>our </a:t>
            </a:r>
            <a:r>
              <a:rPr lang="en-GB" sz="3600" dirty="0"/>
              <a:t>mandatory education”.</a:t>
            </a:r>
          </a:p>
          <a:p>
            <a:pPr marL="0" indent="0">
              <a:buNone/>
              <a:defRPr/>
            </a:pPr>
            <a:r>
              <a:rPr lang="en-GB" sz="3600" dirty="0"/>
              <a:t>   Katie, Nurse, Northwest </a:t>
            </a:r>
          </a:p>
          <a:p>
            <a:pPr marL="0" indent="0">
              <a:buNone/>
              <a:defRPr/>
            </a:pPr>
            <a:endParaRPr lang="en-GB" sz="3600" dirty="0"/>
          </a:p>
          <a:p>
            <a:pPr marL="0" indent="0">
              <a:buNone/>
              <a:defRPr/>
            </a:pPr>
            <a:r>
              <a:rPr lang="en-GB" sz="3600" dirty="0" smtClean="0"/>
              <a:t> </a:t>
            </a:r>
            <a:endParaRPr lang="en-GB" sz="3600" dirty="0"/>
          </a:p>
          <a:p>
            <a:pPr eaLnBrk="1" hangingPunct="1">
              <a:buFontTx/>
              <a:buNone/>
              <a:defRPr/>
            </a:pPr>
            <a:endParaRPr lang="en-GB" sz="1600" b="1" dirty="0">
              <a:solidFill>
                <a:srgbClr val="FF0066"/>
              </a:solidFill>
              <a:latin typeface="Calibri" panose="020F0502020204030204" pitchFamily="34" charset="0"/>
              <a:cs typeface="Calibri" panose="020F0502020204030204" pitchFamily="34" charset="0"/>
            </a:endParaRPr>
          </a:p>
          <a:p>
            <a:pPr marL="273050" indent="176213" eaLnBrk="1" hangingPunct="1">
              <a:buFontTx/>
              <a:buBlip>
                <a:blip r:embed="rId3"/>
              </a:buBlip>
              <a:defRPr/>
            </a:pPr>
            <a:endParaRPr lang="en-GB" sz="1200" b="1" dirty="0">
              <a:solidFill>
                <a:schemeClr val="accent4">
                  <a:lumMod val="75000"/>
                </a:schemeClr>
              </a:solidFill>
              <a:latin typeface="Calibri" panose="020F0502020204030204" pitchFamily="34" charset="0"/>
              <a:cs typeface="Calibri" panose="020F0502020204030204" pitchFamily="34" charset="0"/>
            </a:endParaRPr>
          </a:p>
          <a:p>
            <a:pPr marL="0" indent="0">
              <a:buNone/>
              <a:defRPr/>
            </a:pPr>
            <a:endParaRPr lang="en-GB" dirty="0">
              <a:solidFill>
                <a:schemeClr val="accent2"/>
              </a:solidFill>
            </a:endParaRPr>
          </a:p>
          <a:p>
            <a:pPr eaLnBrk="1" hangingPunct="1">
              <a:buFontTx/>
              <a:buBlip>
                <a:blip r:embed="rId3"/>
              </a:buBlip>
              <a:defRPr/>
            </a:pPr>
            <a:endParaRPr lang="en-GB" dirty="0">
              <a:solidFill>
                <a:schemeClr val="accent2"/>
              </a:solidFill>
            </a:endParaRPr>
          </a:p>
          <a:p>
            <a:pPr eaLnBrk="1" hangingPunct="1">
              <a:buFontTx/>
              <a:buBlip>
                <a:blip r:embed="rId3"/>
              </a:buBlip>
              <a:defRPr/>
            </a:pPr>
            <a:endParaRPr lang="en-GB" dirty="0">
              <a:solidFill>
                <a:schemeClr val="accent2"/>
              </a:solidFill>
            </a:endParaRPr>
          </a:p>
        </p:txBody>
      </p:sp>
    </p:spTree>
    <p:extLst>
      <p:ext uri="{BB962C8B-B14F-4D97-AF65-F5344CB8AC3E}">
        <p14:creationId xmlns:p14="http://schemas.microsoft.com/office/powerpoint/2010/main" val="20128065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ssolv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dissolve">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dissolve">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627">
                                            <p:txEl>
                                              <p:pRg st="4" end="4"/>
                                            </p:txEl>
                                          </p:spTgt>
                                        </p:tgtEl>
                                        <p:attrNameLst>
                                          <p:attrName>style.visibility</p:attrName>
                                        </p:attrNameLst>
                                      </p:cBhvr>
                                      <p:to>
                                        <p:strVal val="visible"/>
                                      </p:to>
                                    </p:set>
                                    <p:animEffect transition="in" filter="dissolve">
                                      <p:cBhvr>
                                        <p:cTn id="22" dur="500"/>
                                        <p:tgtEl>
                                          <p:spTgt spid="2662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animEffect transition="in" filter="dissolve">
                                      <p:cBhvr>
                                        <p:cTn id="27" dur="500"/>
                                        <p:tgtEl>
                                          <p:spTgt spid="2662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6627">
                                            <p:txEl>
                                              <p:pRg st="7" end="7"/>
                                            </p:txEl>
                                          </p:spTgt>
                                        </p:tgtEl>
                                        <p:attrNameLst>
                                          <p:attrName>style.visibility</p:attrName>
                                        </p:attrNameLst>
                                      </p:cBhvr>
                                      <p:to>
                                        <p:strVal val="visible"/>
                                      </p:to>
                                    </p:set>
                                    <p:animEffect transition="in" filter="dissolve">
                                      <p:cBhvr>
                                        <p:cTn id="32" dur="500"/>
                                        <p:tgtEl>
                                          <p:spTgt spid="266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a:extLst>
              <a:ext uri="{FF2B5EF4-FFF2-40B4-BE49-F238E27FC236}">
                <a16:creationId xmlns="" xmlns:a16="http://schemas.microsoft.com/office/drawing/2014/main" id="{08C60E65-E5A3-4EB7-8DEA-89D67BD55F02}"/>
              </a:ext>
            </a:extLst>
          </p:cNvPr>
          <p:cNvSpPr>
            <a:spLocks noGrp="1" noChangeArrowheads="1"/>
          </p:cNvSpPr>
          <p:nvPr>
            <p:ph type="body" idx="1"/>
          </p:nvPr>
        </p:nvSpPr>
        <p:spPr>
          <a:xfrm>
            <a:off x="755779" y="578498"/>
            <a:ext cx="6326156" cy="5841459"/>
          </a:xfrm>
        </p:spPr>
        <p:txBody>
          <a:bodyPr>
            <a:normAutofit fontScale="70000" lnSpcReduction="20000"/>
          </a:bodyPr>
          <a:lstStyle/>
          <a:p>
            <a:pPr eaLnBrk="1" hangingPunct="1">
              <a:buFontTx/>
              <a:buNone/>
              <a:defRPr/>
            </a:pPr>
            <a:r>
              <a:rPr lang="en-GB" sz="4400" b="1" dirty="0">
                <a:solidFill>
                  <a:srgbClr val="FF0066"/>
                </a:solidFill>
                <a:effectLst>
                  <a:outerShdw blurRad="38100" dist="38100" dir="2700000" algn="tl">
                    <a:srgbClr val="C0C0C0"/>
                  </a:outerShdw>
                </a:effectLst>
                <a:latin typeface="Candara" panose="020E0502030303020204" pitchFamily="34" charset="0"/>
              </a:rPr>
              <a:t> </a:t>
            </a:r>
          </a:p>
          <a:p>
            <a:pPr eaLnBrk="1" hangingPunct="1">
              <a:buFontTx/>
              <a:buNone/>
              <a:defRPr/>
            </a:pPr>
            <a:endParaRPr lang="en-GB" sz="1200" b="1" i="1" dirty="0">
              <a:solidFill>
                <a:srgbClr val="FF0066"/>
              </a:solidFill>
              <a:effectLst>
                <a:outerShdw blurRad="38100" dist="38100" dir="2700000" algn="tl">
                  <a:srgbClr val="C0C0C0"/>
                </a:outerShdw>
              </a:effectLst>
            </a:endParaRPr>
          </a:p>
          <a:p>
            <a:pPr marL="0" indent="0">
              <a:buFont typeface="Wingdings" pitchFamily="2" charset="2"/>
              <a:buNone/>
              <a:defRPr/>
            </a:pPr>
            <a:r>
              <a:rPr lang="en-GB" sz="3600" dirty="0" smtClean="0"/>
              <a:t>“There </a:t>
            </a:r>
            <a:r>
              <a:rPr lang="en-GB" sz="3600" dirty="0"/>
              <a:t>is a shocking lack of importance </a:t>
            </a:r>
            <a:r>
              <a:rPr lang="en-GB" sz="3600" dirty="0" smtClean="0"/>
              <a:t>placed on issues </a:t>
            </a:r>
            <a:r>
              <a:rPr lang="en-GB" sz="3600" dirty="0"/>
              <a:t>surrounding sexual orientation. </a:t>
            </a:r>
          </a:p>
          <a:p>
            <a:pPr marL="0" indent="0">
              <a:buFont typeface="Wingdings" pitchFamily="2" charset="2"/>
              <a:buNone/>
              <a:defRPr/>
            </a:pPr>
            <a:r>
              <a:rPr lang="en-GB" sz="3600" dirty="0"/>
              <a:t>Racial issues are seen as important and information detailing these are required as part of the assessment process.</a:t>
            </a:r>
          </a:p>
          <a:p>
            <a:pPr marL="0" indent="0">
              <a:buFont typeface="Wingdings" pitchFamily="2" charset="2"/>
              <a:buNone/>
              <a:defRPr/>
            </a:pPr>
            <a:r>
              <a:rPr lang="en-GB" sz="3600" dirty="0" smtClean="0"/>
              <a:t>However </a:t>
            </a:r>
            <a:r>
              <a:rPr lang="en-GB" sz="3600" dirty="0"/>
              <a:t>sexual orientation is often ignored or </a:t>
            </a:r>
            <a:r>
              <a:rPr lang="en-GB" sz="3600" dirty="0" smtClean="0"/>
              <a:t>side-lined as </a:t>
            </a:r>
            <a:r>
              <a:rPr lang="en-GB" sz="3600" dirty="0"/>
              <a:t>irrelevant to community care assessment, which I </a:t>
            </a:r>
            <a:r>
              <a:rPr lang="en-GB" sz="3600" dirty="0" smtClean="0"/>
              <a:t>feel results </a:t>
            </a:r>
            <a:r>
              <a:rPr lang="en-GB" sz="3600" dirty="0"/>
              <a:t>in a lack of knowledge about that person.”</a:t>
            </a:r>
          </a:p>
          <a:p>
            <a:pPr marL="0" indent="0">
              <a:buFont typeface="Wingdings" pitchFamily="2" charset="2"/>
              <a:buNone/>
              <a:defRPr/>
            </a:pPr>
            <a:endParaRPr lang="en-GB" sz="3600" dirty="0"/>
          </a:p>
          <a:p>
            <a:pPr marL="0" indent="0">
              <a:buFont typeface="Wingdings" pitchFamily="2" charset="2"/>
              <a:buNone/>
              <a:defRPr/>
            </a:pPr>
            <a:r>
              <a:rPr lang="en-GB" sz="3600" dirty="0"/>
              <a:t>                              Jim, Social Worker, North East</a:t>
            </a:r>
          </a:p>
          <a:p>
            <a:pPr>
              <a:defRPr/>
            </a:pPr>
            <a:endParaRPr lang="en-GB" sz="3600" dirty="0"/>
          </a:p>
          <a:p>
            <a:pPr eaLnBrk="1" hangingPunct="1">
              <a:buFontTx/>
              <a:buNone/>
              <a:defRPr/>
            </a:pPr>
            <a:endParaRPr lang="en-GB" sz="1600" b="1" dirty="0">
              <a:solidFill>
                <a:srgbClr val="FF0066"/>
              </a:solidFill>
              <a:latin typeface="Calibri" panose="020F0502020204030204" pitchFamily="34" charset="0"/>
              <a:cs typeface="Calibri" panose="020F0502020204030204" pitchFamily="34" charset="0"/>
            </a:endParaRPr>
          </a:p>
          <a:p>
            <a:pPr marL="273050" indent="176213" eaLnBrk="1" hangingPunct="1">
              <a:buFontTx/>
              <a:buBlip>
                <a:blip r:embed="rId3"/>
              </a:buBlip>
              <a:defRPr/>
            </a:pPr>
            <a:endParaRPr lang="en-GB" sz="1200" b="1" dirty="0">
              <a:solidFill>
                <a:schemeClr val="accent4">
                  <a:lumMod val="75000"/>
                </a:schemeClr>
              </a:solidFill>
              <a:latin typeface="Calibri" panose="020F0502020204030204" pitchFamily="34" charset="0"/>
              <a:cs typeface="Calibri" panose="020F0502020204030204" pitchFamily="34" charset="0"/>
            </a:endParaRPr>
          </a:p>
          <a:p>
            <a:pPr marL="0" indent="0">
              <a:buNone/>
              <a:defRPr/>
            </a:pPr>
            <a:endParaRPr lang="en-GB" dirty="0">
              <a:solidFill>
                <a:schemeClr val="accent2"/>
              </a:solidFill>
            </a:endParaRPr>
          </a:p>
          <a:p>
            <a:pPr eaLnBrk="1" hangingPunct="1">
              <a:buFontTx/>
              <a:buBlip>
                <a:blip r:embed="rId3"/>
              </a:buBlip>
              <a:defRPr/>
            </a:pPr>
            <a:endParaRPr lang="en-GB" dirty="0">
              <a:solidFill>
                <a:schemeClr val="accent2"/>
              </a:solidFill>
            </a:endParaRPr>
          </a:p>
          <a:p>
            <a:pPr eaLnBrk="1" hangingPunct="1">
              <a:buFontTx/>
              <a:buBlip>
                <a:blip r:embed="rId3"/>
              </a:buBlip>
              <a:defRPr/>
            </a:pPr>
            <a:endParaRPr lang="en-GB" dirty="0">
              <a:solidFill>
                <a:schemeClr val="accent2"/>
              </a:solidFill>
            </a:endParaRPr>
          </a:p>
        </p:txBody>
      </p:sp>
      <p:pic>
        <p:nvPicPr>
          <p:cNvPr id="4098" name="Picture 2" descr="\\ACC-DC01\Users\HomeDrives\Jim.Glennon\My Pictures\causam_training_works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4976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ssolv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dissolve">
                                      <p:cBhvr>
                                        <p:cTn id="12" dur="500"/>
                                        <p:tgtEl>
                                          <p:spTgt spid="266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627">
                                            <p:txEl>
                                              <p:pRg st="3" end="3"/>
                                            </p:txEl>
                                          </p:spTgt>
                                        </p:tgtEl>
                                        <p:attrNameLst>
                                          <p:attrName>style.visibility</p:attrName>
                                        </p:attrNameLst>
                                      </p:cBhvr>
                                      <p:to>
                                        <p:strVal val="visible"/>
                                      </p:to>
                                    </p:set>
                                    <p:animEffect transition="in" filter="dissolve">
                                      <p:cBhvr>
                                        <p:cTn id="17" dur="500"/>
                                        <p:tgtEl>
                                          <p:spTgt spid="2662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627">
                                            <p:txEl>
                                              <p:pRg st="4" end="4"/>
                                            </p:txEl>
                                          </p:spTgt>
                                        </p:tgtEl>
                                        <p:attrNameLst>
                                          <p:attrName>style.visibility</p:attrName>
                                        </p:attrNameLst>
                                      </p:cBhvr>
                                      <p:to>
                                        <p:strVal val="visible"/>
                                      </p:to>
                                    </p:set>
                                    <p:animEffect transition="in" filter="dissolve">
                                      <p:cBhvr>
                                        <p:cTn id="22" dur="500"/>
                                        <p:tgtEl>
                                          <p:spTgt spid="2662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627">
                                            <p:txEl>
                                              <p:pRg st="6" end="6"/>
                                            </p:txEl>
                                          </p:spTgt>
                                        </p:tgtEl>
                                        <p:attrNameLst>
                                          <p:attrName>style.visibility</p:attrName>
                                        </p:attrNameLst>
                                      </p:cBhvr>
                                      <p:to>
                                        <p:strVal val="visible"/>
                                      </p:to>
                                    </p:set>
                                    <p:animEffect transition="in" filter="dissolve">
                                      <p:cBhvr>
                                        <p:cTn id="27" dur="500"/>
                                        <p:tgtEl>
                                          <p:spTgt spid="26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a:extLst>
              <a:ext uri="{FF2B5EF4-FFF2-40B4-BE49-F238E27FC236}">
                <a16:creationId xmlns="" xmlns:a16="http://schemas.microsoft.com/office/drawing/2014/main" id="{08C60E65-E5A3-4EB7-8DEA-89D67BD55F02}"/>
              </a:ext>
            </a:extLst>
          </p:cNvPr>
          <p:cNvSpPr>
            <a:spLocks noGrp="1" noChangeArrowheads="1"/>
          </p:cNvSpPr>
          <p:nvPr>
            <p:ph type="body" idx="1"/>
          </p:nvPr>
        </p:nvSpPr>
        <p:spPr>
          <a:xfrm>
            <a:off x="660864" y="645002"/>
            <a:ext cx="5947757" cy="5841459"/>
          </a:xfrm>
        </p:spPr>
        <p:txBody>
          <a:bodyPr>
            <a:normAutofit/>
          </a:bodyPr>
          <a:lstStyle/>
          <a:p>
            <a:pPr eaLnBrk="1" hangingPunct="1">
              <a:buFontTx/>
              <a:buNone/>
              <a:defRPr/>
            </a:pPr>
            <a:r>
              <a:rPr lang="en-GB" sz="4400" b="1" dirty="0">
                <a:solidFill>
                  <a:srgbClr val="FF0066"/>
                </a:solidFill>
                <a:effectLst>
                  <a:outerShdw blurRad="38100" dist="38100" dir="2700000" algn="tl">
                    <a:srgbClr val="C0C0C0"/>
                  </a:outerShdw>
                </a:effectLst>
                <a:latin typeface="Candara" panose="020E0502030303020204" pitchFamily="34" charset="0"/>
              </a:rPr>
              <a:t> </a:t>
            </a:r>
          </a:p>
          <a:p>
            <a:pPr marL="0" indent="0">
              <a:buNone/>
              <a:defRPr/>
            </a:pPr>
            <a:endParaRPr lang="en-GB" sz="1200" b="1" i="1" dirty="0">
              <a:solidFill>
                <a:srgbClr val="FF0066"/>
              </a:solidFill>
              <a:effectLst>
                <a:outerShdw blurRad="38100" dist="38100" dir="2700000" algn="tl">
                  <a:srgbClr val="C0C0C0"/>
                </a:outerShdw>
              </a:effectLst>
            </a:endParaRPr>
          </a:p>
          <a:p>
            <a:pPr marL="0" indent="0">
              <a:buNone/>
              <a:defRPr/>
            </a:pPr>
            <a:endParaRPr lang="en-GB" sz="1200" b="1" i="1" dirty="0">
              <a:solidFill>
                <a:srgbClr val="FF0066"/>
              </a:solidFill>
              <a:effectLst>
                <a:outerShdw blurRad="38100" dist="38100" dir="2700000" algn="tl">
                  <a:srgbClr val="C0C0C0"/>
                </a:outerShdw>
              </a:effectLst>
            </a:endParaRPr>
          </a:p>
          <a:p>
            <a:pPr marL="0" indent="0">
              <a:buNone/>
              <a:defRPr/>
            </a:pPr>
            <a:endParaRPr lang="en-GB" sz="1200" b="1" i="1" dirty="0">
              <a:solidFill>
                <a:srgbClr val="FF0066"/>
              </a:solidFill>
              <a:effectLst>
                <a:outerShdw blurRad="38100" dist="38100" dir="2700000" algn="tl">
                  <a:srgbClr val="C0C0C0"/>
                </a:outerShdw>
              </a:effectLst>
            </a:endParaRPr>
          </a:p>
          <a:p>
            <a:pPr marL="0" indent="0">
              <a:buNone/>
              <a:defRPr/>
            </a:pPr>
            <a:endParaRPr lang="en-GB" sz="1200" b="1" i="1" dirty="0">
              <a:solidFill>
                <a:srgbClr val="FF0066"/>
              </a:solidFill>
              <a:effectLst>
                <a:outerShdw blurRad="38100" dist="38100" dir="2700000" algn="tl">
                  <a:srgbClr val="C0C0C0"/>
                </a:outerShdw>
              </a:effectLst>
            </a:endParaRPr>
          </a:p>
          <a:p>
            <a:pPr marL="0" indent="0">
              <a:buNone/>
              <a:defRPr/>
            </a:pPr>
            <a:endParaRPr lang="en-GB" sz="1200" b="1" i="1" dirty="0">
              <a:solidFill>
                <a:srgbClr val="FF0066"/>
              </a:solidFill>
              <a:effectLst>
                <a:outerShdw blurRad="38100" dist="38100" dir="2700000" algn="tl">
                  <a:srgbClr val="C0C0C0"/>
                </a:outerShdw>
              </a:effectLst>
            </a:endParaRPr>
          </a:p>
          <a:p>
            <a:pPr marL="0" indent="0">
              <a:buNone/>
              <a:defRPr/>
            </a:pPr>
            <a:endParaRPr lang="en-GB" sz="1200" b="1" i="1" dirty="0">
              <a:solidFill>
                <a:srgbClr val="FF0066"/>
              </a:solidFill>
              <a:effectLst>
                <a:outerShdw blurRad="38100" dist="38100" dir="2700000" algn="tl">
                  <a:srgbClr val="C0C0C0"/>
                </a:outerShdw>
              </a:effectLst>
            </a:endParaRPr>
          </a:p>
          <a:p>
            <a:pPr marL="0" indent="0">
              <a:buNone/>
              <a:defRPr/>
            </a:pPr>
            <a:endParaRPr lang="en-GB" sz="1200" b="1" i="1" dirty="0">
              <a:solidFill>
                <a:srgbClr val="FF0066"/>
              </a:solidFill>
              <a:effectLst>
                <a:outerShdw blurRad="38100" dist="38100" dir="2700000" algn="tl">
                  <a:srgbClr val="C0C0C0"/>
                </a:outerShdw>
              </a:effectLst>
            </a:endParaRPr>
          </a:p>
          <a:p>
            <a:pPr marL="0" indent="0">
              <a:buNone/>
              <a:defRPr/>
            </a:pPr>
            <a:endParaRPr lang="en-GB" sz="1200" b="1" i="1" dirty="0">
              <a:solidFill>
                <a:srgbClr val="FF0066"/>
              </a:solidFill>
              <a:effectLst>
                <a:outerShdw blurRad="38100" dist="38100" dir="2700000" algn="tl">
                  <a:srgbClr val="C0C0C0"/>
                </a:outerShdw>
              </a:effectLst>
            </a:endParaRPr>
          </a:p>
          <a:p>
            <a:pPr marL="0" indent="0">
              <a:buNone/>
              <a:defRPr/>
            </a:pPr>
            <a:endParaRPr lang="en-GB" sz="1200" b="1" i="1" dirty="0">
              <a:solidFill>
                <a:srgbClr val="FF0066"/>
              </a:solidFill>
              <a:effectLst>
                <a:outerShdw blurRad="38100" dist="38100" dir="2700000" algn="tl">
                  <a:srgbClr val="C0C0C0"/>
                </a:outerShdw>
              </a:effectLst>
            </a:endParaRPr>
          </a:p>
          <a:p>
            <a:pPr marL="0" indent="0">
              <a:buNone/>
              <a:defRPr/>
            </a:pPr>
            <a:endParaRPr lang="en-GB" sz="1200" b="1" i="1" dirty="0">
              <a:solidFill>
                <a:srgbClr val="FF0066"/>
              </a:solidFill>
              <a:effectLst>
                <a:outerShdw blurRad="38100" dist="38100" dir="2700000" algn="tl">
                  <a:srgbClr val="C0C0C0"/>
                </a:outerShdw>
              </a:effectLst>
            </a:endParaRPr>
          </a:p>
          <a:p>
            <a:pPr marL="0" indent="0">
              <a:buNone/>
              <a:defRPr/>
            </a:pPr>
            <a:endParaRPr lang="en-GB" sz="1200" b="1" i="1" dirty="0">
              <a:solidFill>
                <a:srgbClr val="FF0066"/>
              </a:solidFill>
              <a:effectLst>
                <a:outerShdw blurRad="38100" dist="38100" dir="2700000" algn="tl">
                  <a:srgbClr val="C0C0C0"/>
                </a:outerShdw>
              </a:effectLst>
            </a:endParaRPr>
          </a:p>
          <a:p>
            <a:pPr marL="0" indent="0">
              <a:buNone/>
              <a:defRPr/>
            </a:pPr>
            <a:endParaRPr lang="en-GB" sz="1200" b="1" i="1" dirty="0">
              <a:solidFill>
                <a:srgbClr val="FF0066"/>
              </a:solidFill>
              <a:effectLst>
                <a:outerShdw blurRad="38100" dist="38100" dir="2700000" algn="tl">
                  <a:srgbClr val="C0C0C0"/>
                </a:outerShdw>
              </a:effectLst>
            </a:endParaRPr>
          </a:p>
          <a:p>
            <a:pPr marL="0" indent="0">
              <a:buNone/>
              <a:defRPr/>
            </a:pPr>
            <a:r>
              <a:rPr lang="en-GB" sz="3600" dirty="0" smtClean="0"/>
              <a:t>Trainers: </a:t>
            </a:r>
            <a:r>
              <a:rPr lang="en-GB" sz="3600" dirty="0" err="1" smtClean="0"/>
              <a:t>Cailin</a:t>
            </a:r>
            <a:r>
              <a:rPr lang="en-GB" sz="3600" dirty="0" smtClean="0"/>
              <a:t>, Maggie and Jeff</a:t>
            </a:r>
            <a:endParaRPr lang="en-GB" sz="3600" dirty="0"/>
          </a:p>
          <a:p>
            <a:pPr eaLnBrk="1" hangingPunct="1">
              <a:buFontTx/>
              <a:buNone/>
              <a:defRPr/>
            </a:pPr>
            <a:endParaRPr lang="en-GB" sz="1600" b="1" dirty="0">
              <a:solidFill>
                <a:srgbClr val="FF0066"/>
              </a:solidFill>
              <a:latin typeface="Calibri" panose="020F0502020204030204" pitchFamily="34" charset="0"/>
              <a:cs typeface="Calibri" panose="020F0502020204030204" pitchFamily="34" charset="0"/>
            </a:endParaRPr>
          </a:p>
          <a:p>
            <a:pPr marL="273050" indent="176213" eaLnBrk="1" hangingPunct="1">
              <a:buFontTx/>
              <a:buBlip>
                <a:blip r:embed="rId3"/>
              </a:buBlip>
              <a:defRPr/>
            </a:pPr>
            <a:endParaRPr lang="en-GB" sz="1200" b="1" dirty="0">
              <a:solidFill>
                <a:schemeClr val="accent4">
                  <a:lumMod val="75000"/>
                </a:schemeClr>
              </a:solidFill>
              <a:latin typeface="Calibri" panose="020F0502020204030204" pitchFamily="34" charset="0"/>
              <a:cs typeface="Calibri" panose="020F0502020204030204" pitchFamily="34" charset="0"/>
            </a:endParaRPr>
          </a:p>
          <a:p>
            <a:pPr marL="0" indent="0">
              <a:buNone/>
              <a:defRPr/>
            </a:pPr>
            <a:endParaRPr lang="en-GB" dirty="0">
              <a:solidFill>
                <a:schemeClr val="accent2"/>
              </a:solidFill>
            </a:endParaRPr>
          </a:p>
          <a:p>
            <a:pPr eaLnBrk="1" hangingPunct="1">
              <a:buFontTx/>
              <a:buBlip>
                <a:blip r:embed="rId3"/>
              </a:buBlip>
              <a:defRPr/>
            </a:pPr>
            <a:endParaRPr lang="en-GB" dirty="0">
              <a:solidFill>
                <a:schemeClr val="accent2"/>
              </a:solidFill>
            </a:endParaRPr>
          </a:p>
          <a:p>
            <a:pPr eaLnBrk="1" hangingPunct="1">
              <a:buFontTx/>
              <a:buBlip>
                <a:blip r:embed="rId3"/>
              </a:buBlip>
              <a:defRPr/>
            </a:pPr>
            <a:endParaRPr lang="en-GB" dirty="0">
              <a:solidFill>
                <a:schemeClr val="accent2"/>
              </a:solidFill>
            </a:endParaRPr>
          </a:p>
        </p:txBody>
      </p:sp>
      <p:pic>
        <p:nvPicPr>
          <p:cNvPr id="3" name="Picture 2" descr="C:\Users\Jim.Glennon\AppData\Local\Microsoft\Windows\Temporary Internet Files\Content.Outlook\4ZJZQZE6\IMG_7474%20ODL%20workshop%20Cyrenians%20July%202018%20(14)_preview.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32015"/>
            <a:ext cx="9144000" cy="7390015"/>
          </a:xfrm>
          <a:prstGeom prst="rect">
            <a:avLst/>
          </a:prstGeom>
          <a:noFill/>
          <a:ln>
            <a:noFill/>
          </a:ln>
        </p:spPr>
      </p:pic>
    </p:spTree>
    <p:extLst>
      <p:ext uri="{BB962C8B-B14F-4D97-AF65-F5344CB8AC3E}">
        <p14:creationId xmlns:p14="http://schemas.microsoft.com/office/powerpoint/2010/main" val="37023331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ssolv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7">
                                            <p:txEl>
                                              <p:pRg st="13" end="13"/>
                                            </p:txEl>
                                          </p:spTgt>
                                        </p:tgtEl>
                                        <p:attrNameLst>
                                          <p:attrName>style.visibility</p:attrName>
                                        </p:attrNameLst>
                                      </p:cBhvr>
                                      <p:to>
                                        <p:strVal val="visible"/>
                                      </p:to>
                                    </p:set>
                                    <p:animEffect transition="in" filter="dissolve">
                                      <p:cBhvr>
                                        <p:cTn id="12" dur="500"/>
                                        <p:tgtEl>
                                          <p:spTgt spid="2662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a:extLst>
              <a:ext uri="{FF2B5EF4-FFF2-40B4-BE49-F238E27FC236}">
                <a16:creationId xmlns="" xmlns:a16="http://schemas.microsoft.com/office/drawing/2014/main" id="{08C60E65-E5A3-4EB7-8DEA-89D67BD55F02}"/>
              </a:ext>
            </a:extLst>
          </p:cNvPr>
          <p:cNvSpPr>
            <a:spLocks noGrp="1" noChangeArrowheads="1"/>
          </p:cNvSpPr>
          <p:nvPr>
            <p:ph type="body" idx="1"/>
          </p:nvPr>
        </p:nvSpPr>
        <p:spPr>
          <a:xfrm>
            <a:off x="386544" y="578498"/>
            <a:ext cx="6995159" cy="5841459"/>
          </a:xfrm>
        </p:spPr>
        <p:txBody>
          <a:bodyPr>
            <a:normAutofit fontScale="85000" lnSpcReduction="20000"/>
          </a:bodyPr>
          <a:lstStyle/>
          <a:p>
            <a:pPr>
              <a:buNone/>
              <a:defRPr/>
            </a:pPr>
            <a:r>
              <a:rPr lang="en-GB" sz="5400" dirty="0" smtClean="0">
                <a:solidFill>
                  <a:schemeClr val="accent1">
                    <a:lumMod val="75000"/>
                  </a:schemeClr>
                </a:solidFill>
              </a:rPr>
              <a:t>DIVERSE 50+ LGBT+ TRAINERS</a:t>
            </a:r>
          </a:p>
          <a:p>
            <a:pPr>
              <a:buNone/>
              <a:defRPr/>
            </a:pPr>
            <a:endParaRPr lang="en-GB" sz="5400" b="1" dirty="0">
              <a:solidFill>
                <a:srgbClr val="FF0066"/>
              </a:solidFill>
              <a:effectLst>
                <a:outerShdw blurRad="38100" dist="38100" dir="2700000" algn="tl">
                  <a:srgbClr val="C0C0C0"/>
                </a:outerShdw>
              </a:effectLst>
              <a:latin typeface="Candara" panose="020E0502030303020204" pitchFamily="34" charset="0"/>
            </a:endParaRPr>
          </a:p>
          <a:p>
            <a:pPr eaLnBrk="1" hangingPunct="1">
              <a:buFontTx/>
              <a:buNone/>
              <a:defRPr/>
            </a:pPr>
            <a:endParaRPr lang="en-GB" sz="1200" b="1" i="1" dirty="0">
              <a:solidFill>
                <a:srgbClr val="FF0066"/>
              </a:solidFill>
              <a:effectLst>
                <a:outerShdw blurRad="38100" dist="38100" dir="2700000" algn="tl">
                  <a:srgbClr val="C0C0C0"/>
                </a:outerShdw>
              </a:effectLst>
            </a:endParaRPr>
          </a:p>
          <a:p>
            <a:pPr marL="0" indent="0">
              <a:buNone/>
              <a:defRPr/>
            </a:pPr>
            <a:r>
              <a:rPr lang="en-GB" sz="3600" dirty="0" smtClean="0"/>
              <a:t>“… a </a:t>
            </a:r>
            <a:r>
              <a:rPr lang="en-GB" sz="3600" dirty="0"/>
              <a:t>fabulous and inspirational afternoon. </a:t>
            </a:r>
            <a:r>
              <a:rPr lang="en-GB" sz="3600" dirty="0" smtClean="0"/>
              <a:t>            The older LGBT team of facilitators personal stories of care - good and bad - really </a:t>
            </a:r>
            <a:r>
              <a:rPr lang="en-GB" sz="3600" dirty="0"/>
              <a:t>brought to life what people have gone through and how this can impact on </a:t>
            </a:r>
            <a:r>
              <a:rPr lang="en-GB" sz="3600" dirty="0" smtClean="0"/>
              <a:t>their </a:t>
            </a:r>
            <a:r>
              <a:rPr lang="en-GB" sz="3600" dirty="0"/>
              <a:t>expectations and experiences now</a:t>
            </a:r>
            <a:r>
              <a:rPr lang="en-GB" sz="3600" dirty="0" smtClean="0"/>
              <a:t>.”</a:t>
            </a:r>
          </a:p>
          <a:p>
            <a:pPr marL="0" indent="0">
              <a:buNone/>
              <a:defRPr/>
            </a:pPr>
            <a:r>
              <a:rPr lang="en-GB" sz="3600" dirty="0" smtClean="0"/>
              <a:t> </a:t>
            </a:r>
            <a:endParaRPr lang="en-GB" sz="3600" dirty="0"/>
          </a:p>
          <a:p>
            <a:pPr eaLnBrk="1" hangingPunct="1">
              <a:buFontTx/>
              <a:buNone/>
              <a:defRPr/>
            </a:pPr>
            <a:endParaRPr lang="en-GB" sz="1600" b="1" dirty="0">
              <a:solidFill>
                <a:srgbClr val="FF0066"/>
              </a:solidFill>
              <a:latin typeface="Calibri" panose="020F0502020204030204" pitchFamily="34" charset="0"/>
              <a:cs typeface="Calibri" panose="020F0502020204030204" pitchFamily="34" charset="0"/>
            </a:endParaRPr>
          </a:p>
          <a:p>
            <a:pPr marL="273050" indent="176213" eaLnBrk="1" hangingPunct="1">
              <a:buFontTx/>
              <a:buBlip>
                <a:blip r:embed="rId3"/>
              </a:buBlip>
              <a:defRPr/>
            </a:pPr>
            <a:endParaRPr lang="en-GB" sz="1200" b="1" dirty="0">
              <a:solidFill>
                <a:schemeClr val="accent4">
                  <a:lumMod val="75000"/>
                </a:schemeClr>
              </a:solidFill>
              <a:latin typeface="Calibri" panose="020F0502020204030204" pitchFamily="34" charset="0"/>
              <a:cs typeface="Calibri" panose="020F0502020204030204" pitchFamily="34" charset="0"/>
            </a:endParaRPr>
          </a:p>
          <a:p>
            <a:pPr marL="0" indent="0">
              <a:buNone/>
              <a:defRPr/>
            </a:pPr>
            <a:endParaRPr lang="en-GB" dirty="0">
              <a:solidFill>
                <a:schemeClr val="accent2"/>
              </a:solidFill>
            </a:endParaRPr>
          </a:p>
          <a:p>
            <a:pPr eaLnBrk="1" hangingPunct="1">
              <a:buFontTx/>
              <a:buBlip>
                <a:blip r:embed="rId3"/>
              </a:buBlip>
              <a:defRPr/>
            </a:pPr>
            <a:endParaRPr lang="en-GB" dirty="0">
              <a:solidFill>
                <a:schemeClr val="accent2"/>
              </a:solidFill>
            </a:endParaRPr>
          </a:p>
          <a:p>
            <a:pPr eaLnBrk="1" hangingPunct="1">
              <a:buFontTx/>
              <a:buBlip>
                <a:blip r:embed="rId3"/>
              </a:buBlip>
              <a:defRPr/>
            </a:pPr>
            <a:endParaRPr lang="en-GB" dirty="0">
              <a:solidFill>
                <a:schemeClr val="accent2"/>
              </a:solidFill>
            </a:endParaRPr>
          </a:p>
        </p:txBody>
      </p:sp>
    </p:spTree>
    <p:extLst>
      <p:ext uri="{BB962C8B-B14F-4D97-AF65-F5344CB8AC3E}">
        <p14:creationId xmlns:p14="http://schemas.microsoft.com/office/powerpoint/2010/main" val="31224780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ssolv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7">
                                            <p:txEl>
                                              <p:pRg st="3" end="3"/>
                                            </p:txEl>
                                          </p:spTgt>
                                        </p:tgtEl>
                                        <p:attrNameLst>
                                          <p:attrName>style.visibility</p:attrName>
                                        </p:attrNameLst>
                                      </p:cBhvr>
                                      <p:to>
                                        <p:strVal val="visible"/>
                                      </p:to>
                                    </p:set>
                                    <p:animEffect transition="in" filter="dissolve">
                                      <p:cBhvr>
                                        <p:cTn id="12" dur="500"/>
                                        <p:tgtEl>
                                          <p:spTgt spid="2662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627">
                                            <p:txEl>
                                              <p:pRg st="4" end="4"/>
                                            </p:txEl>
                                          </p:spTgt>
                                        </p:tgtEl>
                                        <p:attrNameLst>
                                          <p:attrName>style.visibility</p:attrName>
                                        </p:attrNameLst>
                                      </p:cBhvr>
                                      <p:to>
                                        <p:strVal val="visible"/>
                                      </p:to>
                                    </p:set>
                                    <p:animEffect transition="in" filter="dissolve">
                                      <p:cBhvr>
                                        <p:cTn id="17"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44824"/>
            <a:ext cx="7772400" cy="3528392"/>
          </a:xfrm>
        </p:spPr>
        <p:txBody>
          <a:bodyPr/>
          <a:lstStyle/>
          <a:p>
            <a:pPr algn="l"/>
            <a:r>
              <a:rPr lang="en-GB" sz="6000" b="1" dirty="0" smtClean="0"/>
              <a:t>What is your pronoun?</a:t>
            </a:r>
            <a:br>
              <a:rPr lang="en-GB" sz="6000" b="1" dirty="0" smtClean="0"/>
            </a:br>
            <a:r>
              <a:rPr lang="en-GB" sz="6000" b="1" dirty="0" smtClean="0"/>
              <a:t/>
            </a:r>
            <a:br>
              <a:rPr lang="en-GB" sz="6000" b="1" dirty="0" smtClean="0"/>
            </a:br>
            <a:r>
              <a:rPr lang="en-GB" sz="4000" b="1" dirty="0" smtClean="0">
                <a:solidFill>
                  <a:schemeClr val="tx1"/>
                </a:solidFill>
              </a:rPr>
              <a:t>- Table discussion</a:t>
            </a:r>
            <a:br>
              <a:rPr lang="en-GB" sz="4000" b="1" dirty="0" smtClean="0">
                <a:solidFill>
                  <a:schemeClr val="tx1"/>
                </a:solidFill>
              </a:rPr>
            </a:br>
            <a:r>
              <a:rPr lang="en-GB" sz="4000" b="1" dirty="0" smtClean="0">
                <a:solidFill>
                  <a:schemeClr val="tx1"/>
                </a:solidFill>
              </a:rPr>
              <a:t>- ID badges</a:t>
            </a:r>
            <a:endParaRPr lang="en-GB" sz="4000"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0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descr="C:\Users\OsokinaO\AppData\Local\Microsoft\Windows\Temporary Internet Files\Content.IE5\TS3412W0\question-ma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556792"/>
            <a:ext cx="4429823" cy="472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3767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a:extLst>
              <a:ext uri="{FF2B5EF4-FFF2-40B4-BE49-F238E27FC236}">
                <a16:creationId xmlns="" xmlns:a16="http://schemas.microsoft.com/office/drawing/2014/main" id="{08C60E65-E5A3-4EB7-8DEA-89D67BD55F02}"/>
              </a:ext>
            </a:extLst>
          </p:cNvPr>
          <p:cNvSpPr>
            <a:spLocks noGrp="1" noChangeArrowheads="1"/>
          </p:cNvSpPr>
          <p:nvPr>
            <p:ph type="body" idx="1"/>
          </p:nvPr>
        </p:nvSpPr>
        <p:spPr>
          <a:xfrm>
            <a:off x="1396540" y="2560324"/>
            <a:ext cx="5785658" cy="3158835"/>
          </a:xfrm>
        </p:spPr>
        <p:txBody>
          <a:bodyPr>
            <a:normAutofit fontScale="92500"/>
          </a:bodyPr>
          <a:lstStyle/>
          <a:p>
            <a:pPr marL="0" indent="0">
              <a:buNone/>
              <a:defRPr/>
            </a:pPr>
            <a:r>
              <a:rPr lang="en-GB" sz="8800" dirty="0" smtClean="0">
                <a:solidFill>
                  <a:srgbClr val="0070C0"/>
                </a:solidFill>
                <a:latin typeface="Calibri" panose="020F0502020204030204" pitchFamily="34" charset="0"/>
                <a:cs typeface="Calibri" panose="020F0502020204030204" pitchFamily="34" charset="0"/>
              </a:rPr>
              <a:t>To summarise…</a:t>
            </a:r>
            <a:endParaRPr lang="en-GB" sz="8800" i="1" dirty="0">
              <a:solidFill>
                <a:srgbClr val="0070C0"/>
              </a:solidFill>
              <a:effectLst>
                <a:outerShdw blurRad="38100" dist="38100" dir="2700000" algn="tl">
                  <a:srgbClr val="C0C0C0"/>
                </a:outerShdw>
              </a:effectLst>
              <a:latin typeface="Calibri" panose="020F0502020204030204" pitchFamily="34" charset="0"/>
              <a:cs typeface="Calibri" panose="020F0502020204030204" pitchFamily="34" charset="0"/>
            </a:endParaRPr>
          </a:p>
          <a:p>
            <a:pPr marL="273050" indent="176213" eaLnBrk="1" hangingPunct="1">
              <a:buNone/>
              <a:defRPr/>
            </a:pPr>
            <a:endParaRPr lang="en-GB" sz="1200" b="1" dirty="0">
              <a:solidFill>
                <a:schemeClr val="accent4">
                  <a:lumMod val="75000"/>
                </a:schemeClr>
              </a:solidFill>
              <a:latin typeface="Calibri" panose="020F0502020204030204" pitchFamily="34" charset="0"/>
              <a:cs typeface="Calibri" panose="020F0502020204030204" pitchFamily="34" charset="0"/>
            </a:endParaRPr>
          </a:p>
          <a:p>
            <a:pPr marL="0" indent="0">
              <a:buNone/>
              <a:defRPr/>
            </a:pPr>
            <a:endParaRPr lang="en-GB" dirty="0">
              <a:solidFill>
                <a:schemeClr val="accent2"/>
              </a:solidFill>
            </a:endParaRPr>
          </a:p>
          <a:p>
            <a:pPr eaLnBrk="1" hangingPunct="1">
              <a:buFontTx/>
              <a:buBlip>
                <a:blip r:embed="rId3"/>
              </a:buBlip>
              <a:defRPr/>
            </a:pPr>
            <a:endParaRPr lang="en-GB" dirty="0">
              <a:solidFill>
                <a:schemeClr val="accent2"/>
              </a:solidFill>
            </a:endParaRPr>
          </a:p>
          <a:p>
            <a:pPr eaLnBrk="1" hangingPunct="1">
              <a:buFontTx/>
              <a:buBlip>
                <a:blip r:embed="rId3"/>
              </a:buBlip>
              <a:defRPr/>
            </a:pPr>
            <a:endParaRPr lang="en-GB" dirty="0">
              <a:solidFill>
                <a:schemeClr val="accent2"/>
              </a:solidFill>
            </a:endParaRPr>
          </a:p>
        </p:txBody>
      </p:sp>
    </p:spTree>
    <p:extLst>
      <p:ext uri="{BB962C8B-B14F-4D97-AF65-F5344CB8AC3E}">
        <p14:creationId xmlns:p14="http://schemas.microsoft.com/office/powerpoint/2010/main" val="21144155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ssolve">
                                      <p:cBhvr>
                                        <p:cTn id="7" dur="5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Title 1"/>
          <p:cNvSpPr>
            <a:spLocks noGrp="1" noChangeArrowheads="1"/>
          </p:cNvSpPr>
          <p:nvPr>
            <p:ph type="title" idx="4294967295"/>
          </p:nvPr>
        </p:nvSpPr>
        <p:spPr>
          <a:xfrm>
            <a:off x="323528" y="476672"/>
            <a:ext cx="8562975" cy="1143000"/>
          </a:xfrm>
        </p:spPr>
        <p:txBody>
          <a:bodyPr/>
          <a:lstStyle/>
          <a:p>
            <a:r>
              <a:rPr lang="en-GB" altLang="en-US" sz="5400" dirty="0" smtClean="0"/>
              <a:t>OLDER LGBT+ PEOPLE…</a:t>
            </a:r>
            <a:endParaRPr lang="en-US" altLang="en-US" sz="5400" dirty="0" smtClean="0"/>
          </a:p>
        </p:txBody>
      </p:sp>
      <p:sp>
        <p:nvSpPr>
          <p:cNvPr id="5123" name="Content Placeholder 2">
            <a:extLst>
              <a:ext uri="{FF2B5EF4-FFF2-40B4-BE49-F238E27FC236}"/>
            </a:extLst>
          </p:cNvPr>
          <p:cNvSpPr>
            <a:spLocks noGrp="1"/>
          </p:cNvSpPr>
          <p:nvPr>
            <p:ph idx="4294967295"/>
          </p:nvPr>
        </p:nvSpPr>
        <p:spPr>
          <a:xfrm>
            <a:off x="685801" y="1579419"/>
            <a:ext cx="8458200" cy="4971011"/>
          </a:xfrm>
        </p:spPr>
        <p:txBody>
          <a:bodyPr>
            <a:normAutofit fontScale="92500"/>
          </a:bodyPr>
          <a:lstStyle/>
          <a:p>
            <a:pPr marL="533400" indent="-533400" eaLnBrk="1" hangingPunct="1">
              <a:lnSpc>
                <a:spcPct val="90000"/>
              </a:lnSpc>
              <a:buFont typeface="Wingdings" pitchFamily="2" charset="2"/>
              <a:buNone/>
              <a:defRPr/>
            </a:pPr>
            <a:r>
              <a:rPr lang="en-GB" altLang="en-US" sz="3600" dirty="0"/>
              <a:t> </a:t>
            </a:r>
            <a:endParaRPr lang="en-GB" sz="3600" dirty="0"/>
          </a:p>
          <a:p>
            <a:pPr>
              <a:defRPr/>
            </a:pPr>
            <a:r>
              <a:rPr lang="en-GB" sz="3600" dirty="0" smtClean="0"/>
              <a:t>Have higher health and care needs </a:t>
            </a:r>
            <a:endParaRPr lang="en-GB" sz="3600" dirty="0"/>
          </a:p>
          <a:p>
            <a:pPr>
              <a:defRPr/>
            </a:pPr>
            <a:r>
              <a:rPr lang="en-GB" sz="3600" dirty="0" smtClean="0"/>
              <a:t>But have lower family care and support</a:t>
            </a:r>
            <a:endParaRPr lang="en-GB" sz="3600" dirty="0"/>
          </a:p>
          <a:p>
            <a:pPr>
              <a:defRPr/>
            </a:pPr>
            <a:r>
              <a:rPr lang="en-GB" sz="3600" dirty="0" smtClean="0"/>
              <a:t>So are more reliant on H&amp;S care professionals</a:t>
            </a:r>
          </a:p>
          <a:p>
            <a:pPr>
              <a:defRPr/>
            </a:pPr>
            <a:r>
              <a:rPr lang="en-GB" sz="3600" dirty="0" smtClean="0"/>
              <a:t>But many H&amp;S professionals lack confidence</a:t>
            </a:r>
          </a:p>
          <a:p>
            <a:pPr>
              <a:defRPr/>
            </a:pPr>
            <a:r>
              <a:rPr lang="en-GB" sz="3600" dirty="0" smtClean="0"/>
              <a:t>And receive little LGBT+ specific training  </a:t>
            </a:r>
          </a:p>
          <a:p>
            <a:pPr marL="0" indent="0">
              <a:buNone/>
              <a:defRPr/>
            </a:pPr>
            <a:endParaRPr lang="en-GB" sz="3600" dirty="0"/>
          </a:p>
          <a:p>
            <a:pPr marL="533400" indent="-533400" eaLnBrk="1" hangingPunct="1">
              <a:lnSpc>
                <a:spcPct val="90000"/>
              </a:lnSpc>
              <a:defRPr/>
            </a:pPr>
            <a:endParaRPr lang="en-GB" altLang="en-US" sz="3600" dirty="0"/>
          </a:p>
          <a:p>
            <a:pPr marL="533400" indent="-533400" eaLnBrk="1" hangingPunct="1">
              <a:lnSpc>
                <a:spcPct val="90000"/>
              </a:lnSpc>
              <a:defRPr/>
            </a:pPr>
            <a:endParaRPr lang="en-GB" altLang="en-US" sz="6000" dirty="0"/>
          </a:p>
          <a:p>
            <a:pPr marL="533400" indent="-533400" eaLnBrk="1" hangingPunct="1">
              <a:lnSpc>
                <a:spcPct val="90000"/>
              </a:lnSpc>
              <a:buFont typeface="Wingdings" pitchFamily="2" charset="2"/>
              <a:buNone/>
              <a:defRPr/>
            </a:pPr>
            <a:endParaRPr lang="en-GB" altLang="en-US" sz="3600" dirty="0"/>
          </a:p>
          <a:p>
            <a:pPr marL="533400" indent="-533400" eaLnBrk="1" hangingPunct="1">
              <a:lnSpc>
                <a:spcPct val="90000"/>
              </a:lnSpc>
              <a:defRPr/>
            </a:pPr>
            <a:endParaRPr lang="en-GB" altLang="en-US" dirty="0"/>
          </a:p>
          <a:p>
            <a:pPr marL="533400" indent="-533400">
              <a:buFont typeface="Wingdings" pitchFamily="2" charset="2"/>
              <a:buNone/>
              <a:defRPr/>
            </a:pPr>
            <a:endParaRPr lang="en-US" altLang="en-US" dirty="0"/>
          </a:p>
        </p:txBody>
      </p:sp>
    </p:spTree>
    <p:extLst>
      <p:ext uri="{BB962C8B-B14F-4D97-AF65-F5344CB8AC3E}">
        <p14:creationId xmlns:p14="http://schemas.microsoft.com/office/powerpoint/2010/main" val="3118297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fade">
                                      <p:cBhvr>
                                        <p:cTn id="7" dur="2000"/>
                                        <p:tgtEl>
                                          <p:spTgt spid="137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fade">
                                      <p:cBhvr>
                                        <p:cTn id="17" dur="2000"/>
                                        <p:tgtEl>
                                          <p:spTgt spid="51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fade">
                                      <p:cBhvr>
                                        <p:cTn id="22" dur="2000"/>
                                        <p:tgtEl>
                                          <p:spTgt spid="51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fade">
                                      <p:cBhvr>
                                        <p:cTn id="27" dur="2000"/>
                                        <p:tgtEl>
                                          <p:spTgt spid="51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4" end="4"/>
                                            </p:txEl>
                                          </p:spTgt>
                                        </p:tgtEl>
                                        <p:attrNameLst>
                                          <p:attrName>style.visibility</p:attrName>
                                        </p:attrNameLst>
                                      </p:cBhvr>
                                      <p:to>
                                        <p:strVal val="visible"/>
                                      </p:to>
                                    </p:set>
                                    <p:animEffect transition="in" filter="fade">
                                      <p:cBhvr>
                                        <p:cTn id="32" dur="2000"/>
                                        <p:tgtEl>
                                          <p:spTgt spid="51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Effect transition="in" filter="fade">
                                      <p:cBhvr>
                                        <p:cTn id="37" dur="20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512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676" y="4221088"/>
            <a:ext cx="5778642" cy="1146250"/>
          </a:xfrm>
        </p:spPr>
        <p:txBody>
          <a:bodyPr>
            <a:noAutofit/>
          </a:bodyPr>
          <a:lstStyle/>
          <a:p>
            <a:pPr algn="ctr"/>
            <a:r>
              <a:rPr lang="en-GB" sz="4400" b="1" dirty="0" smtClean="0">
                <a:solidFill>
                  <a:schemeClr val="tx1">
                    <a:lumMod val="75000"/>
                    <a:lumOff val="25000"/>
                  </a:schemeClr>
                </a:solidFill>
              </a:rPr>
              <a:t>Confidence to Care</a:t>
            </a:r>
            <a:endParaRPr lang="en-GB" sz="4400" b="1" dirty="0">
              <a:solidFill>
                <a:schemeClr val="tx1">
                  <a:lumMod val="75000"/>
                  <a:lumOff val="25000"/>
                </a:schemeClr>
              </a:solidFill>
            </a:endParaRPr>
          </a:p>
        </p:txBody>
      </p:sp>
      <p:sp>
        <p:nvSpPr>
          <p:cNvPr id="4" name="Text Placeholder 3"/>
          <p:cNvSpPr>
            <a:spLocks noGrp="1"/>
          </p:cNvSpPr>
          <p:nvPr>
            <p:ph type="body" sz="half" idx="2"/>
          </p:nvPr>
        </p:nvSpPr>
        <p:spPr>
          <a:xfrm>
            <a:off x="1227965" y="4966126"/>
            <a:ext cx="6634065" cy="802433"/>
          </a:xfrm>
        </p:spPr>
        <p:txBody>
          <a:bodyPr>
            <a:noAutofit/>
          </a:bodyPr>
          <a:lstStyle/>
          <a:p>
            <a:pPr algn="ctr"/>
            <a:endParaRPr lang="en-GB" sz="2400" dirty="0"/>
          </a:p>
          <a:p>
            <a:pPr algn="ctr"/>
            <a:r>
              <a:rPr lang="en-GB" sz="3600" b="1" dirty="0" smtClean="0"/>
              <a:t>Jim Glennon</a:t>
            </a:r>
            <a:endParaRPr lang="en-GB" sz="3600" b="1" dirty="0"/>
          </a:p>
        </p:txBody>
      </p:sp>
      <p:pic>
        <p:nvPicPr>
          <p:cNvPr id="10" name="Picture Placeholder 9"/>
          <p:cNvPicPr>
            <a:picLocks noGrp="1" noChangeAspect="1"/>
          </p:cNvPicPr>
          <p:nvPr>
            <p:ph type="pic" idx="1"/>
          </p:nvPr>
        </p:nvPicPr>
        <p:blipFill>
          <a:blip r:embed="rId3">
            <a:extLst>
              <a:ext uri="{28A0092B-C50C-407E-A947-70E740481C1C}">
                <a14:useLocalDpi xmlns:a14="http://schemas.microsoft.com/office/drawing/2010/main" val="0"/>
              </a:ext>
            </a:extLst>
          </a:blip>
          <a:srcRect t="4485" b="4485"/>
          <a:stretch>
            <a:fillRect/>
          </a:stretch>
        </p:blipFill>
        <p:spPr>
          <a:xfrm>
            <a:off x="2789805" y="620694"/>
            <a:ext cx="3536305" cy="3536305"/>
          </a:xfrm>
        </p:spPr>
      </p:pic>
    </p:spTree>
    <p:extLst>
      <p:ext uri="{BB962C8B-B14F-4D97-AF65-F5344CB8AC3E}">
        <p14:creationId xmlns:p14="http://schemas.microsoft.com/office/powerpoint/2010/main" val="40462938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60848"/>
            <a:ext cx="7772400" cy="936104"/>
          </a:xfrm>
        </p:spPr>
        <p:txBody>
          <a:bodyPr/>
          <a:lstStyle/>
          <a:p>
            <a:r>
              <a:rPr lang="en-GB" sz="4000" b="1" dirty="0" smtClean="0"/>
              <a:t>East </a:t>
            </a:r>
            <a:r>
              <a:rPr lang="en-GB" sz="4000" b="1" dirty="0"/>
              <a:t>London Out </a:t>
            </a:r>
            <a:r>
              <a:rPr lang="en-GB" sz="4000" b="1" dirty="0" smtClean="0"/>
              <a:t>Project</a:t>
            </a:r>
            <a:endParaRPr lang="en-GB" sz="4000" b="1" dirty="0"/>
          </a:p>
        </p:txBody>
      </p:sp>
      <p:sp>
        <p:nvSpPr>
          <p:cNvPr id="3" name="Content Placeholder 2"/>
          <p:cNvSpPr>
            <a:spLocks noGrp="1"/>
          </p:cNvSpPr>
          <p:nvPr>
            <p:ph idx="1"/>
          </p:nvPr>
        </p:nvSpPr>
        <p:spPr>
          <a:xfrm>
            <a:off x="683568" y="4509120"/>
            <a:ext cx="7772400" cy="1296144"/>
          </a:xfrm>
        </p:spPr>
        <p:txBody>
          <a:bodyPr/>
          <a:lstStyle/>
          <a:p>
            <a:pPr marL="0" indent="0">
              <a:buNone/>
            </a:pPr>
            <a:r>
              <a:rPr lang="en-GB" b="1" dirty="0" smtClean="0"/>
              <a:t>Claire </a:t>
            </a:r>
            <a:r>
              <a:rPr lang="en-GB" b="1" dirty="0" err="1" smtClean="0"/>
              <a:t>McComb</a:t>
            </a:r>
            <a:endParaRPr lang="en-GB" b="1" dirty="0" smtClean="0"/>
          </a:p>
          <a:p>
            <a:pPr marL="0" indent="0">
              <a:buNone/>
            </a:pPr>
            <a:r>
              <a:rPr lang="en-GB" dirty="0" smtClean="0"/>
              <a:t>Lead Officer at ELOP</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0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42347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MCj039180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51938"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8"/>
          <p:cNvSpPr>
            <a:spLocks noChangeArrowheads="1"/>
          </p:cNvSpPr>
          <p:nvPr/>
        </p:nvSpPr>
        <p:spPr bwMode="auto">
          <a:xfrm>
            <a:off x="0" y="3213100"/>
            <a:ext cx="82296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lnSpc>
                <a:spcPct val="90000"/>
              </a:lnSpc>
              <a:buClr>
                <a:srgbClr val="CC0000"/>
              </a:buClr>
              <a:buFont typeface="Wingdings" pitchFamily="2" charset="2"/>
              <a:buNone/>
            </a:pPr>
            <a:endParaRPr lang="en-GB" altLang="en-US" sz="4400" b="1" i="1" smtClean="0">
              <a:solidFill>
                <a:srgbClr val="660066"/>
              </a:solidFill>
              <a:latin typeface="Verdana" pitchFamily="34" charset="0"/>
            </a:endParaRPr>
          </a:p>
        </p:txBody>
      </p:sp>
      <p:pic>
        <p:nvPicPr>
          <p:cNvPr id="2052" name="Picture 4" descr="C:\Users\elop chair\AppData\Local\Microsoft\Windows\Temporary Internet Files\Content.Outlook\S3NQ78JA\ELOP new.jp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4076700"/>
            <a:ext cx="34544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921989"/>
      </p:ext>
    </p:extLst>
  </p:cSld>
  <p:clrMapOvr>
    <a:masterClrMapping/>
  </p:clrMapOvr>
  <p:transition>
    <p:split orient="vert" dir="in"/>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C:\Users\elop chair\AppData\Local\Microsoft\Windows\Temporary Internet Files\Content.Outlook\S3NQ78JA\ELOP new.jp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4337050"/>
            <a:ext cx="34544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a:xfrm>
            <a:off x="468313" y="260350"/>
            <a:ext cx="8229600" cy="1171575"/>
          </a:xfrm>
        </p:spPr>
        <p:txBody>
          <a:bodyPr/>
          <a:lstStyle/>
          <a:p>
            <a:r>
              <a:rPr lang="en-GB" altLang="en-US" smtClean="0">
                <a:latin typeface="Verdana" pitchFamily="34" charset="0"/>
              </a:rPr>
              <a:t>ELOP</a:t>
            </a:r>
          </a:p>
        </p:txBody>
      </p:sp>
      <p:sp>
        <p:nvSpPr>
          <p:cNvPr id="3076" name="Rectangle 3"/>
          <p:cNvSpPr>
            <a:spLocks noGrp="1" noChangeArrowheads="1"/>
          </p:cNvSpPr>
          <p:nvPr>
            <p:ph type="body" idx="1"/>
          </p:nvPr>
        </p:nvSpPr>
        <p:spPr>
          <a:xfrm>
            <a:off x="465138" y="1268413"/>
            <a:ext cx="8496300" cy="5062537"/>
          </a:xfrm>
        </p:spPr>
        <p:txBody>
          <a:bodyPr/>
          <a:lstStyle/>
          <a:p>
            <a:pPr>
              <a:lnSpc>
                <a:spcPct val="80000"/>
              </a:lnSpc>
              <a:defRPr/>
            </a:pPr>
            <a:r>
              <a:rPr lang="en-GB" altLang="en-US" sz="2000" dirty="0" smtClean="0">
                <a:latin typeface="Verdana" pitchFamily="34" charset="0"/>
              </a:rPr>
              <a:t>ELOP is a charity established to support lesbian, gay, bisexual, trans and questioning people around their mental health and wellbeing</a:t>
            </a:r>
          </a:p>
          <a:p>
            <a:pPr marL="0" indent="0">
              <a:lnSpc>
                <a:spcPct val="80000"/>
              </a:lnSpc>
              <a:buFont typeface="Wingdings" pitchFamily="2" charset="2"/>
              <a:buNone/>
              <a:defRPr/>
            </a:pPr>
            <a:endParaRPr lang="en-GB" altLang="en-US" sz="1000" dirty="0" smtClean="0">
              <a:latin typeface="Verdana" pitchFamily="34" charset="0"/>
            </a:endParaRPr>
          </a:p>
          <a:p>
            <a:pPr>
              <a:lnSpc>
                <a:spcPct val="80000"/>
              </a:lnSpc>
              <a:defRPr/>
            </a:pPr>
            <a:r>
              <a:rPr lang="en-GB" altLang="en-US" sz="2000" dirty="0" smtClean="0">
                <a:latin typeface="Verdana" pitchFamily="34" charset="0"/>
              </a:rPr>
              <a:t>As LGBT people, we each face different issues &amp; therefore have differing needs, individually &amp; collectively so we need to be mindful of intersectionality</a:t>
            </a:r>
          </a:p>
          <a:p>
            <a:pPr>
              <a:lnSpc>
                <a:spcPct val="80000"/>
              </a:lnSpc>
              <a:buFont typeface="Wingdings" pitchFamily="2" charset="2"/>
              <a:buNone/>
              <a:defRPr/>
            </a:pPr>
            <a:endParaRPr lang="en-GB" altLang="en-US" sz="1000" dirty="0" smtClean="0">
              <a:latin typeface="Verdana" pitchFamily="34" charset="0"/>
            </a:endParaRPr>
          </a:p>
          <a:p>
            <a:pPr>
              <a:lnSpc>
                <a:spcPct val="80000"/>
              </a:lnSpc>
              <a:defRPr/>
            </a:pPr>
            <a:r>
              <a:rPr lang="en-GB" altLang="en-US" sz="2000" dirty="0" smtClean="0">
                <a:latin typeface="Verdana" pitchFamily="34" charset="0"/>
              </a:rPr>
              <a:t>Within each of our communities we also face the same life matters as other people, fall under all the other protected characteristics &amp; experience the additional issues they bring</a:t>
            </a:r>
          </a:p>
          <a:p>
            <a:pPr>
              <a:lnSpc>
                <a:spcPct val="80000"/>
              </a:lnSpc>
              <a:buFont typeface="Wingdings" pitchFamily="2" charset="2"/>
              <a:buNone/>
              <a:defRPr/>
            </a:pPr>
            <a:endParaRPr lang="en-GB" altLang="en-US" sz="1000" dirty="0" smtClean="0">
              <a:latin typeface="Verdana" pitchFamily="34" charset="0"/>
            </a:endParaRPr>
          </a:p>
          <a:p>
            <a:pPr>
              <a:lnSpc>
                <a:spcPct val="80000"/>
              </a:lnSpc>
              <a:defRPr/>
            </a:pPr>
            <a:r>
              <a:rPr lang="en-GB" altLang="en-US" sz="2000" dirty="0" smtClean="0">
                <a:latin typeface="Verdana" pitchFamily="34" charset="0"/>
              </a:rPr>
              <a:t>LGB&amp;T people are more likely to experience:</a:t>
            </a:r>
          </a:p>
          <a:p>
            <a:pPr lvl="1">
              <a:lnSpc>
                <a:spcPct val="80000"/>
              </a:lnSpc>
              <a:defRPr/>
            </a:pPr>
            <a:r>
              <a:rPr lang="en-GB" altLang="en-US" sz="1600" dirty="0" smtClean="0">
                <a:latin typeface="Verdana" pitchFamily="34" charset="0"/>
              </a:rPr>
              <a:t>Low self-esteem</a:t>
            </a:r>
          </a:p>
          <a:p>
            <a:pPr lvl="1">
              <a:lnSpc>
                <a:spcPct val="80000"/>
              </a:lnSpc>
              <a:defRPr/>
            </a:pPr>
            <a:r>
              <a:rPr lang="en-GB" altLang="en-US" sz="1600" dirty="0" smtClean="0">
                <a:latin typeface="Verdana" pitchFamily="34" charset="0"/>
              </a:rPr>
              <a:t>Mental health difficulties		</a:t>
            </a:r>
          </a:p>
          <a:p>
            <a:pPr lvl="1">
              <a:lnSpc>
                <a:spcPct val="80000"/>
              </a:lnSpc>
              <a:defRPr/>
            </a:pPr>
            <a:r>
              <a:rPr lang="en-GB" altLang="en-US" sz="1600" dirty="0" smtClean="0">
                <a:latin typeface="Verdana" pitchFamily="34" charset="0"/>
              </a:rPr>
              <a:t>Addictions</a:t>
            </a:r>
          </a:p>
          <a:p>
            <a:pPr lvl="1">
              <a:lnSpc>
                <a:spcPct val="80000"/>
              </a:lnSpc>
              <a:defRPr/>
            </a:pPr>
            <a:r>
              <a:rPr lang="en-GB" altLang="en-US" sz="1600" dirty="0" smtClean="0">
                <a:latin typeface="Verdana" pitchFamily="34" charset="0"/>
              </a:rPr>
              <a:t>Weight &amp; body image issues</a:t>
            </a:r>
          </a:p>
          <a:p>
            <a:pPr lvl="1">
              <a:lnSpc>
                <a:spcPct val="80000"/>
              </a:lnSpc>
              <a:defRPr/>
            </a:pPr>
            <a:r>
              <a:rPr lang="en-GB" altLang="en-US" sz="1600" dirty="0" smtClean="0">
                <a:latin typeface="Verdana" pitchFamily="34" charset="0"/>
              </a:rPr>
              <a:t>Homelessness</a:t>
            </a:r>
          </a:p>
          <a:p>
            <a:pPr lvl="1">
              <a:lnSpc>
                <a:spcPct val="80000"/>
              </a:lnSpc>
              <a:defRPr/>
            </a:pPr>
            <a:r>
              <a:rPr lang="en-GB" altLang="en-US" sz="1600" dirty="0" smtClean="0">
                <a:latin typeface="Verdana" pitchFamily="34" charset="0"/>
              </a:rPr>
              <a:t>Living in isolation</a:t>
            </a:r>
          </a:p>
          <a:p>
            <a:pPr lvl="1">
              <a:lnSpc>
                <a:spcPct val="80000"/>
              </a:lnSpc>
              <a:defRPr/>
            </a:pPr>
            <a:r>
              <a:rPr lang="en-GB" altLang="en-US" sz="1600" dirty="0" smtClean="0">
                <a:latin typeface="Verdana" pitchFamily="34" charset="0"/>
              </a:rPr>
              <a:t>Living with HIV &amp; AIDS</a:t>
            </a:r>
          </a:p>
          <a:p>
            <a:pPr lvl="1">
              <a:lnSpc>
                <a:spcPct val="80000"/>
              </a:lnSpc>
              <a:defRPr/>
            </a:pPr>
            <a:r>
              <a:rPr lang="en-GB" altLang="en-US" sz="1600" dirty="0" smtClean="0">
                <a:latin typeface="Verdana" pitchFamily="34" charset="0"/>
              </a:rPr>
              <a:t>Suicidal ideation &amp; behaviours</a:t>
            </a:r>
          </a:p>
          <a:p>
            <a:pPr lvl="1">
              <a:lnSpc>
                <a:spcPct val="80000"/>
              </a:lnSpc>
              <a:defRPr/>
            </a:pPr>
            <a:r>
              <a:rPr lang="en-GB" altLang="en-US" sz="1600" dirty="0" smtClean="0">
                <a:latin typeface="Verdana" pitchFamily="34" charset="0"/>
              </a:rPr>
              <a:t>And much, much more!</a:t>
            </a:r>
          </a:p>
        </p:txBody>
      </p:sp>
    </p:spTree>
    <p:extLst>
      <p:ext uri="{BB962C8B-B14F-4D97-AF65-F5344CB8AC3E}">
        <p14:creationId xmlns:p14="http://schemas.microsoft.com/office/powerpoint/2010/main" val="1463613023"/>
      </p:ext>
    </p:extLst>
  </p:cSld>
  <p:clrMapOvr>
    <a:masterClrMapping/>
  </p:clrMapOvr>
  <p:transition>
    <p:split orient="vert" dir="in"/>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elop chair\AppData\Local\Microsoft\Windows\Temporary Internet Files\Content.Outlook\S3NQ78JA\ELOP new.jp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4337050"/>
            <a:ext cx="34544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p:txBody>
          <a:bodyPr/>
          <a:lstStyle/>
          <a:p>
            <a:r>
              <a:rPr lang="en-GB" altLang="en-US" smtClean="0">
                <a:latin typeface="Verdana" pitchFamily="34" charset="0"/>
              </a:rPr>
              <a:t>LGBT+ Disability Matters</a:t>
            </a:r>
          </a:p>
        </p:txBody>
      </p:sp>
      <p:sp>
        <p:nvSpPr>
          <p:cNvPr id="4100" name="Rectangle 3"/>
          <p:cNvSpPr>
            <a:spLocks noGrp="1" noChangeArrowheads="1"/>
          </p:cNvSpPr>
          <p:nvPr>
            <p:ph type="body" idx="1"/>
          </p:nvPr>
        </p:nvSpPr>
        <p:spPr>
          <a:xfrm>
            <a:off x="323850" y="1844675"/>
            <a:ext cx="8496300" cy="4154488"/>
          </a:xfrm>
        </p:spPr>
        <p:txBody>
          <a:bodyPr/>
          <a:lstStyle/>
          <a:p>
            <a:pPr>
              <a:lnSpc>
                <a:spcPct val="80000"/>
              </a:lnSpc>
            </a:pPr>
            <a:r>
              <a:rPr lang="en-GB" altLang="en-US" sz="2000" smtClean="0">
                <a:latin typeface="Verdana" pitchFamily="34" charset="0"/>
              </a:rPr>
              <a:t>Disabled LGBT+ people experience complex, multi-layered exclusion and discrimination</a:t>
            </a:r>
          </a:p>
          <a:p>
            <a:pPr>
              <a:lnSpc>
                <a:spcPct val="80000"/>
              </a:lnSpc>
            </a:pPr>
            <a:r>
              <a:rPr lang="en-GB" altLang="en-US" sz="2000" smtClean="0">
                <a:latin typeface="Verdana" pitchFamily="34" charset="0"/>
              </a:rPr>
              <a:t>Added layer of invisibility for LGBT+ people with disabilities</a:t>
            </a:r>
          </a:p>
          <a:p>
            <a:pPr>
              <a:lnSpc>
                <a:spcPct val="80000"/>
              </a:lnSpc>
            </a:pPr>
            <a:r>
              <a:rPr lang="en-GB" altLang="en-US" sz="2000" smtClean="0">
                <a:latin typeface="Verdana" pitchFamily="34" charset="0"/>
              </a:rPr>
              <a:t>Sexuality often dismissed completely</a:t>
            </a:r>
          </a:p>
          <a:p>
            <a:pPr>
              <a:lnSpc>
                <a:spcPct val="80000"/>
              </a:lnSpc>
            </a:pPr>
            <a:r>
              <a:rPr lang="en-GB" altLang="en-US" sz="2000" smtClean="0">
                <a:latin typeface="Verdana" pitchFamily="34" charset="0"/>
              </a:rPr>
              <a:t>Any deviation from heteronormativity is overlooked</a:t>
            </a:r>
          </a:p>
          <a:p>
            <a:pPr>
              <a:lnSpc>
                <a:spcPct val="80000"/>
              </a:lnSpc>
            </a:pPr>
            <a:r>
              <a:rPr lang="en-GB" altLang="en-US" sz="2000" smtClean="0">
                <a:latin typeface="Verdana" pitchFamily="34" charset="0"/>
              </a:rPr>
              <a:t>Considerations of gender identity aren’t taken into account</a:t>
            </a:r>
          </a:p>
          <a:p>
            <a:pPr>
              <a:lnSpc>
                <a:spcPct val="80000"/>
              </a:lnSpc>
            </a:pPr>
            <a:r>
              <a:rPr lang="en-GB" altLang="en-US" sz="2000" smtClean="0">
                <a:latin typeface="Verdana" pitchFamily="34" charset="0"/>
              </a:rPr>
              <a:t>Marginalisation from the LGBT+ scene as well as mainstream events and services</a:t>
            </a:r>
          </a:p>
          <a:p>
            <a:pPr>
              <a:lnSpc>
                <a:spcPct val="80000"/>
              </a:lnSpc>
            </a:pPr>
            <a:r>
              <a:rPr lang="en-GB" altLang="en-US" sz="2000" smtClean="0">
                <a:latin typeface="Verdana" pitchFamily="34" charset="0"/>
              </a:rPr>
              <a:t>Higher prevalence of disability in LGBT adults</a:t>
            </a:r>
          </a:p>
          <a:p>
            <a:pPr>
              <a:lnSpc>
                <a:spcPct val="80000"/>
              </a:lnSpc>
            </a:pPr>
            <a:r>
              <a:rPr lang="en-GB" altLang="en-US" sz="2000" smtClean="0">
                <a:latin typeface="Verdana" pitchFamily="34" charset="0"/>
              </a:rPr>
              <a:t>36% of lesbians, 36% of bisexual women and 25% of heterosexual women experience a form of disability</a:t>
            </a:r>
          </a:p>
          <a:p>
            <a:pPr>
              <a:lnSpc>
                <a:spcPct val="80000"/>
              </a:lnSpc>
            </a:pPr>
            <a:r>
              <a:rPr lang="en-GB" altLang="en-US" sz="2000" smtClean="0">
                <a:latin typeface="Verdana" pitchFamily="34" charset="0"/>
              </a:rPr>
              <a:t>26% of gay men, 40% of bisexual men and 22% of heterosexual men experience a form of disability</a:t>
            </a:r>
          </a:p>
        </p:txBody>
      </p:sp>
    </p:spTree>
    <p:extLst>
      <p:ext uri="{BB962C8B-B14F-4D97-AF65-F5344CB8AC3E}">
        <p14:creationId xmlns:p14="http://schemas.microsoft.com/office/powerpoint/2010/main" val="4160478462"/>
      </p:ext>
    </p:extLst>
  </p:cSld>
  <p:clrMapOvr>
    <a:masterClrMapping/>
  </p:clrMapOvr>
  <p:transition>
    <p:split orient="vert" dir="in"/>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457200"/>
            <a:ext cx="8435975" cy="1371600"/>
          </a:xfrm>
        </p:spPr>
        <p:txBody>
          <a:bodyPr/>
          <a:lstStyle/>
          <a:p>
            <a:r>
              <a:rPr lang="en-GB" altLang="en-US" sz="4000" smtClean="0">
                <a:latin typeface="Verdana" pitchFamily="34" charset="0"/>
              </a:rPr>
              <a:t>Accessing Support 	</a:t>
            </a:r>
          </a:p>
        </p:txBody>
      </p:sp>
      <p:pic>
        <p:nvPicPr>
          <p:cNvPr id="5123" name="Picture 4" descr="C:\Users\elop chair\AppData\Local\Microsoft\Windows\Temporary Internet Files\Content.Outlook\S3NQ78JA\ELOP new.jp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4797425"/>
            <a:ext cx="29749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
          <p:cNvSpPr>
            <a:spLocks noGrp="1" noChangeArrowheads="1"/>
          </p:cNvSpPr>
          <p:nvPr>
            <p:ph type="body" idx="1"/>
          </p:nvPr>
        </p:nvSpPr>
        <p:spPr>
          <a:xfrm>
            <a:off x="323850" y="1557338"/>
            <a:ext cx="8229600" cy="4679950"/>
          </a:xfrm>
        </p:spPr>
        <p:txBody>
          <a:bodyPr/>
          <a:lstStyle/>
          <a:p>
            <a:pPr>
              <a:lnSpc>
                <a:spcPct val="80000"/>
              </a:lnSpc>
              <a:defRPr/>
            </a:pPr>
            <a:r>
              <a:rPr lang="en-GB" sz="2000" dirty="0" smtClean="0">
                <a:latin typeface="Verdana" pitchFamily="34" charset="0"/>
              </a:rPr>
              <a:t>Health disparities</a:t>
            </a:r>
          </a:p>
          <a:p>
            <a:pPr lvl="1">
              <a:lnSpc>
                <a:spcPct val="80000"/>
              </a:lnSpc>
              <a:defRPr/>
            </a:pPr>
            <a:r>
              <a:rPr lang="en-GB" sz="1800" dirty="0" smtClean="0">
                <a:latin typeface="Verdana" pitchFamily="34" charset="0"/>
              </a:rPr>
              <a:t>Poorer mental health compared with heterosexual, cisgender peers</a:t>
            </a:r>
          </a:p>
          <a:p>
            <a:pPr lvl="1">
              <a:lnSpc>
                <a:spcPct val="80000"/>
              </a:lnSpc>
              <a:defRPr/>
            </a:pPr>
            <a:r>
              <a:rPr lang="en-GB" sz="1800" dirty="0" smtClean="0">
                <a:latin typeface="Verdana" pitchFamily="34" charset="0"/>
              </a:rPr>
              <a:t>Higher prevalence of risk behaviour e.g. smoking, excessive alcohol, drug use, risky sexual behaviour</a:t>
            </a:r>
          </a:p>
          <a:p>
            <a:pPr lvl="1">
              <a:lnSpc>
                <a:spcPct val="80000"/>
              </a:lnSpc>
              <a:defRPr/>
            </a:pPr>
            <a:r>
              <a:rPr lang="en-GB" sz="1800" dirty="0" smtClean="0">
                <a:latin typeface="Verdana" pitchFamily="34" charset="0"/>
              </a:rPr>
              <a:t>Higher </a:t>
            </a:r>
            <a:r>
              <a:rPr lang="en-GB" sz="1800" dirty="0">
                <a:latin typeface="Verdana" pitchFamily="34" charset="0"/>
              </a:rPr>
              <a:t>rates of disease , e.g. some cancers</a:t>
            </a:r>
          </a:p>
          <a:p>
            <a:pPr marL="457200" lvl="1" indent="0">
              <a:lnSpc>
                <a:spcPct val="80000"/>
              </a:lnSpc>
              <a:buFont typeface="Wingdings" pitchFamily="2" charset="2"/>
              <a:buNone/>
              <a:defRPr/>
            </a:pPr>
            <a:endParaRPr lang="en-GB" sz="1800" dirty="0" smtClean="0">
              <a:latin typeface="Verdana" pitchFamily="34" charset="0"/>
            </a:endParaRPr>
          </a:p>
          <a:p>
            <a:pPr>
              <a:lnSpc>
                <a:spcPct val="80000"/>
              </a:lnSpc>
              <a:defRPr/>
            </a:pPr>
            <a:r>
              <a:rPr lang="en-GB" sz="2000" dirty="0" smtClean="0">
                <a:latin typeface="Verdana" pitchFamily="34" charset="0"/>
              </a:rPr>
              <a:t>Care services</a:t>
            </a:r>
          </a:p>
          <a:p>
            <a:pPr lvl="1">
              <a:lnSpc>
                <a:spcPct val="80000"/>
              </a:lnSpc>
              <a:defRPr/>
            </a:pPr>
            <a:r>
              <a:rPr lang="en-GB" sz="1800" dirty="0" smtClean="0">
                <a:latin typeface="Verdana" pitchFamily="34" charset="0"/>
              </a:rPr>
              <a:t>Less likely to have options for informal care from family/ friends as more likely to be isolated</a:t>
            </a:r>
          </a:p>
          <a:p>
            <a:pPr lvl="1">
              <a:lnSpc>
                <a:spcPct val="80000"/>
              </a:lnSpc>
              <a:defRPr/>
            </a:pPr>
            <a:r>
              <a:rPr lang="en-GB" sz="1800" dirty="0" smtClean="0">
                <a:latin typeface="Verdana" pitchFamily="34" charset="0"/>
              </a:rPr>
              <a:t>Afraid to come out for fear of reaction</a:t>
            </a:r>
          </a:p>
          <a:p>
            <a:pPr lvl="1">
              <a:lnSpc>
                <a:spcPct val="80000"/>
              </a:lnSpc>
              <a:defRPr/>
            </a:pPr>
            <a:r>
              <a:rPr lang="en-GB" sz="1800" dirty="0" smtClean="0">
                <a:latin typeface="Verdana" pitchFamily="34" charset="0"/>
              </a:rPr>
              <a:t>Often belittled or abused by care staff</a:t>
            </a:r>
          </a:p>
          <a:p>
            <a:pPr marL="457200" lvl="1" indent="0">
              <a:lnSpc>
                <a:spcPct val="80000"/>
              </a:lnSpc>
              <a:buFont typeface="Wingdings" pitchFamily="2" charset="2"/>
              <a:buNone/>
              <a:defRPr/>
            </a:pPr>
            <a:endParaRPr lang="en-GB" sz="1800" dirty="0" smtClean="0">
              <a:latin typeface="Verdana" pitchFamily="34" charset="0"/>
            </a:endParaRPr>
          </a:p>
          <a:p>
            <a:pPr>
              <a:lnSpc>
                <a:spcPct val="80000"/>
              </a:lnSpc>
              <a:defRPr/>
            </a:pPr>
            <a:r>
              <a:rPr lang="en-GB" sz="2000" dirty="0" smtClean="0">
                <a:latin typeface="Verdana" pitchFamily="34" charset="0"/>
              </a:rPr>
              <a:t>Health and Services</a:t>
            </a:r>
            <a:r>
              <a:rPr lang="en-GB" sz="2400" dirty="0" smtClean="0">
                <a:latin typeface="Verdana" pitchFamily="34" charset="0"/>
              </a:rPr>
              <a:t>	</a:t>
            </a:r>
          </a:p>
          <a:p>
            <a:pPr lvl="1">
              <a:lnSpc>
                <a:spcPct val="80000"/>
              </a:lnSpc>
              <a:defRPr/>
            </a:pPr>
            <a:r>
              <a:rPr lang="en-GB" sz="1800" dirty="0" smtClean="0">
                <a:latin typeface="Verdana" pitchFamily="34" charset="0"/>
              </a:rPr>
              <a:t>Lack of </a:t>
            </a:r>
            <a:r>
              <a:rPr lang="en-GB" sz="1800" dirty="0">
                <a:latin typeface="Verdana" pitchFamily="34" charset="0"/>
              </a:rPr>
              <a:t>staff </a:t>
            </a:r>
            <a:r>
              <a:rPr lang="en-GB" sz="1800" dirty="0" smtClean="0">
                <a:latin typeface="Verdana" pitchFamily="34" charset="0"/>
              </a:rPr>
              <a:t>training along with personal prejudices means some LGBT people are unsupported, bullied and discriminated against in services</a:t>
            </a:r>
          </a:p>
        </p:txBody>
      </p:sp>
    </p:spTree>
    <p:extLst>
      <p:ext uri="{BB962C8B-B14F-4D97-AF65-F5344CB8AC3E}">
        <p14:creationId xmlns:p14="http://schemas.microsoft.com/office/powerpoint/2010/main" val="717373180"/>
      </p:ext>
    </p:extLst>
  </p:cSld>
  <p:clrMapOvr>
    <a:masterClrMapping/>
  </p:clrMapOvr>
  <p:transition>
    <p:split orient="vert" dir="in"/>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Users\elop chair\AppData\Local\Microsoft\Windows\Temporary Internet Files\Content.Outlook\S3NQ78JA\ELOP new.jp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4797425"/>
            <a:ext cx="29749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7"/>
          <p:cNvSpPr>
            <a:spLocks noGrp="1" noChangeArrowheads="1"/>
          </p:cNvSpPr>
          <p:nvPr>
            <p:ph type="title"/>
          </p:nvPr>
        </p:nvSpPr>
        <p:spPr/>
        <p:txBody>
          <a:bodyPr/>
          <a:lstStyle/>
          <a:p>
            <a:r>
              <a:rPr lang="en-GB" altLang="en-US" sz="4000" smtClean="0">
                <a:latin typeface="Verdana" pitchFamily="34" charset="0"/>
              </a:rPr>
              <a:t>Accessing Support</a:t>
            </a:r>
          </a:p>
        </p:txBody>
      </p:sp>
      <p:sp>
        <p:nvSpPr>
          <p:cNvPr id="6148" name="Rectangle 8"/>
          <p:cNvSpPr>
            <a:spLocks noGrp="1" noChangeArrowheads="1"/>
          </p:cNvSpPr>
          <p:nvPr>
            <p:ph type="body" idx="1"/>
          </p:nvPr>
        </p:nvSpPr>
        <p:spPr>
          <a:xfrm>
            <a:off x="250825" y="1700213"/>
            <a:ext cx="8229600" cy="4537075"/>
          </a:xfrm>
        </p:spPr>
        <p:txBody>
          <a:bodyPr/>
          <a:lstStyle/>
          <a:p>
            <a:pPr>
              <a:lnSpc>
                <a:spcPct val="80000"/>
              </a:lnSpc>
            </a:pPr>
            <a:r>
              <a:rPr lang="en-GB" altLang="en-US" sz="2000" smtClean="0">
                <a:latin typeface="Verdana" pitchFamily="34" charset="0"/>
              </a:rPr>
              <a:t>Education</a:t>
            </a:r>
          </a:p>
          <a:p>
            <a:pPr lvl="1">
              <a:lnSpc>
                <a:spcPct val="80000"/>
              </a:lnSpc>
            </a:pPr>
            <a:r>
              <a:rPr lang="en-GB" altLang="en-US" sz="1800" smtClean="0">
                <a:latin typeface="Verdana" pitchFamily="34" charset="0"/>
              </a:rPr>
              <a:t>Many schools will deliver some degree of LGBT awareness in lessons or assemblies, but this can be a one-off session per year rather than integrating LGBT matters into the curriculum so isn’t so effective at combatting homo/bi/transphobia</a:t>
            </a:r>
          </a:p>
          <a:p>
            <a:pPr lvl="1">
              <a:lnSpc>
                <a:spcPct val="80000"/>
              </a:lnSpc>
            </a:pPr>
            <a:r>
              <a:rPr lang="en-GB" altLang="en-US" sz="1800" smtClean="0">
                <a:latin typeface="Verdana" pitchFamily="34" charset="0"/>
              </a:rPr>
              <a:t>Popular culture has created an apathy to the issues with people thinking it’s all ok now</a:t>
            </a:r>
          </a:p>
          <a:p>
            <a:pPr lvl="1">
              <a:lnSpc>
                <a:spcPct val="80000"/>
              </a:lnSpc>
              <a:buFont typeface="Wingdings" pitchFamily="2" charset="2"/>
              <a:buNone/>
            </a:pPr>
            <a:endParaRPr lang="en-GB" altLang="en-US" sz="1800" smtClean="0">
              <a:latin typeface="Verdana" pitchFamily="34" charset="0"/>
            </a:endParaRPr>
          </a:p>
          <a:p>
            <a:pPr>
              <a:lnSpc>
                <a:spcPct val="80000"/>
              </a:lnSpc>
            </a:pPr>
            <a:r>
              <a:rPr lang="en-GB" altLang="en-US" sz="2000" smtClean="0">
                <a:latin typeface="Verdana" pitchFamily="34" charset="0"/>
              </a:rPr>
              <a:t>Counselling/ Therapy Services</a:t>
            </a:r>
          </a:p>
          <a:p>
            <a:pPr lvl="1">
              <a:lnSpc>
                <a:spcPct val="80000"/>
              </a:lnSpc>
            </a:pPr>
            <a:r>
              <a:rPr lang="en-GB" altLang="en-US" sz="1800" smtClean="0">
                <a:latin typeface="Verdana" pitchFamily="34" charset="0"/>
              </a:rPr>
              <a:t>People present for support at ELOP having experienced some form of reparative therapy</a:t>
            </a:r>
          </a:p>
          <a:p>
            <a:pPr lvl="1">
              <a:lnSpc>
                <a:spcPct val="80000"/>
              </a:lnSpc>
            </a:pPr>
            <a:r>
              <a:rPr lang="en-GB" altLang="en-US" sz="1800" smtClean="0">
                <a:latin typeface="Verdana" pitchFamily="34" charset="0"/>
              </a:rPr>
              <a:t>Often we hear that their counsellor in a previous service couldn’t relate to them &amp; allowed their own curiosity to distract from the support</a:t>
            </a:r>
          </a:p>
          <a:p>
            <a:pPr lvl="1">
              <a:lnSpc>
                <a:spcPct val="80000"/>
              </a:lnSpc>
            </a:pPr>
            <a:r>
              <a:rPr lang="en-GB" altLang="en-US" sz="1800" smtClean="0">
                <a:latin typeface="Verdana" pitchFamily="34" charset="0"/>
              </a:rPr>
              <a:t>With reduced funding for mental health services, many are turning to community services for support with quite complex issues</a:t>
            </a:r>
          </a:p>
        </p:txBody>
      </p:sp>
    </p:spTree>
    <p:extLst>
      <p:ext uri="{BB962C8B-B14F-4D97-AF65-F5344CB8AC3E}">
        <p14:creationId xmlns:p14="http://schemas.microsoft.com/office/powerpoint/2010/main" val="1045960753"/>
      </p:ext>
    </p:extLst>
  </p:cSld>
  <p:clrMapOvr>
    <a:masterClrMapping/>
  </p:clrMapOvr>
  <p:transition>
    <p:split orient="vert" dir="in"/>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C:\Users\elop chair\AppData\Local\Microsoft\Windows\Temporary Internet Files\Content.Outlook\S3NQ78JA\ELOP new.jp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4797425"/>
            <a:ext cx="29749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p:txBody>
          <a:bodyPr/>
          <a:lstStyle/>
          <a:p>
            <a:r>
              <a:rPr lang="en-GB" altLang="en-US" smtClean="0">
                <a:latin typeface="Verdana" pitchFamily="34" charset="0"/>
              </a:rPr>
              <a:t>The State of the Sector</a:t>
            </a:r>
          </a:p>
        </p:txBody>
      </p:sp>
      <p:sp>
        <p:nvSpPr>
          <p:cNvPr id="7172" name="Rectangle 3"/>
          <p:cNvSpPr>
            <a:spLocks noGrp="1" noChangeArrowheads="1"/>
          </p:cNvSpPr>
          <p:nvPr>
            <p:ph type="body" idx="1"/>
          </p:nvPr>
        </p:nvSpPr>
        <p:spPr>
          <a:xfrm>
            <a:off x="395288" y="1628775"/>
            <a:ext cx="8445500" cy="4878388"/>
          </a:xfrm>
        </p:spPr>
        <p:txBody>
          <a:bodyPr/>
          <a:lstStyle/>
          <a:p>
            <a:pPr>
              <a:lnSpc>
                <a:spcPct val="80000"/>
              </a:lnSpc>
              <a:defRPr/>
            </a:pPr>
            <a:r>
              <a:rPr lang="en-GB" sz="2000" dirty="0" smtClean="0">
                <a:latin typeface="Verdana" pitchFamily="34" charset="0"/>
              </a:rPr>
              <a:t>Whilst 6-10% of population are estimated to be lesbian, gay, bisexual or trans, LGB&amp;T VCS only receive 0.038% of London VCS income and 0.015% of VCS income as a whole </a:t>
            </a:r>
            <a:r>
              <a:rPr lang="en-GB" sz="1400" dirty="0" smtClean="0">
                <a:latin typeface="Verdana" pitchFamily="34" charset="0"/>
              </a:rPr>
              <a:t>(</a:t>
            </a:r>
            <a:r>
              <a:rPr lang="en-GB" sz="1400" dirty="0" err="1" smtClean="0">
                <a:latin typeface="Verdana" pitchFamily="34" charset="0"/>
              </a:rPr>
              <a:t>KiS</a:t>
            </a:r>
            <a:r>
              <a:rPr lang="en-GB" sz="1400" dirty="0" smtClean="0">
                <a:latin typeface="Verdana" pitchFamily="34" charset="0"/>
              </a:rPr>
              <a:t>, 2012)</a:t>
            </a:r>
          </a:p>
          <a:p>
            <a:pPr marL="0" indent="0">
              <a:lnSpc>
                <a:spcPct val="80000"/>
              </a:lnSpc>
              <a:buFont typeface="Wingdings" pitchFamily="2" charset="2"/>
              <a:buNone/>
              <a:defRPr/>
            </a:pPr>
            <a:endParaRPr lang="en-GB" sz="1100" dirty="0" smtClean="0">
              <a:latin typeface="Verdana" pitchFamily="34" charset="0"/>
            </a:endParaRPr>
          </a:p>
          <a:p>
            <a:pPr>
              <a:lnSpc>
                <a:spcPct val="80000"/>
              </a:lnSpc>
              <a:defRPr/>
            </a:pPr>
            <a:r>
              <a:rPr lang="en-GB" sz="2000" dirty="0" smtClean="0">
                <a:latin typeface="Verdana" pitchFamily="34" charset="0"/>
              </a:rPr>
              <a:t>The level of expenditure amongst London LGBT VCOs is equivalent to £9 per </a:t>
            </a:r>
            <a:r>
              <a:rPr lang="en-GB" sz="2000" dirty="0" err="1" smtClean="0">
                <a:latin typeface="Verdana" pitchFamily="34" charset="0"/>
              </a:rPr>
              <a:t>LGBorT</a:t>
            </a:r>
            <a:r>
              <a:rPr lang="en-GB" sz="2000" dirty="0" smtClean="0">
                <a:latin typeface="Verdana" pitchFamily="34" charset="0"/>
              </a:rPr>
              <a:t> individual whilst the VCOs as a whole in London spend £1,796 per individual</a:t>
            </a:r>
          </a:p>
          <a:p>
            <a:pPr marL="0" indent="0">
              <a:lnSpc>
                <a:spcPct val="80000"/>
              </a:lnSpc>
              <a:buFont typeface="Wingdings" pitchFamily="2" charset="2"/>
              <a:buNone/>
              <a:defRPr/>
            </a:pPr>
            <a:endParaRPr lang="en-GB" sz="1100" dirty="0" smtClean="0">
              <a:latin typeface="Verdana" pitchFamily="34" charset="0"/>
            </a:endParaRPr>
          </a:p>
          <a:p>
            <a:pPr>
              <a:lnSpc>
                <a:spcPct val="80000"/>
              </a:lnSpc>
              <a:defRPr/>
            </a:pPr>
            <a:r>
              <a:rPr lang="en-GB" sz="2000" dirty="0" smtClean="0">
                <a:latin typeface="Verdana" pitchFamily="34" charset="0"/>
              </a:rPr>
              <a:t>There’s a drive towards mainstreaming so lots of targeted services for LGB&amp;T people have disappeared</a:t>
            </a:r>
          </a:p>
          <a:p>
            <a:pPr marL="0" indent="0">
              <a:lnSpc>
                <a:spcPct val="80000"/>
              </a:lnSpc>
              <a:buFont typeface="Wingdings" pitchFamily="2" charset="2"/>
              <a:buNone/>
              <a:defRPr/>
            </a:pPr>
            <a:endParaRPr lang="en-GB" sz="1100" dirty="0" smtClean="0">
              <a:latin typeface="Verdana" pitchFamily="34" charset="0"/>
            </a:endParaRPr>
          </a:p>
          <a:p>
            <a:pPr>
              <a:lnSpc>
                <a:spcPct val="80000"/>
              </a:lnSpc>
              <a:defRPr/>
            </a:pPr>
            <a:r>
              <a:rPr lang="en-GB" sz="2000" dirty="0" smtClean="0">
                <a:latin typeface="Verdana" pitchFamily="34" charset="0"/>
              </a:rPr>
              <a:t>We only access services when we need support.  Therefore, we simply aren’t getting the basic help we need</a:t>
            </a:r>
          </a:p>
          <a:p>
            <a:pPr>
              <a:lnSpc>
                <a:spcPct val="80000"/>
              </a:lnSpc>
              <a:buFont typeface="Wingdings" pitchFamily="2" charset="2"/>
              <a:buNone/>
              <a:defRPr/>
            </a:pPr>
            <a:endParaRPr lang="en-GB" sz="1200" dirty="0" smtClean="0">
              <a:latin typeface="Verdana" pitchFamily="34" charset="0"/>
            </a:endParaRPr>
          </a:p>
          <a:p>
            <a:pPr>
              <a:lnSpc>
                <a:spcPct val="80000"/>
              </a:lnSpc>
              <a:defRPr/>
            </a:pPr>
            <a:r>
              <a:rPr lang="en-GB" sz="2000" dirty="0" smtClean="0">
                <a:latin typeface="Verdana" pitchFamily="34" charset="0"/>
              </a:rPr>
              <a:t>Consequently, there is still a need for LGB&amp;T specific service providers like ELOP until such time as mainstream services recognise and accommodate us</a:t>
            </a:r>
          </a:p>
          <a:p>
            <a:pPr>
              <a:lnSpc>
                <a:spcPct val="80000"/>
              </a:lnSpc>
              <a:defRPr/>
            </a:pPr>
            <a:endParaRPr lang="en-GB" sz="1400" dirty="0" smtClean="0">
              <a:latin typeface="Verdana" pitchFamily="34" charset="0"/>
            </a:endParaRPr>
          </a:p>
        </p:txBody>
      </p:sp>
    </p:spTree>
    <p:extLst>
      <p:ext uri="{BB962C8B-B14F-4D97-AF65-F5344CB8AC3E}">
        <p14:creationId xmlns:p14="http://schemas.microsoft.com/office/powerpoint/2010/main" val="2074224527"/>
      </p:ext>
    </p:extLst>
  </p:cSld>
  <p:clrMapOvr>
    <a:masterClrMapping/>
  </p:clrMapOvr>
  <p:transition>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88840"/>
            <a:ext cx="7772400" cy="936104"/>
          </a:xfrm>
        </p:spPr>
        <p:txBody>
          <a:bodyPr/>
          <a:lstStyle/>
          <a:p>
            <a:r>
              <a:rPr lang="en-GB" b="1" dirty="0" smtClean="0"/>
              <a:t>Network Journey to Date</a:t>
            </a:r>
            <a:endParaRPr lang="en-GB" b="1" dirty="0"/>
          </a:p>
        </p:txBody>
      </p:sp>
      <p:sp>
        <p:nvSpPr>
          <p:cNvPr id="3" name="Content Placeholder 2"/>
          <p:cNvSpPr>
            <a:spLocks noGrp="1"/>
          </p:cNvSpPr>
          <p:nvPr>
            <p:ph idx="1"/>
          </p:nvPr>
        </p:nvSpPr>
        <p:spPr>
          <a:xfrm>
            <a:off x="539552" y="2564904"/>
            <a:ext cx="7774632" cy="2808312"/>
          </a:xfrm>
        </p:spPr>
        <p:txBody>
          <a:bodyPr/>
          <a:lstStyle/>
          <a:p>
            <a:pPr marL="0" indent="0">
              <a:buNone/>
            </a:pPr>
            <a:endParaRPr lang="en-GB" sz="4000" dirty="0" smtClean="0"/>
          </a:p>
          <a:p>
            <a:pPr marL="0" indent="0">
              <a:buNone/>
            </a:pPr>
            <a:endParaRPr lang="en-GB" sz="4000" dirty="0"/>
          </a:p>
          <a:p>
            <a:pPr marL="0" indent="0">
              <a:buNone/>
            </a:pPr>
            <a:r>
              <a:rPr lang="en-GB" sz="4000" b="1" dirty="0" smtClean="0"/>
              <a:t>Andrew </a:t>
            </a:r>
            <a:r>
              <a:rPr lang="en-GB" sz="4000" b="1" dirty="0" err="1" smtClean="0"/>
              <a:t>Horobin</a:t>
            </a:r>
            <a:endParaRPr lang="en-GB" sz="4000" b="1" dirty="0" smtClean="0"/>
          </a:p>
          <a:p>
            <a:pPr marL="0" indent="0">
              <a:buNone/>
            </a:pPr>
            <a:r>
              <a:rPr lang="en-GB" sz="2000" dirty="0"/>
              <a:t>Service Manager - Urgent Care and Specialist </a:t>
            </a:r>
            <a:r>
              <a:rPr lang="en-GB" sz="2000" dirty="0" smtClean="0"/>
              <a:t>Teams</a:t>
            </a:r>
            <a:endParaRPr lang="en-GB" sz="2000" dirty="0"/>
          </a:p>
          <a:p>
            <a:pPr marL="0" indent="0">
              <a:buNone/>
            </a:pPr>
            <a:r>
              <a:rPr lang="en-GB" sz="2000" dirty="0" smtClean="0"/>
              <a:t>Trust LGBTQ </a:t>
            </a:r>
            <a:r>
              <a:rPr lang="en-GB" sz="2000" dirty="0"/>
              <a:t>Equality Lead</a:t>
            </a:r>
          </a:p>
          <a:p>
            <a:pPr marL="0" indent="0">
              <a:buNone/>
            </a:pPr>
            <a:endParaRPr lang="en-GB" dirty="0" smtClean="0"/>
          </a:p>
          <a:p>
            <a:pPr marL="0" indent="0">
              <a:buNone/>
            </a:pPr>
            <a:endParaRPr lang="en-GB" dirty="0" smtClean="0"/>
          </a:p>
          <a:p>
            <a:pPr marL="0" indent="0" algn="ctr">
              <a:buNone/>
            </a:pP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0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23790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MCj039180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51938"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8"/>
          <p:cNvSpPr>
            <a:spLocks noChangeArrowheads="1"/>
          </p:cNvSpPr>
          <p:nvPr/>
        </p:nvSpPr>
        <p:spPr bwMode="auto">
          <a:xfrm>
            <a:off x="0" y="3213100"/>
            <a:ext cx="82296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lnSpc>
                <a:spcPct val="90000"/>
              </a:lnSpc>
              <a:buClr>
                <a:srgbClr val="CC0000"/>
              </a:buClr>
              <a:buFont typeface="Wingdings" pitchFamily="2" charset="2"/>
              <a:buNone/>
            </a:pPr>
            <a:r>
              <a:rPr lang="en-GB" altLang="en-US" sz="4400" b="1" i="1" smtClean="0">
                <a:solidFill>
                  <a:srgbClr val="660066"/>
                </a:solidFill>
                <a:latin typeface="Verdana" pitchFamily="34" charset="0"/>
              </a:rPr>
              <a:t>Celebrating 24 years…</a:t>
            </a:r>
          </a:p>
        </p:txBody>
      </p:sp>
      <p:pic>
        <p:nvPicPr>
          <p:cNvPr id="8196" name="Picture 4" descr="C:\Users\elop chair\AppData\Local\Microsoft\Windows\Temporary Internet Files\Content.Outlook\S3NQ78JA\ELOP new.jp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4797425"/>
            <a:ext cx="29749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374197"/>
      </p:ext>
    </p:extLst>
  </p:cSld>
  <p:clrMapOvr>
    <a:masterClrMapping/>
  </p:clrMapOvr>
  <p:transition>
    <p:split orient="vert" dir="in"/>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GB" altLang="en-US" b="1" smtClean="0">
                <a:latin typeface="Verdana" pitchFamily="34" charset="0"/>
              </a:rPr>
              <a:t>ELOP</a:t>
            </a:r>
          </a:p>
        </p:txBody>
      </p:sp>
      <p:sp>
        <p:nvSpPr>
          <p:cNvPr id="9219" name="Rectangle 3"/>
          <p:cNvSpPr>
            <a:spLocks noGrp="1" noChangeArrowheads="1"/>
          </p:cNvSpPr>
          <p:nvPr>
            <p:ph type="body" idx="1"/>
          </p:nvPr>
        </p:nvSpPr>
        <p:spPr>
          <a:xfrm>
            <a:off x="468313" y="1773238"/>
            <a:ext cx="8229600" cy="3886200"/>
          </a:xfrm>
          <a:noFill/>
        </p:spPr>
        <p:txBody>
          <a:bodyPr anchor="ctr"/>
          <a:lstStyle/>
          <a:p>
            <a:pPr eaLnBrk="1" hangingPunct="1">
              <a:lnSpc>
                <a:spcPct val="90000"/>
              </a:lnSpc>
            </a:pPr>
            <a:r>
              <a:rPr lang="en-GB" altLang="en-US" smtClean="0">
                <a:latin typeface="Verdana" pitchFamily="34" charset="0"/>
              </a:rPr>
              <a:t>ELOP was established in 1995 as a grassroots developed lesbian &amp; gay community-led organisation </a:t>
            </a:r>
          </a:p>
          <a:p>
            <a:pPr eaLnBrk="1" hangingPunct="1">
              <a:lnSpc>
                <a:spcPct val="90000"/>
              </a:lnSpc>
            </a:pPr>
            <a:endParaRPr lang="en-GB" altLang="en-US" sz="1800" smtClean="0">
              <a:latin typeface="Verdana" pitchFamily="34" charset="0"/>
            </a:endParaRPr>
          </a:p>
          <a:p>
            <a:pPr eaLnBrk="1" hangingPunct="1">
              <a:lnSpc>
                <a:spcPct val="90000"/>
              </a:lnSpc>
            </a:pPr>
            <a:r>
              <a:rPr lang="en-GB" altLang="en-US" smtClean="0">
                <a:latin typeface="Verdana" pitchFamily="34" charset="0"/>
              </a:rPr>
              <a:t>To promote the health, wellbeing, empowerment &amp; equality of lesbian, gay, bisexual and trans   communities</a:t>
            </a:r>
          </a:p>
        </p:txBody>
      </p:sp>
      <p:pic>
        <p:nvPicPr>
          <p:cNvPr id="9220" name="Picture 4" descr="C:\Users\elop chair\AppData\Local\Microsoft\Windows\Temporary Internet Files\Content.Outlook\S3NQ78JA\ELOP new.jp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4797425"/>
            <a:ext cx="29749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6290299"/>
      </p:ext>
    </p:extLst>
  </p:cSld>
  <p:clrMapOvr>
    <a:masterClrMapping/>
  </p:clrMapOvr>
  <p:transition>
    <p:split orient="vert" dir="in"/>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C:\Users\elop chair\AppData\Local\Microsoft\Windows\Temporary Internet Files\Content.Outlook\S3NQ78JA\ELOP new.jp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4797425"/>
            <a:ext cx="29749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body" idx="1"/>
          </p:nvPr>
        </p:nvSpPr>
        <p:spPr>
          <a:xfrm>
            <a:off x="387350" y="1760538"/>
            <a:ext cx="8634413" cy="3886200"/>
          </a:xfrm>
        </p:spPr>
        <p:txBody>
          <a:bodyPr/>
          <a:lstStyle/>
          <a:p>
            <a:pPr eaLnBrk="1" hangingPunct="1"/>
            <a:r>
              <a:rPr lang="en-GB" altLang="en-US" sz="3100" smtClean="0">
                <a:latin typeface="Verdana" pitchFamily="34" charset="0"/>
              </a:rPr>
              <a:t>Providing 24 years of information, advice, advocacy, counselling &amp; support services to east London’s lesbian, gay, bisexual &amp; trans communities</a:t>
            </a:r>
          </a:p>
          <a:p>
            <a:pPr eaLnBrk="1" hangingPunct="1">
              <a:buFont typeface="Wingdings" pitchFamily="2" charset="2"/>
              <a:buNone/>
            </a:pPr>
            <a:endParaRPr lang="en-GB" altLang="en-US" sz="1200" smtClean="0">
              <a:latin typeface="Verdana" pitchFamily="34" charset="0"/>
            </a:endParaRPr>
          </a:p>
          <a:p>
            <a:pPr eaLnBrk="1" hangingPunct="1"/>
            <a:r>
              <a:rPr lang="en-GB" altLang="en-US" sz="3100" smtClean="0">
                <a:latin typeface="Verdana" pitchFamily="34" charset="0"/>
              </a:rPr>
              <a:t>Plus information, training, consultancy &amp; support to statutory &amp; voluntary sector service providers &amp; their staff teams</a:t>
            </a:r>
            <a:endParaRPr lang="en-US" altLang="en-US" sz="3100" smtClean="0">
              <a:latin typeface="Verdana" pitchFamily="34" charset="0"/>
            </a:endParaRPr>
          </a:p>
        </p:txBody>
      </p:sp>
      <p:sp>
        <p:nvSpPr>
          <p:cNvPr id="10244" name="Rectangle 4"/>
          <p:cNvSpPr>
            <a:spLocks noGrp="1" noChangeArrowheads="1"/>
          </p:cNvSpPr>
          <p:nvPr>
            <p:ph type="title"/>
          </p:nvPr>
        </p:nvSpPr>
        <p:spPr>
          <a:noFill/>
        </p:spPr>
        <p:txBody>
          <a:bodyPr/>
          <a:lstStyle/>
          <a:p>
            <a:pPr algn="ctr" eaLnBrk="1" hangingPunct="1"/>
            <a:r>
              <a:rPr lang="en-US" altLang="en-US" b="1" smtClean="0">
                <a:latin typeface="Verdana" pitchFamily="34" charset="0"/>
              </a:rPr>
              <a:t>ELOP</a:t>
            </a:r>
            <a:endParaRPr lang="en-GB" altLang="en-US" b="1" smtClean="0">
              <a:latin typeface="Verdana" pitchFamily="34" charset="0"/>
            </a:endParaRPr>
          </a:p>
        </p:txBody>
      </p:sp>
    </p:spTree>
    <p:extLst>
      <p:ext uri="{BB962C8B-B14F-4D97-AF65-F5344CB8AC3E}">
        <p14:creationId xmlns:p14="http://schemas.microsoft.com/office/powerpoint/2010/main" val="2602100104"/>
      </p:ext>
    </p:extLst>
  </p:cSld>
  <p:clrMapOvr>
    <a:masterClrMapping/>
  </p:clrMapOvr>
  <p:transition>
    <p:split orient="vert" dir="in"/>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C:\Users\elop chair\AppData\Local\Microsoft\Windows\Temporary Internet Files\Content.Outlook\S3NQ78JA\ELOP new.jp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4797425"/>
            <a:ext cx="29749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body" idx="1"/>
          </p:nvPr>
        </p:nvSpPr>
        <p:spPr>
          <a:xfrm>
            <a:off x="250825" y="1557338"/>
            <a:ext cx="8634413" cy="4824412"/>
          </a:xfrm>
        </p:spPr>
        <p:txBody>
          <a:bodyPr/>
          <a:lstStyle/>
          <a:p>
            <a:pPr eaLnBrk="1" hangingPunct="1">
              <a:defRPr/>
            </a:pPr>
            <a:r>
              <a:rPr lang="en-GB" altLang="en-US" sz="2200" dirty="0" smtClean="0">
                <a:latin typeface="Verdana" pitchFamily="34" charset="0"/>
              </a:rPr>
              <a:t>What we have achieved is providing a dedicated LGBT space for 24 years with limited funding</a:t>
            </a:r>
          </a:p>
          <a:p>
            <a:pPr marL="0" indent="0" eaLnBrk="1" hangingPunct="1">
              <a:buFont typeface="Wingdings" pitchFamily="2" charset="2"/>
              <a:buNone/>
              <a:defRPr/>
            </a:pPr>
            <a:endParaRPr lang="en-GB" altLang="en-US" sz="1000" dirty="0" smtClean="0">
              <a:latin typeface="Verdana" pitchFamily="34" charset="0"/>
            </a:endParaRPr>
          </a:p>
          <a:p>
            <a:pPr eaLnBrk="1" hangingPunct="1">
              <a:defRPr/>
            </a:pPr>
            <a:r>
              <a:rPr lang="en-GB" altLang="en-US" sz="2200" dirty="0" smtClean="0">
                <a:latin typeface="Verdana" pitchFamily="34" charset="0"/>
              </a:rPr>
              <a:t>We were the first organisation in the UK to recognise IDAHO, as it was then, in 2005</a:t>
            </a:r>
          </a:p>
          <a:p>
            <a:pPr marL="0" indent="0" eaLnBrk="1" hangingPunct="1">
              <a:buFont typeface="Wingdings" pitchFamily="2" charset="2"/>
              <a:buNone/>
              <a:defRPr/>
            </a:pPr>
            <a:endParaRPr lang="en-GB" altLang="en-US" sz="1000" dirty="0" smtClean="0">
              <a:latin typeface="Verdana" pitchFamily="34" charset="0"/>
            </a:endParaRPr>
          </a:p>
          <a:p>
            <a:pPr eaLnBrk="1" hangingPunct="1">
              <a:defRPr/>
            </a:pPr>
            <a:r>
              <a:rPr lang="en-GB" altLang="en-US" sz="2200" dirty="0" smtClean="0">
                <a:latin typeface="Verdana" pitchFamily="34" charset="0"/>
              </a:rPr>
              <a:t>What we do is provide services for LGBT communities, by LGBT communities, thereby removing the fear of discrimination and stigma and allowing people to connect without </a:t>
            </a:r>
            <a:r>
              <a:rPr lang="en-GB" altLang="en-US" sz="2200" dirty="0" err="1" smtClean="0">
                <a:latin typeface="Verdana" pitchFamily="34" charset="0"/>
              </a:rPr>
              <a:t>pathologising</a:t>
            </a:r>
            <a:r>
              <a:rPr lang="en-GB" altLang="en-US" sz="2200" dirty="0" smtClean="0">
                <a:latin typeface="Verdana" pitchFamily="34" charset="0"/>
              </a:rPr>
              <a:t> their identity</a:t>
            </a:r>
          </a:p>
          <a:p>
            <a:pPr marL="0" indent="0" eaLnBrk="1" hangingPunct="1">
              <a:buFont typeface="Wingdings" pitchFamily="2" charset="2"/>
              <a:buNone/>
              <a:defRPr/>
            </a:pPr>
            <a:endParaRPr lang="en-GB" altLang="en-US" sz="1000" dirty="0" smtClean="0">
              <a:latin typeface="Verdana" pitchFamily="34" charset="0"/>
            </a:endParaRPr>
          </a:p>
          <a:p>
            <a:pPr eaLnBrk="1" hangingPunct="1">
              <a:defRPr/>
            </a:pPr>
            <a:r>
              <a:rPr lang="en-GB" altLang="en-US" sz="2200" dirty="0" smtClean="0">
                <a:latin typeface="Verdana" pitchFamily="34" charset="0"/>
              </a:rPr>
              <a:t>We utilise the lived experiences our service users share to develop awareness training for other professionals</a:t>
            </a:r>
            <a:endParaRPr lang="en-GB" altLang="en-US" sz="2200" dirty="0">
              <a:latin typeface="Verdana" pitchFamily="34" charset="0"/>
            </a:endParaRPr>
          </a:p>
        </p:txBody>
      </p:sp>
      <p:sp>
        <p:nvSpPr>
          <p:cNvPr id="11268" name="Rectangle 4"/>
          <p:cNvSpPr>
            <a:spLocks noGrp="1" noChangeArrowheads="1"/>
          </p:cNvSpPr>
          <p:nvPr>
            <p:ph type="title"/>
          </p:nvPr>
        </p:nvSpPr>
        <p:spPr>
          <a:xfrm>
            <a:off x="468313" y="260350"/>
            <a:ext cx="8229600" cy="1371600"/>
          </a:xfrm>
          <a:noFill/>
        </p:spPr>
        <p:txBody>
          <a:bodyPr/>
          <a:lstStyle/>
          <a:p>
            <a:pPr algn="ctr" eaLnBrk="1" hangingPunct="1"/>
            <a:r>
              <a:rPr lang="en-US" altLang="en-US" b="1" smtClean="0">
                <a:latin typeface="Verdana" pitchFamily="34" charset="0"/>
              </a:rPr>
              <a:t>ELOP</a:t>
            </a:r>
            <a:endParaRPr lang="en-GB" altLang="en-US" b="1" smtClean="0">
              <a:latin typeface="Verdana" pitchFamily="34" charset="0"/>
            </a:endParaRPr>
          </a:p>
        </p:txBody>
      </p:sp>
    </p:spTree>
    <p:extLst>
      <p:ext uri="{BB962C8B-B14F-4D97-AF65-F5344CB8AC3E}">
        <p14:creationId xmlns:p14="http://schemas.microsoft.com/office/powerpoint/2010/main" val="3767845445"/>
      </p:ext>
    </p:extLst>
  </p:cSld>
  <p:clrMapOvr>
    <a:masterClrMapping/>
  </p:clrMapOvr>
  <p:transition>
    <p:split orient="vert" dir="in"/>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C:\Users\elop chair\AppData\Local\Microsoft\Windows\Temporary Internet Files\Content.Outlook\S3NQ78JA\ELOP new.jp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4797425"/>
            <a:ext cx="29749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body" idx="1"/>
          </p:nvPr>
        </p:nvSpPr>
        <p:spPr>
          <a:xfrm>
            <a:off x="395288" y="1196975"/>
            <a:ext cx="3897312" cy="5400675"/>
          </a:xfrm>
        </p:spPr>
        <p:txBody>
          <a:bodyPr/>
          <a:lstStyle/>
          <a:p>
            <a:pPr marL="0" indent="0" eaLnBrk="1" hangingPunct="1">
              <a:buFont typeface="Wingdings" pitchFamily="2" charset="2"/>
              <a:buNone/>
              <a:defRPr/>
            </a:pPr>
            <a:r>
              <a:rPr lang="en-GB" altLang="en-US" sz="3100" dirty="0" smtClean="0">
                <a:latin typeface="Verdana" pitchFamily="34" charset="0"/>
              </a:rPr>
              <a:t>Core Services:</a:t>
            </a:r>
          </a:p>
          <a:p>
            <a:pPr eaLnBrk="1" hangingPunct="1">
              <a:defRPr/>
            </a:pPr>
            <a:r>
              <a:rPr lang="en-GB" altLang="en-US" sz="2400" dirty="0" smtClean="0">
                <a:latin typeface="Verdana" pitchFamily="34" charset="0"/>
              </a:rPr>
              <a:t>Signposting</a:t>
            </a:r>
          </a:p>
          <a:p>
            <a:pPr eaLnBrk="1" hangingPunct="1">
              <a:defRPr/>
            </a:pPr>
            <a:r>
              <a:rPr lang="en-GB" altLang="en-US" sz="2400" dirty="0" smtClean="0">
                <a:latin typeface="Verdana" pitchFamily="34" charset="0"/>
              </a:rPr>
              <a:t>Community safety</a:t>
            </a:r>
            <a:endParaRPr lang="en-US" altLang="en-US" sz="2400" dirty="0">
              <a:latin typeface="Verdana" pitchFamily="34" charset="0"/>
            </a:endParaRPr>
          </a:p>
          <a:p>
            <a:pPr eaLnBrk="1" hangingPunct="1">
              <a:defRPr/>
            </a:pPr>
            <a:r>
              <a:rPr lang="en-US" altLang="en-US" sz="2400" dirty="0" smtClean="0">
                <a:latin typeface="Verdana" pitchFamily="34" charset="0"/>
              </a:rPr>
              <a:t>Counselling</a:t>
            </a:r>
          </a:p>
          <a:p>
            <a:pPr eaLnBrk="1" hangingPunct="1">
              <a:defRPr/>
            </a:pPr>
            <a:r>
              <a:rPr lang="en-US" altLang="en-US" sz="2400" dirty="0" smtClean="0">
                <a:latin typeface="Verdana" pitchFamily="34" charset="0"/>
              </a:rPr>
              <a:t>Youth support</a:t>
            </a:r>
          </a:p>
          <a:p>
            <a:pPr eaLnBrk="1" hangingPunct="1">
              <a:defRPr/>
            </a:pPr>
            <a:r>
              <a:rPr lang="en-US" altLang="en-US" sz="2400" dirty="0" smtClean="0">
                <a:latin typeface="Verdana" pitchFamily="34" charset="0"/>
              </a:rPr>
              <a:t>Social support groups</a:t>
            </a:r>
            <a:endParaRPr lang="en-US" altLang="en-US" sz="2400" dirty="0">
              <a:latin typeface="Verdana" pitchFamily="34" charset="0"/>
            </a:endParaRPr>
          </a:p>
          <a:p>
            <a:pPr eaLnBrk="1" hangingPunct="1">
              <a:defRPr/>
            </a:pPr>
            <a:r>
              <a:rPr lang="en-US" altLang="en-US" sz="2400" dirty="0" smtClean="0">
                <a:latin typeface="Verdana" pitchFamily="34" charset="0"/>
              </a:rPr>
              <a:t>Community library</a:t>
            </a:r>
          </a:p>
          <a:p>
            <a:pPr eaLnBrk="1" hangingPunct="1">
              <a:defRPr/>
            </a:pPr>
            <a:r>
              <a:rPr lang="en-US" altLang="en-US" sz="2400" dirty="0" smtClean="0">
                <a:latin typeface="Verdana" pitchFamily="34" charset="0"/>
              </a:rPr>
              <a:t>Training, research &amp; consultancy</a:t>
            </a:r>
          </a:p>
          <a:p>
            <a:pPr eaLnBrk="1" hangingPunct="1">
              <a:defRPr/>
            </a:pPr>
            <a:r>
              <a:rPr lang="en-US" altLang="en-US" sz="2400" dirty="0" smtClean="0">
                <a:latin typeface="Verdana" pitchFamily="34" charset="0"/>
              </a:rPr>
              <a:t>Community events</a:t>
            </a:r>
          </a:p>
        </p:txBody>
      </p:sp>
      <p:sp>
        <p:nvSpPr>
          <p:cNvPr id="12292" name="Rectangle 4"/>
          <p:cNvSpPr>
            <a:spLocks noGrp="1" noChangeArrowheads="1"/>
          </p:cNvSpPr>
          <p:nvPr>
            <p:ph type="title"/>
          </p:nvPr>
        </p:nvSpPr>
        <p:spPr>
          <a:xfrm>
            <a:off x="528638" y="115888"/>
            <a:ext cx="8229600" cy="1371600"/>
          </a:xfrm>
          <a:noFill/>
        </p:spPr>
        <p:txBody>
          <a:bodyPr/>
          <a:lstStyle/>
          <a:p>
            <a:pPr algn="ctr" eaLnBrk="1" hangingPunct="1"/>
            <a:r>
              <a:rPr lang="en-US" altLang="en-US" b="1" smtClean="0">
                <a:latin typeface="Verdana" pitchFamily="34" charset="0"/>
              </a:rPr>
              <a:t>ELOP</a:t>
            </a:r>
            <a:endParaRPr lang="en-GB" altLang="en-US" b="1" smtClean="0">
              <a:latin typeface="Verdana" pitchFamily="34" charset="0"/>
            </a:endParaRPr>
          </a:p>
        </p:txBody>
      </p:sp>
      <p:sp>
        <p:nvSpPr>
          <p:cNvPr id="5" name="Rectangle 3"/>
          <p:cNvSpPr txBox="1">
            <a:spLocks noChangeArrowheads="1"/>
          </p:cNvSpPr>
          <p:nvPr/>
        </p:nvSpPr>
        <p:spPr bwMode="auto">
          <a:xfrm>
            <a:off x="4705350" y="1125538"/>
            <a:ext cx="3897313" cy="454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eaLnBrk="1" hangingPunct="1">
              <a:buClr>
                <a:srgbClr val="CC0000"/>
              </a:buClr>
              <a:buFont typeface="Wingdings" pitchFamily="2" charset="2"/>
              <a:buNone/>
              <a:defRPr/>
            </a:pPr>
            <a:r>
              <a:rPr lang="en-GB" altLang="en-US" sz="3100" kern="0" dirty="0" smtClean="0">
                <a:solidFill>
                  <a:srgbClr val="000000"/>
                </a:solidFill>
                <a:latin typeface="Verdana" pitchFamily="34" charset="0"/>
              </a:rPr>
              <a:t>Strategic Work:</a:t>
            </a:r>
          </a:p>
          <a:p>
            <a:pPr eaLnBrk="1" hangingPunct="1">
              <a:buClr>
                <a:srgbClr val="CC0000"/>
              </a:buClr>
              <a:defRPr/>
            </a:pPr>
            <a:r>
              <a:rPr lang="en-GB" altLang="en-US" sz="2400" kern="0" dirty="0" smtClean="0">
                <a:solidFill>
                  <a:srgbClr val="000000"/>
                </a:solidFill>
                <a:latin typeface="Verdana" pitchFamily="34" charset="0"/>
              </a:rPr>
              <a:t>LGBT community forum</a:t>
            </a:r>
          </a:p>
          <a:p>
            <a:pPr eaLnBrk="1" hangingPunct="1">
              <a:buClr>
                <a:srgbClr val="CC0000"/>
              </a:buClr>
              <a:defRPr/>
            </a:pPr>
            <a:r>
              <a:rPr lang="en-GB" altLang="en-US" sz="2400" kern="0" dirty="0" smtClean="0">
                <a:solidFill>
                  <a:srgbClr val="000000"/>
                </a:solidFill>
                <a:latin typeface="Verdana" pitchFamily="34" charset="0"/>
              </a:rPr>
              <a:t>LGBT Practitioner’s Network</a:t>
            </a:r>
          </a:p>
          <a:p>
            <a:pPr eaLnBrk="1" hangingPunct="1">
              <a:buClr>
                <a:srgbClr val="CC0000"/>
              </a:buClr>
              <a:defRPr/>
            </a:pPr>
            <a:r>
              <a:rPr lang="en-GB" altLang="en-US" sz="2400" kern="0" dirty="0" smtClean="0">
                <a:solidFill>
                  <a:srgbClr val="000000"/>
                </a:solidFill>
                <a:latin typeface="Verdana" pitchFamily="34" charset="0"/>
              </a:rPr>
              <a:t>VAWG Project</a:t>
            </a:r>
          </a:p>
          <a:p>
            <a:pPr eaLnBrk="1" hangingPunct="1">
              <a:buClr>
                <a:srgbClr val="CC0000"/>
              </a:buClr>
              <a:defRPr/>
            </a:pPr>
            <a:r>
              <a:rPr lang="en-GB" altLang="en-US" sz="2400" kern="0" dirty="0" smtClean="0">
                <a:solidFill>
                  <a:srgbClr val="000000"/>
                </a:solidFill>
                <a:latin typeface="Verdana" pitchFamily="34" charset="0"/>
              </a:rPr>
              <a:t>National LGB&amp;T Partnership</a:t>
            </a:r>
          </a:p>
          <a:p>
            <a:pPr eaLnBrk="1" hangingPunct="1">
              <a:buClr>
                <a:srgbClr val="CC0000"/>
              </a:buClr>
              <a:defRPr/>
            </a:pPr>
            <a:r>
              <a:rPr lang="en-GB" altLang="en-US" sz="2400" kern="0" dirty="0" smtClean="0">
                <a:solidFill>
                  <a:srgbClr val="000000"/>
                </a:solidFill>
                <a:latin typeface="Verdana" pitchFamily="34" charset="0"/>
              </a:rPr>
              <a:t>HBT Project</a:t>
            </a:r>
          </a:p>
          <a:p>
            <a:pPr eaLnBrk="1" hangingPunct="1">
              <a:buClr>
                <a:srgbClr val="CC0000"/>
              </a:buClr>
              <a:defRPr/>
            </a:pPr>
            <a:r>
              <a:rPr lang="en-GB" altLang="en-US" sz="2400" kern="0" dirty="0" smtClean="0">
                <a:solidFill>
                  <a:srgbClr val="000000"/>
                </a:solidFill>
                <a:latin typeface="Verdana" pitchFamily="34" charset="0"/>
              </a:rPr>
              <a:t>School support</a:t>
            </a:r>
          </a:p>
          <a:p>
            <a:pPr eaLnBrk="1" hangingPunct="1">
              <a:buClr>
                <a:srgbClr val="CC0000"/>
              </a:buClr>
              <a:defRPr/>
            </a:pPr>
            <a:r>
              <a:rPr lang="en-GB" altLang="en-US" sz="2400" kern="0" dirty="0" smtClean="0">
                <a:solidFill>
                  <a:srgbClr val="000000"/>
                </a:solidFill>
                <a:latin typeface="Verdana" pitchFamily="34" charset="0"/>
              </a:rPr>
              <a:t>Consultations</a:t>
            </a:r>
            <a:endParaRPr lang="en-US" altLang="en-US" sz="2400" kern="0" dirty="0" smtClean="0">
              <a:solidFill>
                <a:srgbClr val="000000"/>
              </a:solidFill>
              <a:latin typeface="Verdana" pitchFamily="34" charset="0"/>
            </a:endParaRPr>
          </a:p>
        </p:txBody>
      </p:sp>
    </p:spTree>
    <p:extLst>
      <p:ext uri="{BB962C8B-B14F-4D97-AF65-F5344CB8AC3E}">
        <p14:creationId xmlns:p14="http://schemas.microsoft.com/office/powerpoint/2010/main" val="3722648174"/>
      </p:ext>
    </p:extLst>
  </p:cSld>
  <p:clrMapOvr>
    <a:masterClrMapping/>
  </p:clrMapOvr>
  <p:transition>
    <p:split orient="vert" dir="in"/>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C:\Users\elop chair\AppData\Local\Microsoft\Windows\Temporary Internet Files\Content.Outlook\S3NQ78JA\ELOP new.jp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4797425"/>
            <a:ext cx="29749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body" idx="1"/>
          </p:nvPr>
        </p:nvSpPr>
        <p:spPr>
          <a:xfrm>
            <a:off x="323850" y="1484313"/>
            <a:ext cx="8532813" cy="4968875"/>
          </a:xfrm>
        </p:spPr>
        <p:txBody>
          <a:bodyPr/>
          <a:lstStyle/>
          <a:p>
            <a:r>
              <a:rPr lang="en-GB" altLang="en-US" sz="2800" b="1" smtClean="0">
                <a:latin typeface="Verdana" pitchFamily="34" charset="0"/>
              </a:rPr>
              <a:t>International Day Against Homophobia, Biphobia &amp; Transphobia </a:t>
            </a:r>
          </a:p>
          <a:p>
            <a:pPr>
              <a:buFont typeface="Wingdings" pitchFamily="2" charset="2"/>
              <a:buNone/>
            </a:pPr>
            <a:r>
              <a:rPr lang="en-GB" altLang="en-US" sz="2800" b="1" smtClean="0">
                <a:latin typeface="Verdana" pitchFamily="34" charset="0"/>
              </a:rPr>
              <a:t>   IDAHOBIT </a:t>
            </a:r>
            <a:r>
              <a:rPr lang="en-GB" altLang="en-US" sz="2800" b="1" smtClean="0"/>
              <a:t>–</a:t>
            </a:r>
            <a:r>
              <a:rPr lang="en-GB" altLang="en-US" sz="2800" b="1" smtClean="0">
                <a:latin typeface="Verdana" pitchFamily="34" charset="0"/>
              </a:rPr>
              <a:t> 17</a:t>
            </a:r>
            <a:r>
              <a:rPr lang="en-GB" altLang="en-US" sz="2800" b="1" baseline="30000" smtClean="0">
                <a:latin typeface="Verdana" pitchFamily="34" charset="0"/>
              </a:rPr>
              <a:t>th</a:t>
            </a:r>
            <a:r>
              <a:rPr lang="en-GB" altLang="en-US" sz="2800" b="1" smtClean="0">
                <a:latin typeface="Verdana" pitchFamily="34" charset="0"/>
              </a:rPr>
              <a:t> May</a:t>
            </a:r>
          </a:p>
          <a:p>
            <a:pPr lvl="1"/>
            <a:r>
              <a:rPr lang="en-GB" altLang="en-US" smtClean="0">
                <a:latin typeface="Verdana" pitchFamily="34" charset="0"/>
              </a:rPr>
              <a:t> </a:t>
            </a:r>
            <a:r>
              <a:rPr lang="en-GB" altLang="en-US" sz="2400" smtClean="0">
                <a:latin typeface="Verdana" pitchFamily="34" charset="0"/>
              </a:rPr>
              <a:t>Zero Tolerance Ribbon Distribution</a:t>
            </a:r>
          </a:p>
          <a:p>
            <a:pPr lvl="1"/>
            <a:r>
              <a:rPr lang="en-GB" altLang="en-US" sz="2400" smtClean="0">
                <a:latin typeface="Verdana" pitchFamily="34" charset="0"/>
              </a:rPr>
              <a:t> Candlelit vigils</a:t>
            </a:r>
          </a:p>
          <a:p>
            <a:pPr lvl="1"/>
            <a:r>
              <a:rPr lang="en-GB" altLang="en-US" sz="2400" smtClean="0">
                <a:latin typeface="Verdana" pitchFamily="34" charset="0"/>
              </a:rPr>
              <a:t> No Place for Hate</a:t>
            </a:r>
          </a:p>
          <a:p>
            <a:pPr lvl="1"/>
            <a:r>
              <a:rPr lang="en-GB" altLang="en-US" sz="2400" smtClean="0">
                <a:latin typeface="Verdana" pitchFamily="34" charset="0"/>
              </a:rPr>
              <a:t> Peace Walk</a:t>
            </a:r>
          </a:p>
          <a:p>
            <a:pPr lvl="1"/>
            <a:r>
              <a:rPr lang="en-GB" altLang="en-US" sz="2400" smtClean="0">
                <a:latin typeface="Verdana" pitchFamily="34" charset="0"/>
              </a:rPr>
              <a:t> Awareness Campaigns</a:t>
            </a:r>
          </a:p>
          <a:p>
            <a:pPr lvl="2"/>
            <a:r>
              <a:rPr lang="en-GB" altLang="en-US" sz="2000" smtClean="0">
                <a:latin typeface="Verdana" pitchFamily="34" charset="0"/>
              </a:rPr>
              <a:t>Report it</a:t>
            </a:r>
          </a:p>
          <a:p>
            <a:pPr lvl="2"/>
            <a:r>
              <a:rPr lang="en-GB" altLang="en-US" sz="2000" smtClean="0">
                <a:latin typeface="Verdana" pitchFamily="34" charset="0"/>
              </a:rPr>
              <a:t>Stamp Out</a:t>
            </a:r>
          </a:p>
          <a:p>
            <a:pPr lvl="2"/>
            <a:r>
              <a:rPr lang="en-GB" altLang="en-US" sz="2000" smtClean="0">
                <a:latin typeface="Verdana" pitchFamily="34" charset="0"/>
              </a:rPr>
              <a:t>Speak Out</a:t>
            </a:r>
          </a:p>
        </p:txBody>
      </p:sp>
      <p:sp>
        <p:nvSpPr>
          <p:cNvPr id="13316" name="Rectangle 4"/>
          <p:cNvSpPr>
            <a:spLocks noGrp="1" noChangeArrowheads="1"/>
          </p:cNvSpPr>
          <p:nvPr>
            <p:ph type="title"/>
          </p:nvPr>
        </p:nvSpPr>
        <p:spPr>
          <a:xfrm>
            <a:off x="463550" y="260350"/>
            <a:ext cx="8229600" cy="1371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b="1" smtClean="0"/>
              <a:t>Community Safety</a:t>
            </a:r>
          </a:p>
        </p:txBody>
      </p:sp>
      <p:pic>
        <p:nvPicPr>
          <p:cNvPr id="13317" name="Picture 6"/>
          <p:cNvPicPr>
            <a:picLocks noChangeAspect="1" noChangeArrowheads="1"/>
          </p:cNvPicPr>
          <p:nvPr/>
        </p:nvPicPr>
        <p:blipFill>
          <a:blip r:embed="rId4">
            <a:clrChange>
              <a:clrFrom>
                <a:srgbClr val="FBFCF7"/>
              </a:clrFrom>
              <a:clrTo>
                <a:srgbClr val="FBFCF7">
                  <a:alpha val="0"/>
                </a:srgbClr>
              </a:clrTo>
            </a:clrChange>
            <a:extLst>
              <a:ext uri="{28A0092B-C50C-407E-A947-70E740481C1C}">
                <a14:useLocalDpi xmlns:a14="http://schemas.microsoft.com/office/drawing/2010/main" val="0"/>
              </a:ext>
            </a:extLst>
          </a:blip>
          <a:srcRect l="5968" t="4800" r="1453" b="4074"/>
          <a:stretch>
            <a:fillRect/>
          </a:stretch>
        </p:blipFill>
        <p:spPr bwMode="auto">
          <a:xfrm rot="-853195">
            <a:off x="6400800" y="3479800"/>
            <a:ext cx="20574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5504536"/>
      </p:ext>
    </p:extLst>
  </p:cSld>
  <p:clrMapOvr>
    <a:masterClrMapping/>
  </p:clrMapOvr>
  <p:transition>
    <p:split orient="vert" dir="in"/>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C:\Users\elop chair\AppData\Local\Microsoft\Windows\Temporary Internet Files\Content.Outlook\S3NQ78JA\ELOP new.jp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4797425"/>
            <a:ext cx="29749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title"/>
          </p:nvPr>
        </p:nvSpPr>
        <p:spPr>
          <a:xfrm>
            <a:off x="1116013" y="1484313"/>
            <a:ext cx="7416800" cy="720725"/>
          </a:xfrm>
        </p:spPr>
        <p:txBody>
          <a:bodyPr/>
          <a:lstStyle/>
          <a:p>
            <a:pPr eaLnBrk="1" hangingPunct="1"/>
            <a:r>
              <a:rPr lang="en-GB" altLang="en-US" sz="4000" b="1" smtClean="0">
                <a:latin typeface="Verdana" pitchFamily="34" charset="0"/>
              </a:rPr>
              <a:t>Counselling</a:t>
            </a:r>
          </a:p>
        </p:txBody>
      </p:sp>
      <p:sp>
        <p:nvSpPr>
          <p:cNvPr id="14340" name="Rectangle 3"/>
          <p:cNvSpPr>
            <a:spLocks noGrp="1" noChangeArrowheads="1"/>
          </p:cNvSpPr>
          <p:nvPr>
            <p:ph type="body" idx="1"/>
          </p:nvPr>
        </p:nvSpPr>
        <p:spPr>
          <a:xfrm>
            <a:off x="354013" y="2420938"/>
            <a:ext cx="8435975" cy="3744912"/>
          </a:xfrm>
          <a:noFill/>
        </p:spPr>
        <p:txBody>
          <a:bodyPr anchor="ctr"/>
          <a:lstStyle/>
          <a:p>
            <a:pPr eaLnBrk="1" hangingPunct="1">
              <a:lnSpc>
                <a:spcPct val="90000"/>
              </a:lnSpc>
            </a:pPr>
            <a:r>
              <a:rPr lang="en-GB" altLang="en-US" sz="2200" smtClean="0">
                <a:latin typeface="Verdana" pitchFamily="34" charset="0"/>
              </a:rPr>
              <a:t>Low cost community service by LGBT people for LGBT people</a:t>
            </a:r>
          </a:p>
          <a:p>
            <a:pPr eaLnBrk="1" hangingPunct="1">
              <a:lnSpc>
                <a:spcPct val="90000"/>
              </a:lnSpc>
            </a:pPr>
            <a:r>
              <a:rPr lang="en-GB" altLang="en-US" sz="2200" smtClean="0">
                <a:latin typeface="Verdana" pitchFamily="34" charset="0"/>
              </a:rPr>
              <a:t>Self and 3</a:t>
            </a:r>
            <a:r>
              <a:rPr lang="en-GB" altLang="en-US" sz="2200" baseline="30000" smtClean="0">
                <a:latin typeface="Verdana" pitchFamily="34" charset="0"/>
              </a:rPr>
              <a:t>rd</a:t>
            </a:r>
            <a:r>
              <a:rPr lang="en-GB" altLang="en-US" sz="2200" smtClean="0">
                <a:latin typeface="Verdana" pitchFamily="34" charset="0"/>
              </a:rPr>
              <a:t> party referrals</a:t>
            </a:r>
          </a:p>
          <a:p>
            <a:pPr eaLnBrk="1" hangingPunct="1">
              <a:lnSpc>
                <a:spcPct val="90000"/>
              </a:lnSpc>
            </a:pPr>
            <a:r>
              <a:rPr lang="en-GB" altLang="en-US" sz="2200" smtClean="0">
                <a:latin typeface="Verdana" pitchFamily="34" charset="0"/>
              </a:rPr>
              <a:t>Currently 36 counsellors in our team; plans to expand</a:t>
            </a:r>
          </a:p>
          <a:p>
            <a:pPr eaLnBrk="1" hangingPunct="1">
              <a:lnSpc>
                <a:spcPct val="90000"/>
              </a:lnSpc>
            </a:pPr>
            <a:r>
              <a:rPr lang="en-GB" altLang="en-US" sz="2200" smtClean="0">
                <a:latin typeface="Verdana" pitchFamily="34" charset="0"/>
              </a:rPr>
              <a:t>Rising demand over last few years</a:t>
            </a:r>
          </a:p>
          <a:p>
            <a:pPr eaLnBrk="1" hangingPunct="1">
              <a:lnSpc>
                <a:spcPct val="90000"/>
              </a:lnSpc>
            </a:pPr>
            <a:r>
              <a:rPr lang="en-GB" altLang="en-US" sz="2200" smtClean="0">
                <a:latin typeface="Verdana" pitchFamily="34" charset="0"/>
              </a:rPr>
              <a:t>Increasingly complex experiences</a:t>
            </a:r>
          </a:p>
          <a:p>
            <a:pPr eaLnBrk="1" hangingPunct="1">
              <a:lnSpc>
                <a:spcPct val="90000"/>
              </a:lnSpc>
            </a:pPr>
            <a:r>
              <a:rPr lang="en-GB" altLang="en-US" sz="2200" smtClean="0">
                <a:latin typeface="Verdana" pitchFamily="34" charset="0"/>
              </a:rPr>
              <a:t>Increase in gender fluid and non-binary identification</a:t>
            </a:r>
          </a:p>
          <a:p>
            <a:pPr eaLnBrk="1" hangingPunct="1">
              <a:lnSpc>
                <a:spcPct val="90000"/>
              </a:lnSpc>
            </a:pPr>
            <a:r>
              <a:rPr lang="en-GB" altLang="en-US" sz="2200" smtClean="0">
                <a:latin typeface="Verdana" pitchFamily="34" charset="0"/>
              </a:rPr>
              <a:t>Individual counselling of 14, 28 or 42 sessions</a:t>
            </a:r>
          </a:p>
          <a:p>
            <a:pPr eaLnBrk="1" hangingPunct="1">
              <a:lnSpc>
                <a:spcPct val="90000"/>
              </a:lnSpc>
            </a:pPr>
            <a:r>
              <a:rPr lang="en-GB" altLang="en-US" sz="2200" smtClean="0">
                <a:latin typeface="Verdana" pitchFamily="34" charset="0"/>
              </a:rPr>
              <a:t>Couples/ relationship counselling</a:t>
            </a:r>
          </a:p>
          <a:p>
            <a:pPr eaLnBrk="1" hangingPunct="1">
              <a:lnSpc>
                <a:spcPct val="90000"/>
              </a:lnSpc>
            </a:pPr>
            <a:r>
              <a:rPr lang="en-GB" altLang="en-US" sz="2200" smtClean="0">
                <a:latin typeface="Verdana" pitchFamily="34" charset="0"/>
              </a:rPr>
              <a:t>Youth counselling</a:t>
            </a:r>
          </a:p>
          <a:p>
            <a:pPr eaLnBrk="1" hangingPunct="1">
              <a:lnSpc>
                <a:spcPct val="90000"/>
              </a:lnSpc>
            </a:pPr>
            <a:r>
              <a:rPr lang="en-GB" altLang="en-US" sz="2200" smtClean="0">
                <a:latin typeface="Verdana" pitchFamily="34" charset="0"/>
              </a:rPr>
              <a:t>Support approx. 250 people each year</a:t>
            </a:r>
          </a:p>
        </p:txBody>
      </p:sp>
      <p:sp>
        <p:nvSpPr>
          <p:cNvPr id="14341" name="Rectangle 5"/>
          <p:cNvSpPr>
            <a:spLocks noChangeArrowheads="1"/>
          </p:cNvSpPr>
          <p:nvPr/>
        </p:nvSpPr>
        <p:spPr bwMode="auto">
          <a:xfrm>
            <a:off x="457200" y="457200"/>
            <a:ext cx="82296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GB" altLang="en-US" sz="4400" b="1" smtClean="0">
                <a:solidFill>
                  <a:srgbClr val="000000"/>
                </a:solidFill>
                <a:latin typeface="Verdana" pitchFamily="34" charset="0"/>
              </a:rPr>
              <a:t>ELOP – Core Services</a:t>
            </a:r>
          </a:p>
        </p:txBody>
      </p:sp>
    </p:spTree>
    <p:extLst>
      <p:ext uri="{BB962C8B-B14F-4D97-AF65-F5344CB8AC3E}">
        <p14:creationId xmlns:p14="http://schemas.microsoft.com/office/powerpoint/2010/main" val="711805377"/>
      </p:ext>
    </p:extLst>
  </p:cSld>
  <p:clrMapOvr>
    <a:masterClrMapping/>
  </p:clrMapOvr>
  <p:transition>
    <p:split orient="vert" dir="in"/>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C:\Users\elop chair\AppData\Local\Microsoft\Windows\Temporary Internet Files\Content.Outlook\S3NQ78JA\ELOP new.jp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4797425"/>
            <a:ext cx="29749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idx="4294967295"/>
          </p:nvPr>
        </p:nvSpPr>
        <p:spPr>
          <a:xfrm>
            <a:off x="1116013" y="1484313"/>
            <a:ext cx="7416800" cy="720725"/>
          </a:xfrm>
        </p:spPr>
        <p:txBody>
          <a:bodyPr/>
          <a:lstStyle/>
          <a:p>
            <a:pPr eaLnBrk="1" hangingPunct="1"/>
            <a:r>
              <a:rPr lang="en-GB" altLang="en-US" sz="4000" b="1" smtClean="0">
                <a:latin typeface="Verdana" pitchFamily="34" charset="0"/>
              </a:rPr>
              <a:t>Youth &amp; Schools</a:t>
            </a:r>
          </a:p>
        </p:txBody>
      </p:sp>
      <p:sp>
        <p:nvSpPr>
          <p:cNvPr id="15364" name="Rectangle 3"/>
          <p:cNvSpPr>
            <a:spLocks noGrp="1" noChangeArrowheads="1"/>
          </p:cNvSpPr>
          <p:nvPr>
            <p:ph type="body" idx="4294967295"/>
          </p:nvPr>
        </p:nvSpPr>
        <p:spPr>
          <a:xfrm>
            <a:off x="395288" y="2133600"/>
            <a:ext cx="8064500" cy="4465638"/>
          </a:xfrm>
          <a:noFill/>
        </p:spPr>
        <p:txBody>
          <a:bodyPr anchor="ctr"/>
          <a:lstStyle/>
          <a:p>
            <a:pPr eaLnBrk="1" hangingPunct="1"/>
            <a:r>
              <a:rPr lang="en-GB" altLang="en-US" sz="2600" smtClean="0">
                <a:latin typeface="Verdana" pitchFamily="34" charset="0"/>
              </a:rPr>
              <a:t>1:1 Advice, Information &amp; </a:t>
            </a:r>
          </a:p>
          <a:p>
            <a:pPr eaLnBrk="1" hangingPunct="1">
              <a:buFont typeface="Wingdings" pitchFamily="2" charset="2"/>
              <a:buNone/>
            </a:pPr>
            <a:r>
              <a:rPr lang="en-GB" altLang="en-US" sz="2600" smtClean="0">
                <a:latin typeface="Verdana" pitchFamily="34" charset="0"/>
              </a:rPr>
              <a:t>   Support for Young People</a:t>
            </a:r>
          </a:p>
          <a:p>
            <a:pPr eaLnBrk="1" hangingPunct="1"/>
            <a:r>
              <a:rPr lang="en-GB" altLang="en-US" sz="2600" smtClean="0">
                <a:latin typeface="Verdana" pitchFamily="34" charset="0"/>
              </a:rPr>
              <a:t>Club Mellow Youth</a:t>
            </a:r>
          </a:p>
          <a:p>
            <a:pPr lvl="2" eaLnBrk="1" hangingPunct="1"/>
            <a:r>
              <a:rPr lang="en-GB" altLang="en-US" smtClean="0">
                <a:latin typeface="Verdana" pitchFamily="34" charset="0"/>
              </a:rPr>
              <a:t>Weekly 12-15 &amp; 15-18 groups with a range of empowering activities &amp; projects</a:t>
            </a:r>
          </a:p>
          <a:p>
            <a:pPr lvl="2" eaLnBrk="1" hangingPunct="1"/>
            <a:r>
              <a:rPr lang="en-GB" altLang="en-US" smtClean="0">
                <a:latin typeface="Verdana" pitchFamily="34" charset="0"/>
              </a:rPr>
              <a:t>Youth support worker &amp; peer support</a:t>
            </a:r>
            <a:endParaRPr lang="en-GB" altLang="en-US" sz="2000" smtClean="0">
              <a:latin typeface="Verdana" pitchFamily="34" charset="0"/>
            </a:endParaRPr>
          </a:p>
          <a:p>
            <a:pPr eaLnBrk="1" hangingPunct="1"/>
            <a:r>
              <a:rPr lang="en-GB" altLang="en-US" sz="2600" smtClean="0">
                <a:latin typeface="Verdana" pitchFamily="34" charset="0"/>
              </a:rPr>
              <a:t>Schools Programme</a:t>
            </a:r>
          </a:p>
          <a:p>
            <a:pPr lvl="2" eaLnBrk="1" hangingPunct="1"/>
            <a:r>
              <a:rPr lang="en-GB" altLang="en-US" smtClean="0">
                <a:latin typeface="Verdana" pitchFamily="34" charset="0"/>
              </a:rPr>
              <a:t>Student workshops</a:t>
            </a:r>
          </a:p>
          <a:p>
            <a:pPr lvl="2" eaLnBrk="1" hangingPunct="1"/>
            <a:r>
              <a:rPr lang="en-GB" altLang="en-US" smtClean="0">
                <a:latin typeface="Verdana" pitchFamily="34" charset="0"/>
              </a:rPr>
              <a:t>Staff training</a:t>
            </a:r>
          </a:p>
        </p:txBody>
      </p:sp>
      <p:sp>
        <p:nvSpPr>
          <p:cNvPr id="15365" name="Rectangle 5"/>
          <p:cNvSpPr>
            <a:spLocks noChangeArrowheads="1"/>
          </p:cNvSpPr>
          <p:nvPr/>
        </p:nvSpPr>
        <p:spPr bwMode="auto">
          <a:xfrm>
            <a:off x="457200" y="457200"/>
            <a:ext cx="82296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GB" altLang="en-US" sz="4400" b="1" smtClean="0">
                <a:solidFill>
                  <a:srgbClr val="000000"/>
                </a:solidFill>
                <a:latin typeface="Verdana" pitchFamily="34" charset="0"/>
              </a:rPr>
              <a:t>ELOP – Core Services</a:t>
            </a:r>
          </a:p>
        </p:txBody>
      </p:sp>
      <p:grpSp>
        <p:nvGrpSpPr>
          <p:cNvPr id="15366" name="Group 11"/>
          <p:cNvGrpSpPr>
            <a:grpSpLocks noChangeAspect="1"/>
          </p:cNvGrpSpPr>
          <p:nvPr/>
        </p:nvGrpSpPr>
        <p:grpSpPr bwMode="auto">
          <a:xfrm rot="-279462">
            <a:off x="6335713" y="1412875"/>
            <a:ext cx="2808287" cy="1987550"/>
            <a:chOff x="3606" y="1425"/>
            <a:chExt cx="2154" cy="1525"/>
          </a:xfrm>
        </p:grpSpPr>
        <p:sp>
          <p:nvSpPr>
            <p:cNvPr id="15367" name="AutoShape 12"/>
            <p:cNvSpPr>
              <a:spLocks noChangeAspect="1" noChangeArrowheads="1" noTextEdit="1"/>
            </p:cNvSpPr>
            <p:nvPr/>
          </p:nvSpPr>
          <p:spPr bwMode="auto">
            <a:xfrm>
              <a:off x="3606" y="1425"/>
              <a:ext cx="2154" cy="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sz="1800" smtClean="0">
                <a:solidFill>
                  <a:srgbClr val="000000"/>
                </a:solidFill>
                <a:latin typeface="Verdana" pitchFamily="34" charset="0"/>
              </a:endParaRPr>
            </a:p>
          </p:txBody>
        </p:sp>
        <p:pic>
          <p:nvPicPr>
            <p:cNvPr id="1536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6" y="1425"/>
              <a:ext cx="2154" cy="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60571671"/>
      </p:ext>
    </p:extLst>
  </p:cSld>
  <p:clrMapOvr>
    <a:masterClrMapping/>
  </p:clrMapOvr>
  <p:transition>
    <p:split orient="vert" dir="in"/>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16013" y="1484313"/>
            <a:ext cx="7416800" cy="720725"/>
          </a:xfrm>
        </p:spPr>
        <p:txBody>
          <a:bodyPr/>
          <a:lstStyle/>
          <a:p>
            <a:pPr eaLnBrk="1" hangingPunct="1"/>
            <a:r>
              <a:rPr lang="en-GB" altLang="en-US" sz="4000" b="1" smtClean="0">
                <a:latin typeface="Verdana" pitchFamily="34" charset="0"/>
              </a:rPr>
              <a:t>Community Centre</a:t>
            </a:r>
          </a:p>
        </p:txBody>
      </p:sp>
      <p:sp>
        <p:nvSpPr>
          <p:cNvPr id="16387" name="Rectangle 3"/>
          <p:cNvSpPr>
            <a:spLocks noGrp="1" noChangeArrowheads="1"/>
          </p:cNvSpPr>
          <p:nvPr>
            <p:ph type="body" idx="1"/>
          </p:nvPr>
        </p:nvSpPr>
        <p:spPr>
          <a:xfrm>
            <a:off x="684213" y="2354263"/>
            <a:ext cx="7164387" cy="4503737"/>
          </a:xfrm>
          <a:noFill/>
        </p:spPr>
        <p:txBody>
          <a:bodyPr anchor="ctr"/>
          <a:lstStyle/>
          <a:p>
            <a:pPr eaLnBrk="1" hangingPunct="1"/>
            <a:r>
              <a:rPr lang="en-GB" altLang="en-US" smtClean="0">
                <a:latin typeface="Verdana" pitchFamily="34" charset="0"/>
              </a:rPr>
              <a:t>Community library</a:t>
            </a:r>
          </a:p>
          <a:p>
            <a:pPr eaLnBrk="1" hangingPunct="1"/>
            <a:endParaRPr lang="en-GB" altLang="en-US" sz="1200" smtClean="0">
              <a:latin typeface="Verdana" pitchFamily="34" charset="0"/>
            </a:endParaRPr>
          </a:p>
          <a:p>
            <a:pPr eaLnBrk="1" hangingPunct="1"/>
            <a:r>
              <a:rPr lang="en-GB" altLang="en-US" smtClean="0">
                <a:latin typeface="Verdana" pitchFamily="34" charset="0"/>
              </a:rPr>
              <a:t>Club Mellow Lounge</a:t>
            </a:r>
          </a:p>
          <a:p>
            <a:pPr lvl="2" eaLnBrk="1" hangingPunct="1"/>
            <a:r>
              <a:rPr lang="en-GB" altLang="en-US" sz="2000" smtClean="0">
                <a:latin typeface="Verdana" pitchFamily="34" charset="0"/>
              </a:rPr>
              <a:t>Two weekly asylum support groups</a:t>
            </a:r>
          </a:p>
          <a:p>
            <a:pPr lvl="2" eaLnBrk="1" hangingPunct="1"/>
            <a:r>
              <a:rPr lang="en-GB" altLang="en-US" sz="2000" smtClean="0">
                <a:latin typeface="Verdana" pitchFamily="34" charset="0"/>
              </a:rPr>
              <a:t>Weekly 12-15 &amp; 15-18 youth groups</a:t>
            </a:r>
          </a:p>
          <a:p>
            <a:pPr lvl="2" eaLnBrk="1" hangingPunct="1"/>
            <a:r>
              <a:rPr lang="en-GB" altLang="en-US" sz="2000" smtClean="0">
                <a:latin typeface="Verdana" pitchFamily="34" charset="0"/>
              </a:rPr>
              <a:t>Weekly social support group</a:t>
            </a:r>
          </a:p>
          <a:p>
            <a:pPr lvl="2" eaLnBrk="1" hangingPunct="1"/>
            <a:r>
              <a:rPr lang="en-GB" altLang="en-US" sz="2000" smtClean="0">
                <a:latin typeface="Verdana" pitchFamily="34" charset="0"/>
              </a:rPr>
              <a:t>Bi-monthly 18-25 group</a:t>
            </a:r>
          </a:p>
          <a:p>
            <a:pPr lvl="2" eaLnBrk="1" hangingPunct="1"/>
            <a:r>
              <a:rPr lang="en-GB" altLang="en-US" sz="2000" smtClean="0">
                <a:latin typeface="Verdana" pitchFamily="34" charset="0"/>
              </a:rPr>
              <a:t>Monthly women’s group</a:t>
            </a:r>
          </a:p>
          <a:p>
            <a:pPr lvl="2" eaLnBrk="1" hangingPunct="1"/>
            <a:r>
              <a:rPr lang="en-GB" altLang="en-US" sz="2000" smtClean="0">
                <a:latin typeface="Verdana" pitchFamily="34" charset="0"/>
              </a:rPr>
              <a:t>Monthly men’s group</a:t>
            </a:r>
          </a:p>
          <a:p>
            <a:pPr lvl="2" eaLnBrk="1" hangingPunct="1"/>
            <a:r>
              <a:rPr lang="en-GB" altLang="en-US" sz="2000" smtClean="0">
                <a:latin typeface="Verdana" pitchFamily="34" charset="0"/>
              </a:rPr>
              <a:t>Monthly family Sundays</a:t>
            </a:r>
          </a:p>
        </p:txBody>
      </p:sp>
      <p:sp>
        <p:nvSpPr>
          <p:cNvPr id="16388" name="Rectangle 5"/>
          <p:cNvSpPr>
            <a:spLocks noChangeArrowheads="1"/>
          </p:cNvSpPr>
          <p:nvPr/>
        </p:nvSpPr>
        <p:spPr bwMode="auto">
          <a:xfrm>
            <a:off x="457200" y="457200"/>
            <a:ext cx="82296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GB" altLang="en-US" sz="4400" b="1" smtClean="0">
                <a:solidFill>
                  <a:srgbClr val="000000"/>
                </a:solidFill>
                <a:latin typeface="Verdana" pitchFamily="34" charset="0"/>
              </a:rPr>
              <a:t>ELOP – Core Services</a:t>
            </a:r>
          </a:p>
        </p:txBody>
      </p:sp>
      <p:pic>
        <p:nvPicPr>
          <p:cNvPr id="16389" name="Picture 10" descr="C:\Users\elop chair\AppData\Local\Microsoft\Windows\Temporary Internet Files\Content.Outlook\S3NQ78JA\ELOP new.jp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4797425"/>
            <a:ext cx="29749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310731"/>
      </p:ext>
    </p:extLst>
  </p:cSld>
  <p:clrMapOvr>
    <a:masterClrMapping/>
  </p:clrMapOvr>
  <p:transition>
    <p:split orient="vert" dir="in"/>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descr="C:\Users\elop chair\AppData\Local\Microsoft\Windows\Temporary Internet Files\Content.Outlook\S3NQ78JA\ELOP new.jp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4797425"/>
            <a:ext cx="29749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a:xfrm>
            <a:off x="1042988" y="1071563"/>
            <a:ext cx="7416800" cy="720725"/>
          </a:xfrm>
        </p:spPr>
        <p:txBody>
          <a:bodyPr/>
          <a:lstStyle/>
          <a:p>
            <a:pPr eaLnBrk="1" hangingPunct="1"/>
            <a:r>
              <a:rPr lang="en-GB" altLang="en-US" sz="4000" b="1" smtClean="0">
                <a:latin typeface="Verdana" pitchFamily="34" charset="0"/>
              </a:rPr>
              <a:t>Community Centre</a:t>
            </a:r>
          </a:p>
        </p:txBody>
      </p:sp>
      <p:sp>
        <p:nvSpPr>
          <p:cNvPr id="17412" name="Rectangle 3"/>
          <p:cNvSpPr>
            <a:spLocks noGrp="1" noChangeArrowheads="1"/>
          </p:cNvSpPr>
          <p:nvPr>
            <p:ph type="body" idx="1"/>
          </p:nvPr>
        </p:nvSpPr>
        <p:spPr>
          <a:xfrm>
            <a:off x="457200" y="1773238"/>
            <a:ext cx="8399463" cy="4503737"/>
          </a:xfrm>
          <a:noFill/>
        </p:spPr>
        <p:txBody>
          <a:bodyPr anchor="ctr"/>
          <a:lstStyle/>
          <a:p>
            <a:pPr eaLnBrk="1" hangingPunct="1"/>
            <a:r>
              <a:rPr lang="en-GB" altLang="en-US" sz="3000" smtClean="0">
                <a:latin typeface="Verdana" pitchFamily="34" charset="0"/>
              </a:rPr>
              <a:t>LGBT Asylum Support</a:t>
            </a:r>
          </a:p>
          <a:p>
            <a:pPr eaLnBrk="1" hangingPunct="1"/>
            <a:endParaRPr lang="en-GB" altLang="en-US" sz="1200" smtClean="0">
              <a:latin typeface="Verdana" pitchFamily="34" charset="0"/>
            </a:endParaRPr>
          </a:p>
          <a:p>
            <a:pPr eaLnBrk="1" hangingPunct="1"/>
            <a:r>
              <a:rPr lang="en-GB" altLang="en-US" sz="3000" smtClean="0">
                <a:latin typeface="Verdana" pitchFamily="34" charset="0"/>
              </a:rPr>
              <a:t>Weekly social and peer support group</a:t>
            </a:r>
          </a:p>
          <a:p>
            <a:pPr lvl="1" eaLnBrk="1" hangingPunct="1"/>
            <a:r>
              <a:rPr lang="en-GB" altLang="en-US" sz="2200" smtClean="0">
                <a:latin typeface="Verdana" pitchFamily="34" charset="0"/>
              </a:rPr>
              <a:t>For new members, giving opportunity to meet others and gain support in a dedicated LGBT space</a:t>
            </a:r>
          </a:p>
          <a:p>
            <a:pPr eaLnBrk="1" hangingPunct="1"/>
            <a:r>
              <a:rPr lang="en-GB" altLang="en-US" sz="3000" smtClean="0">
                <a:latin typeface="Verdana" pitchFamily="34" charset="0"/>
              </a:rPr>
              <a:t>Weekly development group</a:t>
            </a:r>
          </a:p>
          <a:p>
            <a:pPr lvl="1" eaLnBrk="1" hangingPunct="1"/>
            <a:r>
              <a:rPr lang="en-GB" altLang="en-US" sz="2400" smtClean="0">
                <a:latin typeface="Verdana" pitchFamily="34" charset="0"/>
              </a:rPr>
              <a:t> </a:t>
            </a:r>
            <a:r>
              <a:rPr lang="en-GB" altLang="en-US" sz="2200" smtClean="0">
                <a:latin typeface="Verdana" pitchFamily="34" charset="0"/>
              </a:rPr>
              <a:t>For committed members to develop skills around volunteering and personal development</a:t>
            </a:r>
          </a:p>
          <a:p>
            <a:pPr eaLnBrk="1" hangingPunct="1"/>
            <a:r>
              <a:rPr lang="en-GB" altLang="en-US" sz="3000" smtClean="0">
                <a:latin typeface="Verdana" pitchFamily="34" charset="0"/>
              </a:rPr>
              <a:t>Supporting letter service</a:t>
            </a:r>
          </a:p>
          <a:p>
            <a:pPr lvl="1" eaLnBrk="1" hangingPunct="1"/>
            <a:r>
              <a:rPr lang="en-GB" altLang="en-US" sz="2200" smtClean="0">
                <a:latin typeface="Verdana" pitchFamily="34" charset="0"/>
              </a:rPr>
              <a:t>For people known to us, fleeing persecution in their homeland</a:t>
            </a:r>
          </a:p>
        </p:txBody>
      </p:sp>
      <p:sp>
        <p:nvSpPr>
          <p:cNvPr id="17413" name="Rectangle 5"/>
          <p:cNvSpPr>
            <a:spLocks noChangeArrowheads="1"/>
          </p:cNvSpPr>
          <p:nvPr/>
        </p:nvSpPr>
        <p:spPr bwMode="auto">
          <a:xfrm>
            <a:off x="457200" y="260350"/>
            <a:ext cx="82296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GB" altLang="en-US" sz="4400" b="1" smtClean="0">
                <a:solidFill>
                  <a:srgbClr val="000000"/>
                </a:solidFill>
                <a:latin typeface="Verdana" pitchFamily="34" charset="0"/>
              </a:rPr>
              <a:t>ELOP – Core Services</a:t>
            </a:r>
          </a:p>
        </p:txBody>
      </p:sp>
    </p:spTree>
    <p:extLst>
      <p:ext uri="{BB962C8B-B14F-4D97-AF65-F5344CB8AC3E}">
        <p14:creationId xmlns:p14="http://schemas.microsoft.com/office/powerpoint/2010/main" val="644776083"/>
      </p:ext>
    </p:extLst>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K:\Equality Networks\LGBTQ Staff Network\2018 Pride Parade\Photos from T-Shirt making workshop\DgIQ8SeX4AAgoa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224" r="5567"/>
          <a:stretch/>
        </p:blipFill>
        <p:spPr bwMode="auto">
          <a:xfrm>
            <a:off x="0" y="8892"/>
            <a:ext cx="4499992" cy="3387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K:\Equality Networks\LGBTQ Staff Network\2018 Pride Parade\Photos from banner-making workshop\20180613_11455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74" t="17457" b="16289"/>
          <a:stretch/>
        </p:blipFill>
        <p:spPr bwMode="auto">
          <a:xfrm>
            <a:off x="4499992" y="4585151"/>
            <a:ext cx="4644008" cy="22768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Equality Networks\LGBTQ Staff Network\2018 Pride Parade\Photos from T-Shirt making workshop\20180619_1405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3534" y="0"/>
            <a:ext cx="4680466" cy="468046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K:\Equality Networks\LGBTQ Staff Network\2018 Pride Parade\Photos from banner-making workshop\20180613_11440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7738"/>
          <a:stretch/>
        </p:blipFill>
        <p:spPr bwMode="auto">
          <a:xfrm>
            <a:off x="0" y="3408853"/>
            <a:ext cx="4463534" cy="3449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8212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71550" y="1484313"/>
            <a:ext cx="7416800" cy="720725"/>
          </a:xfrm>
        </p:spPr>
        <p:txBody>
          <a:bodyPr/>
          <a:lstStyle/>
          <a:p>
            <a:pPr eaLnBrk="1" hangingPunct="1"/>
            <a:r>
              <a:rPr lang="en-GB" altLang="en-US" sz="3600" b="1" smtClean="0">
                <a:latin typeface="Verdana" pitchFamily="34" charset="0"/>
              </a:rPr>
              <a:t>Volunteering Opportunities</a:t>
            </a:r>
          </a:p>
        </p:txBody>
      </p:sp>
      <p:sp>
        <p:nvSpPr>
          <p:cNvPr id="18435" name="Rectangle 3"/>
          <p:cNvSpPr>
            <a:spLocks noGrp="1" noChangeArrowheads="1"/>
          </p:cNvSpPr>
          <p:nvPr>
            <p:ph type="body" idx="1"/>
          </p:nvPr>
        </p:nvSpPr>
        <p:spPr>
          <a:xfrm>
            <a:off x="827088" y="2781300"/>
            <a:ext cx="7272337" cy="3384550"/>
          </a:xfrm>
          <a:noFill/>
        </p:spPr>
        <p:txBody>
          <a:bodyPr anchor="ctr"/>
          <a:lstStyle/>
          <a:p>
            <a:pPr eaLnBrk="1" hangingPunct="1">
              <a:lnSpc>
                <a:spcPct val="90000"/>
              </a:lnSpc>
            </a:pPr>
            <a:r>
              <a:rPr lang="en-GB" altLang="en-US" sz="2800" smtClean="0">
                <a:latin typeface="Verdana" pitchFamily="34" charset="0"/>
              </a:rPr>
              <a:t>Counselling  </a:t>
            </a:r>
          </a:p>
          <a:p>
            <a:pPr eaLnBrk="1" hangingPunct="1">
              <a:lnSpc>
                <a:spcPct val="90000"/>
              </a:lnSpc>
            </a:pPr>
            <a:r>
              <a:rPr lang="en-GB" altLang="en-US" sz="2800" smtClean="0">
                <a:latin typeface="Verdana" pitchFamily="34" charset="0"/>
              </a:rPr>
              <a:t>Community fundraising</a:t>
            </a:r>
          </a:p>
          <a:p>
            <a:pPr eaLnBrk="1" hangingPunct="1">
              <a:lnSpc>
                <a:spcPct val="90000"/>
              </a:lnSpc>
            </a:pPr>
            <a:r>
              <a:rPr lang="en-GB" altLang="en-US" sz="2800" smtClean="0">
                <a:latin typeface="Verdana" pitchFamily="34" charset="0"/>
              </a:rPr>
              <a:t>Social-group facilitation</a:t>
            </a:r>
          </a:p>
          <a:p>
            <a:pPr eaLnBrk="1" hangingPunct="1">
              <a:lnSpc>
                <a:spcPct val="90000"/>
              </a:lnSpc>
            </a:pPr>
            <a:r>
              <a:rPr lang="en-GB" altLang="en-US" sz="2800" smtClean="0">
                <a:latin typeface="Verdana" pitchFamily="34" charset="0"/>
              </a:rPr>
              <a:t>Events organising</a:t>
            </a:r>
          </a:p>
          <a:p>
            <a:pPr eaLnBrk="1" hangingPunct="1">
              <a:lnSpc>
                <a:spcPct val="90000"/>
              </a:lnSpc>
            </a:pPr>
            <a:r>
              <a:rPr lang="en-GB" altLang="en-US" sz="2800" smtClean="0">
                <a:latin typeface="Verdana" pitchFamily="34" charset="0"/>
              </a:rPr>
              <a:t>Community outreach</a:t>
            </a:r>
          </a:p>
          <a:p>
            <a:pPr eaLnBrk="1" hangingPunct="1">
              <a:lnSpc>
                <a:spcPct val="90000"/>
              </a:lnSpc>
            </a:pPr>
            <a:r>
              <a:rPr lang="en-GB" altLang="en-US" sz="2800" smtClean="0">
                <a:latin typeface="Verdana" pitchFamily="34" charset="0"/>
              </a:rPr>
              <a:t>Ambassador</a:t>
            </a:r>
          </a:p>
          <a:p>
            <a:pPr eaLnBrk="1" hangingPunct="1">
              <a:lnSpc>
                <a:spcPct val="90000"/>
              </a:lnSpc>
            </a:pPr>
            <a:r>
              <a:rPr lang="en-GB" altLang="en-US" sz="2800" smtClean="0">
                <a:latin typeface="Verdana" pitchFamily="34" charset="0"/>
              </a:rPr>
              <a:t>Trustee</a:t>
            </a:r>
          </a:p>
          <a:p>
            <a:pPr eaLnBrk="1" hangingPunct="1">
              <a:lnSpc>
                <a:spcPct val="90000"/>
              </a:lnSpc>
            </a:pPr>
            <a:r>
              <a:rPr lang="en-GB" altLang="en-US" sz="2800" smtClean="0">
                <a:latin typeface="Verdana" pitchFamily="34" charset="0"/>
              </a:rPr>
              <a:t>…….</a:t>
            </a:r>
          </a:p>
        </p:txBody>
      </p:sp>
      <p:sp>
        <p:nvSpPr>
          <p:cNvPr id="18436" name="Rectangle 5"/>
          <p:cNvSpPr>
            <a:spLocks noChangeArrowheads="1"/>
          </p:cNvSpPr>
          <p:nvPr/>
        </p:nvSpPr>
        <p:spPr bwMode="auto">
          <a:xfrm>
            <a:off x="457200" y="457200"/>
            <a:ext cx="82296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GB" altLang="en-US" sz="4400" b="1" smtClean="0">
                <a:solidFill>
                  <a:srgbClr val="000000"/>
                </a:solidFill>
                <a:latin typeface="Verdana" pitchFamily="34" charset="0"/>
              </a:rPr>
              <a:t>ELOP – Core Services</a:t>
            </a:r>
          </a:p>
        </p:txBody>
      </p:sp>
      <p:pic>
        <p:nvPicPr>
          <p:cNvPr id="18437" name="Picture 5" descr="C:\Users\elop chair\AppData\Local\Microsoft\Windows\Temporary Internet Files\Content.Outlook\S3NQ78JA\ELOP new.jp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4797425"/>
            <a:ext cx="29749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67491"/>
      </p:ext>
    </p:extLst>
  </p:cSld>
  <p:clrMapOvr>
    <a:masterClrMapping/>
  </p:clrMapOvr>
  <p:transition>
    <p:split orient="vert" dir="in"/>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 y="2133600"/>
            <a:ext cx="8229600" cy="4465638"/>
          </a:xfrm>
        </p:spPr>
        <p:txBody>
          <a:bodyPr/>
          <a:lstStyle/>
          <a:p>
            <a:pPr>
              <a:buFont typeface="Wingdings" pitchFamily="2" charset="2"/>
              <a:buChar char="§"/>
            </a:pPr>
            <a:r>
              <a:rPr lang="en-GB" altLang="en-US" sz="2400" b="1" smtClean="0">
                <a:latin typeface="Verdana" pitchFamily="34" charset="0"/>
              </a:rPr>
              <a:t>Training</a:t>
            </a:r>
          </a:p>
          <a:p>
            <a:pPr lvl="1">
              <a:buFont typeface="Wingdings" pitchFamily="2" charset="2"/>
              <a:buChar char="§"/>
            </a:pPr>
            <a:r>
              <a:rPr lang="en-GB" altLang="en-US" sz="2000" smtClean="0">
                <a:latin typeface="Verdana" pitchFamily="34" charset="0"/>
              </a:rPr>
              <a:t>Set workshops &amp; bespoke packages of support</a:t>
            </a:r>
          </a:p>
          <a:p>
            <a:pPr>
              <a:buFont typeface="Wingdings" pitchFamily="2" charset="2"/>
              <a:buChar char="§"/>
            </a:pPr>
            <a:r>
              <a:rPr lang="en-GB" altLang="en-US" sz="2400" b="1" smtClean="0">
                <a:latin typeface="Verdana" pitchFamily="34" charset="0"/>
              </a:rPr>
              <a:t>Research </a:t>
            </a:r>
          </a:p>
          <a:p>
            <a:pPr lvl="1">
              <a:buFont typeface="Wingdings" pitchFamily="2" charset="2"/>
              <a:buChar char="§"/>
            </a:pPr>
            <a:r>
              <a:rPr lang="en-GB" altLang="en-US" sz="2000" smtClean="0">
                <a:latin typeface="Verdana" pitchFamily="34" charset="0"/>
              </a:rPr>
              <a:t>Service review or wider community</a:t>
            </a:r>
          </a:p>
          <a:p>
            <a:pPr>
              <a:buFont typeface="Wingdings" pitchFamily="2" charset="2"/>
              <a:buChar char="§"/>
            </a:pPr>
            <a:r>
              <a:rPr lang="en-GB" altLang="en-US" sz="2400" b="1" smtClean="0">
                <a:latin typeface="Verdana" pitchFamily="34" charset="0"/>
              </a:rPr>
              <a:t>Consultancy</a:t>
            </a:r>
          </a:p>
          <a:p>
            <a:pPr lvl="1">
              <a:buFont typeface="Wingdings" pitchFamily="2" charset="2"/>
              <a:buChar char="§"/>
            </a:pPr>
            <a:r>
              <a:rPr lang="en-GB" altLang="en-US" sz="2000" smtClean="0">
                <a:latin typeface="Verdana" pitchFamily="34" charset="0"/>
              </a:rPr>
              <a:t>Specialist knowledge sharing</a:t>
            </a:r>
          </a:p>
          <a:p>
            <a:pPr>
              <a:buFont typeface="Wingdings" pitchFamily="2" charset="2"/>
              <a:buChar char="§"/>
            </a:pPr>
            <a:r>
              <a:rPr lang="en-GB" altLang="en-US" sz="2400" b="1" smtClean="0">
                <a:latin typeface="Verdana" pitchFamily="34" charset="0"/>
              </a:rPr>
              <a:t>Representation</a:t>
            </a:r>
          </a:p>
          <a:p>
            <a:pPr lvl="1">
              <a:buFont typeface="Wingdings" pitchFamily="2" charset="2"/>
              <a:buChar char="§"/>
            </a:pPr>
            <a:r>
              <a:rPr lang="en-GB" altLang="en-US" sz="2000" smtClean="0">
                <a:latin typeface="Verdana" pitchFamily="34" charset="0"/>
              </a:rPr>
              <a:t>Meetings, consultations</a:t>
            </a:r>
            <a:endParaRPr lang="en-GB" altLang="en-US" sz="2000" b="1" smtClean="0">
              <a:latin typeface="Verdana" pitchFamily="34" charset="0"/>
            </a:endParaRPr>
          </a:p>
          <a:p>
            <a:pPr>
              <a:buFont typeface="Wingdings" pitchFamily="2" charset="2"/>
              <a:buChar char="§"/>
            </a:pPr>
            <a:r>
              <a:rPr lang="en-GB" altLang="en-US" sz="2400" b="1" smtClean="0">
                <a:latin typeface="Verdana" pitchFamily="34" charset="0"/>
              </a:rPr>
              <a:t>Partnerships</a:t>
            </a:r>
            <a:endParaRPr lang="en-GB" altLang="en-US" sz="2000" smtClean="0">
              <a:latin typeface="Verdana" pitchFamily="34" charset="0"/>
            </a:endParaRPr>
          </a:p>
          <a:p>
            <a:pPr>
              <a:buFont typeface="Wingdings" pitchFamily="2" charset="2"/>
              <a:buChar char="§"/>
            </a:pPr>
            <a:r>
              <a:rPr lang="en-GB" altLang="en-US" sz="2400" b="1" smtClean="0">
                <a:latin typeface="Verdana" pitchFamily="34" charset="0"/>
              </a:rPr>
              <a:t>Resources</a:t>
            </a:r>
          </a:p>
          <a:p>
            <a:pPr lvl="1">
              <a:buFont typeface="Wingdings" pitchFamily="2" charset="2"/>
              <a:buChar char="§"/>
            </a:pPr>
            <a:r>
              <a:rPr lang="en-GB" altLang="en-US" sz="2000" smtClean="0">
                <a:latin typeface="Verdana" pitchFamily="34" charset="0"/>
              </a:rPr>
              <a:t>Posters, flyers, ribbons &amp; wristbands</a:t>
            </a:r>
          </a:p>
          <a:p>
            <a:pPr lvl="1">
              <a:buFont typeface="Wingdings" pitchFamily="2" charset="2"/>
              <a:buChar char="§"/>
            </a:pPr>
            <a:endParaRPr lang="en-GB" altLang="en-US" sz="2400" smtClean="0">
              <a:latin typeface="Verdana" pitchFamily="34" charset="0"/>
            </a:endParaRPr>
          </a:p>
        </p:txBody>
      </p:sp>
      <p:sp>
        <p:nvSpPr>
          <p:cNvPr id="19459" name="Rectangle 5"/>
          <p:cNvSpPr>
            <a:spLocks noChangeArrowheads="1"/>
          </p:cNvSpPr>
          <p:nvPr/>
        </p:nvSpPr>
        <p:spPr bwMode="auto">
          <a:xfrm>
            <a:off x="457200" y="260350"/>
            <a:ext cx="82296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 typeface="Wingdings" pitchFamily="2" charset="2"/>
              <a:buNone/>
            </a:pPr>
            <a:r>
              <a:rPr lang="en-GB" altLang="en-US" sz="4400" b="1" smtClean="0">
                <a:solidFill>
                  <a:srgbClr val="000000"/>
                </a:solidFill>
                <a:latin typeface="Verdana" pitchFamily="34" charset="0"/>
              </a:rPr>
              <a:t>ELOP’s 2</a:t>
            </a:r>
            <a:r>
              <a:rPr lang="en-GB" altLang="en-US" sz="4400" b="1" baseline="30000" smtClean="0">
                <a:solidFill>
                  <a:srgbClr val="000000"/>
                </a:solidFill>
                <a:latin typeface="Verdana" pitchFamily="34" charset="0"/>
              </a:rPr>
              <a:t>nd</a:t>
            </a:r>
            <a:r>
              <a:rPr lang="en-GB" altLang="en-US" sz="4400" b="1" smtClean="0">
                <a:solidFill>
                  <a:srgbClr val="000000"/>
                </a:solidFill>
                <a:latin typeface="Verdana" pitchFamily="34" charset="0"/>
              </a:rPr>
              <a:t> Tier Services </a:t>
            </a:r>
          </a:p>
        </p:txBody>
      </p:sp>
      <p:sp>
        <p:nvSpPr>
          <p:cNvPr id="19460" name="Rectangle 2"/>
          <p:cNvSpPr>
            <a:spLocks noGrp="1" noChangeArrowheads="1"/>
          </p:cNvSpPr>
          <p:nvPr>
            <p:ph type="title"/>
          </p:nvPr>
        </p:nvSpPr>
        <p:spPr>
          <a:xfrm>
            <a:off x="457200" y="1341438"/>
            <a:ext cx="8435975" cy="720725"/>
          </a:xfrm>
        </p:spPr>
        <p:txBody>
          <a:bodyPr/>
          <a:lstStyle/>
          <a:p>
            <a:pPr eaLnBrk="1" hangingPunct="1"/>
            <a:r>
              <a:rPr lang="en-GB" altLang="en-US" sz="2600" b="1" smtClean="0">
                <a:latin typeface="Verdana" pitchFamily="34" charset="0"/>
              </a:rPr>
              <a:t>How we further support our communities</a:t>
            </a:r>
          </a:p>
        </p:txBody>
      </p:sp>
      <p:pic>
        <p:nvPicPr>
          <p:cNvPr id="19461" name="Picture 7" descr="C:\Users\elop chair\AppData\Local\Microsoft\Windows\Temporary Internet Files\Content.Outlook\S3NQ78JA\ELOP new.jp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4797425"/>
            <a:ext cx="29749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1741660"/>
      </p:ext>
    </p:extLst>
  </p:cSld>
  <p:clrMapOvr>
    <a:masterClrMapping/>
  </p:clrMapOvr>
  <p:transition>
    <p:split orient="vert" dir="in"/>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C:\Users\elop chair\AppData\Local\Microsoft\Windows\Temporary Internet Files\Content.Outlook\S3NQ78JA\ELOP new.jp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4797425"/>
            <a:ext cx="29749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5"/>
          <p:cNvSpPr>
            <a:spLocks noChangeArrowheads="1"/>
          </p:cNvSpPr>
          <p:nvPr/>
        </p:nvSpPr>
        <p:spPr bwMode="auto">
          <a:xfrm>
            <a:off x="457200" y="457200"/>
            <a:ext cx="82296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GB" altLang="en-US" sz="4400" b="1" smtClean="0">
                <a:solidFill>
                  <a:srgbClr val="000000"/>
                </a:solidFill>
                <a:latin typeface="Verdana" pitchFamily="34" charset="0"/>
              </a:rPr>
              <a:t>ELOP – Strategic work</a:t>
            </a:r>
          </a:p>
        </p:txBody>
      </p:sp>
      <p:sp>
        <p:nvSpPr>
          <p:cNvPr id="20484" name="Rectangle 3"/>
          <p:cNvSpPr>
            <a:spLocks noGrp="1" noChangeArrowheads="1"/>
          </p:cNvSpPr>
          <p:nvPr>
            <p:ph type="body" idx="1"/>
          </p:nvPr>
        </p:nvSpPr>
        <p:spPr>
          <a:xfrm>
            <a:off x="827088" y="2781300"/>
            <a:ext cx="7272337" cy="3384550"/>
          </a:xfrm>
        </p:spPr>
        <p:txBody>
          <a:bodyPr anchor="ctr"/>
          <a:lstStyle/>
          <a:p>
            <a:pPr marL="457200" indent="-457200" eaLnBrk="1" hangingPunct="1">
              <a:lnSpc>
                <a:spcPct val="90000"/>
              </a:lnSpc>
              <a:buFont typeface="Arial" charset="0"/>
              <a:buChar char="•"/>
            </a:pPr>
            <a:r>
              <a:rPr lang="en-GB" altLang="en-US" sz="2800" smtClean="0">
                <a:latin typeface="Verdana" pitchFamily="34" charset="0"/>
              </a:rPr>
              <a:t>National LGB&amp;T Partnership</a:t>
            </a:r>
          </a:p>
          <a:p>
            <a:pPr marL="457200" indent="-457200" eaLnBrk="1" hangingPunct="1">
              <a:lnSpc>
                <a:spcPct val="90000"/>
              </a:lnSpc>
              <a:buFont typeface="Arial" charset="0"/>
              <a:buChar char="•"/>
            </a:pPr>
            <a:r>
              <a:rPr lang="en-GB" altLang="en-US" sz="2800" smtClean="0">
                <a:latin typeface="Verdana" pitchFamily="34" charset="0"/>
              </a:rPr>
              <a:t>HBT Training</a:t>
            </a:r>
          </a:p>
          <a:p>
            <a:pPr marL="457200" indent="-457200" eaLnBrk="1" hangingPunct="1">
              <a:lnSpc>
                <a:spcPct val="90000"/>
              </a:lnSpc>
              <a:buFont typeface="Arial" charset="0"/>
              <a:buChar char="•"/>
            </a:pPr>
            <a:r>
              <a:rPr lang="en-GB" altLang="en-US" sz="2800" smtClean="0">
                <a:latin typeface="Verdana" pitchFamily="34" charset="0"/>
              </a:rPr>
              <a:t>Community forum for LBTH</a:t>
            </a:r>
          </a:p>
          <a:p>
            <a:pPr marL="457200" indent="-457200" eaLnBrk="1" hangingPunct="1">
              <a:lnSpc>
                <a:spcPct val="90000"/>
              </a:lnSpc>
              <a:buFont typeface="Arial" charset="0"/>
              <a:buChar char="•"/>
            </a:pPr>
            <a:r>
              <a:rPr lang="en-GB" altLang="en-US" sz="2800" smtClean="0">
                <a:latin typeface="Verdana" pitchFamily="34" charset="0"/>
              </a:rPr>
              <a:t>Strategic meetings with LBTH</a:t>
            </a:r>
          </a:p>
          <a:p>
            <a:pPr marL="457200" indent="-457200" eaLnBrk="1" hangingPunct="1">
              <a:lnSpc>
                <a:spcPct val="90000"/>
              </a:lnSpc>
              <a:buFont typeface="Arial" charset="0"/>
              <a:buChar char="•"/>
            </a:pPr>
            <a:r>
              <a:rPr lang="en-GB" altLang="en-US" sz="2800" smtClean="0">
                <a:latin typeface="Verdana" pitchFamily="34" charset="0"/>
              </a:rPr>
              <a:t>Needs assessment for LBB&amp;D</a:t>
            </a:r>
          </a:p>
          <a:p>
            <a:pPr marL="457200" indent="-457200" eaLnBrk="1" hangingPunct="1">
              <a:lnSpc>
                <a:spcPct val="90000"/>
              </a:lnSpc>
              <a:buFont typeface="Arial" charset="0"/>
              <a:buChar char="•"/>
            </a:pPr>
            <a:r>
              <a:rPr lang="en-GB" altLang="en-US" sz="2800" smtClean="0">
                <a:latin typeface="Verdana" pitchFamily="34" charset="0"/>
              </a:rPr>
              <a:t>Consultations</a:t>
            </a:r>
          </a:p>
          <a:p>
            <a:pPr marL="457200" indent="-457200" eaLnBrk="1" hangingPunct="1">
              <a:lnSpc>
                <a:spcPct val="90000"/>
              </a:lnSpc>
              <a:buFont typeface="Arial" charset="0"/>
              <a:buChar char="•"/>
            </a:pPr>
            <a:r>
              <a:rPr lang="en-GB" altLang="en-US" sz="2800" smtClean="0">
                <a:latin typeface="Verdana" pitchFamily="34" charset="0"/>
              </a:rPr>
              <a:t>Perinatal mental health</a:t>
            </a:r>
          </a:p>
          <a:p>
            <a:pPr marL="457200" indent="-457200" eaLnBrk="1" hangingPunct="1">
              <a:lnSpc>
                <a:spcPct val="90000"/>
              </a:lnSpc>
              <a:buFont typeface="Arial" charset="0"/>
              <a:buChar char="•"/>
            </a:pPr>
            <a:r>
              <a:rPr lang="en-GB" altLang="en-US" sz="2800" smtClean="0">
                <a:latin typeface="Verdana" pitchFamily="34" charset="0"/>
              </a:rPr>
              <a:t>Living with cancer</a:t>
            </a:r>
          </a:p>
          <a:p>
            <a:pPr marL="457200" indent="-457200" eaLnBrk="1" hangingPunct="1">
              <a:lnSpc>
                <a:spcPct val="90000"/>
              </a:lnSpc>
              <a:buFont typeface="Arial" charset="0"/>
              <a:buChar char="•"/>
            </a:pPr>
            <a:r>
              <a:rPr lang="en-GB" altLang="en-US" sz="2800" smtClean="0">
                <a:latin typeface="Verdana" pitchFamily="34" charset="0"/>
              </a:rPr>
              <a:t>VAWG – LBWF</a:t>
            </a:r>
          </a:p>
        </p:txBody>
      </p:sp>
      <p:sp>
        <p:nvSpPr>
          <p:cNvPr id="8" name="Rectangle 2"/>
          <p:cNvSpPr txBox="1">
            <a:spLocks noChangeArrowheads="1"/>
          </p:cNvSpPr>
          <p:nvPr/>
        </p:nvSpPr>
        <p:spPr bwMode="auto">
          <a:xfrm>
            <a:off x="827088" y="1481138"/>
            <a:ext cx="7705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4000" b="1" cap="all">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eaLnBrk="1" hangingPunct="1">
              <a:defRPr/>
            </a:pPr>
            <a:r>
              <a:rPr lang="en-GB" altLang="en-US" kern="0" cap="none" dirty="0" smtClean="0">
                <a:solidFill>
                  <a:srgbClr val="000000"/>
                </a:solidFill>
                <a:latin typeface="Verdana" pitchFamily="34" charset="0"/>
              </a:rPr>
              <a:t>Professional engagement</a:t>
            </a:r>
          </a:p>
        </p:txBody>
      </p:sp>
    </p:spTree>
    <p:extLst>
      <p:ext uri="{BB962C8B-B14F-4D97-AF65-F5344CB8AC3E}">
        <p14:creationId xmlns:p14="http://schemas.microsoft.com/office/powerpoint/2010/main" val="1673195804"/>
      </p:ext>
    </p:extLst>
  </p:cSld>
  <p:clrMapOvr>
    <a:masterClrMapping/>
  </p:clrMapOvr>
  <p:transition>
    <p:split orient="vert" dir="in"/>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descr="C:\Users\elop chair\AppData\Local\Microsoft\Windows\Temporary Internet Files\Content.Outlook\S3NQ78JA\ELOP new.jp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4797425"/>
            <a:ext cx="29749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5"/>
          <p:cNvSpPr>
            <a:spLocks noChangeArrowheads="1"/>
          </p:cNvSpPr>
          <p:nvPr/>
        </p:nvSpPr>
        <p:spPr bwMode="auto">
          <a:xfrm>
            <a:off x="457200" y="457200"/>
            <a:ext cx="82296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GB" altLang="en-US" sz="4000" b="1" smtClean="0">
                <a:solidFill>
                  <a:srgbClr val="000000"/>
                </a:solidFill>
                <a:latin typeface="Verdana" pitchFamily="34" charset="0"/>
              </a:rPr>
              <a:t>Tower Hamlets LGBT Voices</a:t>
            </a:r>
          </a:p>
        </p:txBody>
      </p:sp>
      <p:sp>
        <p:nvSpPr>
          <p:cNvPr id="21508" name="Rectangle 3"/>
          <p:cNvSpPr>
            <a:spLocks noGrp="1" noChangeArrowheads="1"/>
          </p:cNvSpPr>
          <p:nvPr>
            <p:ph type="body" idx="1"/>
          </p:nvPr>
        </p:nvSpPr>
        <p:spPr>
          <a:xfrm>
            <a:off x="457200" y="2201863"/>
            <a:ext cx="8075613" cy="3963987"/>
          </a:xfrm>
        </p:spPr>
        <p:txBody>
          <a:bodyPr anchor="ctr"/>
          <a:lstStyle/>
          <a:p>
            <a:pPr marL="457200" indent="-457200" eaLnBrk="1" hangingPunct="1">
              <a:lnSpc>
                <a:spcPct val="90000"/>
              </a:lnSpc>
              <a:buFont typeface="Arial" charset="0"/>
              <a:buChar char="•"/>
            </a:pPr>
            <a:r>
              <a:rPr lang="en-GB" altLang="en-US" sz="2400" smtClean="0">
                <a:latin typeface="Verdana" pitchFamily="34" charset="0"/>
              </a:rPr>
              <a:t>Meets monthly to provide opportunity for LGBT people who live, work, study or socialise in Tower Hamlets to have a voice and share their experiences in the borough, as well as making suggestions for change</a:t>
            </a:r>
          </a:p>
          <a:p>
            <a:pPr marL="457200" indent="-457200" eaLnBrk="1" hangingPunct="1">
              <a:lnSpc>
                <a:spcPct val="90000"/>
              </a:lnSpc>
              <a:buFont typeface="Arial" charset="0"/>
              <a:buChar char="•"/>
            </a:pPr>
            <a:r>
              <a:rPr lang="en-GB" altLang="en-US" sz="2400" smtClean="0">
                <a:latin typeface="Verdana" pitchFamily="34" charset="0"/>
              </a:rPr>
              <a:t>The forum have a quarterly programme of social meet ups and each meeting has social time at the end</a:t>
            </a:r>
          </a:p>
          <a:p>
            <a:pPr marL="457200" indent="-457200" eaLnBrk="1" hangingPunct="1">
              <a:lnSpc>
                <a:spcPct val="90000"/>
              </a:lnSpc>
              <a:buFont typeface="Arial" charset="0"/>
              <a:buChar char="•"/>
            </a:pPr>
            <a:r>
              <a:rPr lang="en-GB" altLang="en-US" sz="2400" smtClean="0">
                <a:latin typeface="Verdana" pitchFamily="34" charset="0"/>
              </a:rPr>
              <a:t>Discussions are fed back to the council for consideration and service review</a:t>
            </a:r>
          </a:p>
          <a:p>
            <a:pPr marL="457200" indent="-457200" eaLnBrk="1" hangingPunct="1">
              <a:lnSpc>
                <a:spcPct val="90000"/>
              </a:lnSpc>
              <a:buFont typeface="Arial" charset="0"/>
              <a:buChar char="•"/>
            </a:pPr>
            <a:r>
              <a:rPr lang="en-GB" altLang="en-US" sz="2400" smtClean="0">
                <a:latin typeface="Verdana" pitchFamily="34" charset="0"/>
                <a:hlinkClick r:id="rId3"/>
              </a:rPr>
              <a:t>LGBTforum@elop.org</a:t>
            </a:r>
            <a:r>
              <a:rPr lang="en-GB" altLang="en-US" sz="2400" smtClean="0">
                <a:latin typeface="Verdana" pitchFamily="34" charset="0"/>
              </a:rPr>
              <a:t> </a:t>
            </a:r>
          </a:p>
        </p:txBody>
      </p:sp>
      <p:sp>
        <p:nvSpPr>
          <p:cNvPr id="8" name="Rectangle 2"/>
          <p:cNvSpPr txBox="1">
            <a:spLocks noChangeArrowheads="1"/>
          </p:cNvSpPr>
          <p:nvPr/>
        </p:nvSpPr>
        <p:spPr bwMode="auto">
          <a:xfrm>
            <a:off x="827088" y="1481138"/>
            <a:ext cx="7705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4000" b="1" cap="all">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eaLnBrk="1" hangingPunct="1">
              <a:defRPr/>
            </a:pPr>
            <a:r>
              <a:rPr lang="en-GB" altLang="en-US" sz="3200" kern="0" cap="none" dirty="0" smtClean="0">
                <a:solidFill>
                  <a:srgbClr val="000000"/>
                </a:solidFill>
                <a:latin typeface="Verdana" pitchFamily="34" charset="0"/>
              </a:rPr>
              <a:t>Community Forum</a:t>
            </a:r>
          </a:p>
        </p:txBody>
      </p:sp>
    </p:spTree>
    <p:extLst>
      <p:ext uri="{BB962C8B-B14F-4D97-AF65-F5344CB8AC3E}">
        <p14:creationId xmlns:p14="http://schemas.microsoft.com/office/powerpoint/2010/main" val="3757775754"/>
      </p:ext>
    </p:extLst>
  </p:cSld>
  <p:clrMapOvr>
    <a:masterClrMapping/>
  </p:clrMapOvr>
  <p:transition>
    <p:split orient="vert" dir="in"/>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C:\Users\elop chair\AppData\Local\Microsoft\Windows\Temporary Internet Files\Content.Outlook\S3NQ78JA\ELOP new.jp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4797425"/>
            <a:ext cx="29749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5"/>
          <p:cNvSpPr>
            <a:spLocks noChangeArrowheads="1"/>
          </p:cNvSpPr>
          <p:nvPr/>
        </p:nvSpPr>
        <p:spPr bwMode="auto">
          <a:xfrm>
            <a:off x="457200" y="457200"/>
            <a:ext cx="82296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GB" altLang="en-US" sz="4000" b="1" smtClean="0">
                <a:solidFill>
                  <a:srgbClr val="000000"/>
                </a:solidFill>
                <a:latin typeface="Verdana" pitchFamily="34" charset="0"/>
              </a:rPr>
              <a:t>Tower Hamlets LGBT Voices</a:t>
            </a:r>
          </a:p>
        </p:txBody>
      </p:sp>
      <p:sp>
        <p:nvSpPr>
          <p:cNvPr id="22532" name="Rectangle 3"/>
          <p:cNvSpPr>
            <a:spLocks noGrp="1" noChangeArrowheads="1"/>
          </p:cNvSpPr>
          <p:nvPr>
            <p:ph type="body" idx="1"/>
          </p:nvPr>
        </p:nvSpPr>
        <p:spPr>
          <a:xfrm>
            <a:off x="457200" y="2201863"/>
            <a:ext cx="8075613" cy="3963987"/>
          </a:xfrm>
        </p:spPr>
        <p:txBody>
          <a:bodyPr anchor="ctr"/>
          <a:lstStyle/>
          <a:p>
            <a:pPr marL="457200" indent="-457200" eaLnBrk="1" hangingPunct="1">
              <a:lnSpc>
                <a:spcPct val="90000"/>
              </a:lnSpc>
              <a:buFont typeface="Arial" charset="0"/>
              <a:buChar char="•"/>
            </a:pPr>
            <a:r>
              <a:rPr lang="en-GB" altLang="en-US" sz="2400" smtClean="0">
                <a:latin typeface="Verdana" pitchFamily="34" charset="0"/>
              </a:rPr>
              <a:t>Bi-monthly themed meetings for LGBT people who work in Tower Hamlets to discuss current understanding of known inequalities and barriers to service, to understand the local picture, to make suggestions for improvements and to feedback information to the practitioner’s organisations and networks, the council and other strategic fora to better improve the experience of LGBT people accessing Tower Hamlets services</a:t>
            </a:r>
          </a:p>
        </p:txBody>
      </p:sp>
      <p:sp>
        <p:nvSpPr>
          <p:cNvPr id="8" name="Rectangle 2"/>
          <p:cNvSpPr txBox="1">
            <a:spLocks noChangeArrowheads="1"/>
          </p:cNvSpPr>
          <p:nvPr/>
        </p:nvSpPr>
        <p:spPr bwMode="auto">
          <a:xfrm>
            <a:off x="827088" y="1481138"/>
            <a:ext cx="7705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4000" b="1" cap="all">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eaLnBrk="1" hangingPunct="1">
              <a:defRPr/>
            </a:pPr>
            <a:r>
              <a:rPr lang="en-GB" altLang="en-US" sz="3200" kern="0" cap="none" dirty="0" smtClean="0">
                <a:solidFill>
                  <a:srgbClr val="000000"/>
                </a:solidFill>
                <a:latin typeface="Verdana" pitchFamily="34" charset="0"/>
              </a:rPr>
              <a:t>LGBT Practitioners Network</a:t>
            </a:r>
          </a:p>
        </p:txBody>
      </p:sp>
    </p:spTree>
    <p:extLst>
      <p:ext uri="{BB962C8B-B14F-4D97-AF65-F5344CB8AC3E}">
        <p14:creationId xmlns:p14="http://schemas.microsoft.com/office/powerpoint/2010/main" val="264941219"/>
      </p:ext>
    </p:extLst>
  </p:cSld>
  <p:clrMapOvr>
    <a:masterClrMapping/>
  </p:clrMapOvr>
  <p:transition>
    <p:split orient="vert" dir="in"/>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descr="C:\Users\elop chair\AppData\Local\Microsoft\Windows\Temporary Internet Files\Content.Outlook\S3NQ78JA\ELOP new.jp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4797425"/>
            <a:ext cx="29749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5"/>
          <p:cNvSpPr>
            <a:spLocks noChangeArrowheads="1"/>
          </p:cNvSpPr>
          <p:nvPr/>
        </p:nvSpPr>
        <p:spPr bwMode="auto">
          <a:xfrm>
            <a:off x="457200" y="257175"/>
            <a:ext cx="82296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GB" altLang="en-US" sz="4000" b="1" smtClean="0">
                <a:solidFill>
                  <a:srgbClr val="000000"/>
                </a:solidFill>
                <a:latin typeface="Verdana" pitchFamily="34" charset="0"/>
              </a:rPr>
              <a:t>Tower Hamlets LGBT Voices</a:t>
            </a:r>
          </a:p>
        </p:txBody>
      </p:sp>
      <p:sp>
        <p:nvSpPr>
          <p:cNvPr id="23556" name="Rectangle 3"/>
          <p:cNvSpPr>
            <a:spLocks noGrp="1" noChangeArrowheads="1"/>
          </p:cNvSpPr>
          <p:nvPr>
            <p:ph type="body" idx="1"/>
          </p:nvPr>
        </p:nvSpPr>
        <p:spPr>
          <a:xfrm>
            <a:off x="179388" y="2420938"/>
            <a:ext cx="8075612" cy="3963987"/>
          </a:xfrm>
        </p:spPr>
        <p:txBody>
          <a:bodyPr anchor="ctr"/>
          <a:lstStyle/>
          <a:p>
            <a:pPr marL="457200" indent="-457200" eaLnBrk="1" hangingPunct="1">
              <a:lnSpc>
                <a:spcPct val="90000"/>
              </a:lnSpc>
              <a:buFont typeface="Arial" charset="0"/>
              <a:buChar char="•"/>
            </a:pPr>
            <a:r>
              <a:rPr lang="en-GB" altLang="en-US" sz="3200" smtClean="0">
                <a:latin typeface="Verdana" pitchFamily="34" charset="0"/>
              </a:rPr>
              <a:t>How we can best work together:</a:t>
            </a:r>
          </a:p>
          <a:p>
            <a:pPr marL="914400" lvl="1" indent="-457200" eaLnBrk="1" hangingPunct="1">
              <a:lnSpc>
                <a:spcPct val="90000"/>
              </a:lnSpc>
              <a:buFont typeface="Arial" charset="0"/>
              <a:buChar char="•"/>
            </a:pPr>
            <a:r>
              <a:rPr lang="en-GB" altLang="en-US" sz="2400" smtClean="0">
                <a:latin typeface="Verdana" pitchFamily="34" charset="0"/>
              </a:rPr>
              <a:t>Support the development of best practice guidance around LGBT mental health</a:t>
            </a:r>
          </a:p>
          <a:p>
            <a:pPr marL="914400" lvl="1" indent="-457200" eaLnBrk="1" hangingPunct="1">
              <a:lnSpc>
                <a:spcPct val="90000"/>
              </a:lnSpc>
              <a:buFont typeface="Arial" charset="0"/>
              <a:buChar char="•"/>
            </a:pPr>
            <a:r>
              <a:rPr lang="en-GB" altLang="en-US" sz="2400" smtClean="0">
                <a:latin typeface="Verdana" pitchFamily="34" charset="0"/>
              </a:rPr>
              <a:t>Share knowledge and resources</a:t>
            </a:r>
          </a:p>
          <a:p>
            <a:pPr marL="914400" lvl="1" indent="-457200" eaLnBrk="1" hangingPunct="1">
              <a:lnSpc>
                <a:spcPct val="90000"/>
              </a:lnSpc>
              <a:buFont typeface="Arial" charset="0"/>
              <a:buChar char="•"/>
            </a:pPr>
            <a:r>
              <a:rPr lang="en-GB" altLang="en-US" sz="2400" smtClean="0">
                <a:latin typeface="Verdana" pitchFamily="34" charset="0"/>
              </a:rPr>
              <a:t>Work together for service improvement</a:t>
            </a:r>
          </a:p>
          <a:p>
            <a:pPr marL="914400" lvl="1" indent="-457200" eaLnBrk="1" hangingPunct="1">
              <a:lnSpc>
                <a:spcPct val="90000"/>
              </a:lnSpc>
              <a:buFont typeface="Arial" charset="0"/>
              <a:buChar char="•"/>
            </a:pPr>
            <a:r>
              <a:rPr lang="en-GB" altLang="en-US" sz="2400" smtClean="0">
                <a:latin typeface="Verdana" pitchFamily="34" charset="0"/>
              </a:rPr>
              <a:t>Review current practice and policies to needs assess for LGBT service users</a:t>
            </a:r>
          </a:p>
          <a:p>
            <a:pPr marL="914400" lvl="1" indent="-457200" eaLnBrk="1" hangingPunct="1">
              <a:lnSpc>
                <a:spcPct val="90000"/>
              </a:lnSpc>
              <a:buFont typeface="Arial" charset="0"/>
              <a:buChar char="•"/>
            </a:pPr>
            <a:r>
              <a:rPr lang="en-GB" altLang="en-US" sz="2400" smtClean="0">
                <a:latin typeface="Verdana" pitchFamily="34" charset="0"/>
              </a:rPr>
              <a:t>Ensure effective monitoring around sexual orientation and gender identity</a:t>
            </a:r>
          </a:p>
          <a:p>
            <a:pPr marL="914400" lvl="1" indent="-457200" eaLnBrk="1" hangingPunct="1">
              <a:lnSpc>
                <a:spcPct val="90000"/>
              </a:lnSpc>
              <a:buFont typeface="Arial" charset="0"/>
              <a:buChar char="•"/>
            </a:pPr>
            <a:r>
              <a:rPr lang="en-GB" altLang="en-US" sz="2400" smtClean="0">
                <a:latin typeface="Verdana" pitchFamily="34" charset="0"/>
              </a:rPr>
              <a:t>Ensure better visibility and inclusion of LGBT matters</a:t>
            </a:r>
          </a:p>
          <a:p>
            <a:pPr marL="457200" indent="-457200" eaLnBrk="1" hangingPunct="1">
              <a:lnSpc>
                <a:spcPct val="90000"/>
              </a:lnSpc>
              <a:buFont typeface="Arial" charset="0"/>
              <a:buChar char="•"/>
            </a:pPr>
            <a:endParaRPr lang="en-GB" altLang="en-US" sz="3200" smtClean="0">
              <a:latin typeface="Verdana" pitchFamily="34" charset="0"/>
            </a:endParaRPr>
          </a:p>
        </p:txBody>
      </p:sp>
      <p:sp>
        <p:nvSpPr>
          <p:cNvPr id="8" name="Rectangle 2"/>
          <p:cNvSpPr txBox="1">
            <a:spLocks noChangeArrowheads="1"/>
          </p:cNvSpPr>
          <p:nvPr/>
        </p:nvSpPr>
        <p:spPr bwMode="auto">
          <a:xfrm>
            <a:off x="827088" y="1120775"/>
            <a:ext cx="7705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4000" b="1" cap="all">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eaLnBrk="1" hangingPunct="1">
              <a:defRPr/>
            </a:pPr>
            <a:r>
              <a:rPr lang="en-GB" altLang="en-US" sz="3200" kern="0" cap="none" dirty="0" smtClean="0">
                <a:solidFill>
                  <a:srgbClr val="000000"/>
                </a:solidFill>
                <a:latin typeface="Verdana" pitchFamily="34" charset="0"/>
              </a:rPr>
              <a:t>LGBT Practitioners Network</a:t>
            </a:r>
          </a:p>
        </p:txBody>
      </p:sp>
    </p:spTree>
    <p:extLst>
      <p:ext uri="{BB962C8B-B14F-4D97-AF65-F5344CB8AC3E}">
        <p14:creationId xmlns:p14="http://schemas.microsoft.com/office/powerpoint/2010/main" val="2054615931"/>
      </p:ext>
    </p:extLst>
  </p:cSld>
  <p:clrMapOvr>
    <a:masterClrMapping/>
  </p:clrMapOvr>
  <p:transition>
    <p:split orient="vert" dir="in"/>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descr="C:\Users\elop chair\AppData\Local\Microsoft\Windows\Temporary Internet Files\Content.Outlook\S3NQ78JA\ELOP new.jp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4797425"/>
            <a:ext cx="29749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5"/>
          <p:cNvSpPr>
            <a:spLocks noChangeArrowheads="1"/>
          </p:cNvSpPr>
          <p:nvPr/>
        </p:nvSpPr>
        <p:spPr bwMode="auto">
          <a:xfrm>
            <a:off x="457200" y="457200"/>
            <a:ext cx="82296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GB" altLang="en-US" sz="4000" b="1" smtClean="0">
                <a:solidFill>
                  <a:srgbClr val="000000"/>
                </a:solidFill>
                <a:latin typeface="Verdana" pitchFamily="34" charset="0"/>
              </a:rPr>
              <a:t>Tower Hamlets LGBT Voices</a:t>
            </a:r>
          </a:p>
        </p:txBody>
      </p:sp>
      <p:sp>
        <p:nvSpPr>
          <p:cNvPr id="24580" name="Rectangle 3"/>
          <p:cNvSpPr>
            <a:spLocks noGrp="1" noChangeArrowheads="1"/>
          </p:cNvSpPr>
          <p:nvPr>
            <p:ph type="body" idx="1"/>
          </p:nvPr>
        </p:nvSpPr>
        <p:spPr>
          <a:xfrm>
            <a:off x="457200" y="2201863"/>
            <a:ext cx="8075613" cy="3963987"/>
          </a:xfrm>
        </p:spPr>
        <p:txBody>
          <a:bodyPr anchor="ctr"/>
          <a:lstStyle/>
          <a:p>
            <a:pPr marL="457200" indent="-457200" eaLnBrk="1" hangingPunct="1">
              <a:lnSpc>
                <a:spcPct val="90000"/>
              </a:lnSpc>
              <a:buFont typeface="Arial" charset="0"/>
              <a:buChar char="•"/>
            </a:pPr>
            <a:r>
              <a:rPr lang="en-GB" altLang="en-US" sz="2400" smtClean="0">
                <a:latin typeface="Verdana" pitchFamily="34" charset="0"/>
              </a:rPr>
              <a:t>Our focus for 2018-19 is mental health, hate crime awareness, support for staff and students in educational environments and improving services for LGBT people</a:t>
            </a:r>
          </a:p>
          <a:p>
            <a:pPr marL="457200" indent="-457200" eaLnBrk="1" hangingPunct="1">
              <a:lnSpc>
                <a:spcPct val="90000"/>
              </a:lnSpc>
              <a:buFont typeface="Arial" charset="0"/>
              <a:buChar char="•"/>
            </a:pPr>
            <a:r>
              <a:rPr lang="en-GB" altLang="en-US" sz="2400" smtClean="0">
                <a:latin typeface="Verdana" pitchFamily="34" charset="0"/>
              </a:rPr>
              <a:t>This will be achieved through delivery of the community forum, practitioner’s network, attendance at strategic fora, responding to relevant consultations and developing best practice guidance for practitioners</a:t>
            </a:r>
          </a:p>
          <a:p>
            <a:pPr marL="457200" indent="-457200" eaLnBrk="1" hangingPunct="1">
              <a:lnSpc>
                <a:spcPct val="90000"/>
              </a:lnSpc>
              <a:buFont typeface="Arial" charset="0"/>
              <a:buChar char="•"/>
            </a:pPr>
            <a:r>
              <a:rPr lang="en-GB" altLang="en-US" sz="2400" smtClean="0">
                <a:latin typeface="Verdana" pitchFamily="34" charset="0"/>
              </a:rPr>
              <a:t>All our work aims to be mindful of inclusivity and the diversity of experience within LGBT+ communities</a:t>
            </a:r>
          </a:p>
        </p:txBody>
      </p:sp>
      <p:sp>
        <p:nvSpPr>
          <p:cNvPr id="8" name="Rectangle 2"/>
          <p:cNvSpPr txBox="1">
            <a:spLocks noChangeArrowheads="1"/>
          </p:cNvSpPr>
          <p:nvPr/>
        </p:nvSpPr>
        <p:spPr bwMode="auto">
          <a:xfrm>
            <a:off x="827088" y="1481138"/>
            <a:ext cx="7705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4000" b="1" cap="all">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eaLnBrk="1" hangingPunct="1">
              <a:defRPr/>
            </a:pPr>
            <a:r>
              <a:rPr lang="en-GB" altLang="en-US" sz="3200" kern="0" cap="none" dirty="0" smtClean="0">
                <a:solidFill>
                  <a:srgbClr val="000000"/>
                </a:solidFill>
                <a:latin typeface="Verdana" pitchFamily="34" charset="0"/>
              </a:rPr>
              <a:t>Forward Plan</a:t>
            </a:r>
          </a:p>
        </p:txBody>
      </p:sp>
    </p:spTree>
    <p:extLst>
      <p:ext uri="{BB962C8B-B14F-4D97-AF65-F5344CB8AC3E}">
        <p14:creationId xmlns:p14="http://schemas.microsoft.com/office/powerpoint/2010/main" val="3117270599"/>
      </p:ext>
    </p:extLst>
  </p:cSld>
  <p:clrMapOvr>
    <a:masterClrMapping/>
  </p:clrMapOvr>
  <p:transition>
    <p:split orient="vert" dir="in"/>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altLang="en-US" sz="6000" smtClean="0">
                <a:latin typeface="Bookman Old Style" pitchFamily="18" charset="0"/>
              </a:rPr>
              <a:t>ELOP</a:t>
            </a:r>
          </a:p>
        </p:txBody>
      </p:sp>
      <p:sp>
        <p:nvSpPr>
          <p:cNvPr id="25603" name="Rectangle 3"/>
          <p:cNvSpPr>
            <a:spLocks noGrp="1" noChangeArrowheads="1"/>
          </p:cNvSpPr>
          <p:nvPr>
            <p:ph type="body" idx="1"/>
          </p:nvPr>
        </p:nvSpPr>
        <p:spPr>
          <a:xfrm>
            <a:off x="457200" y="2786063"/>
            <a:ext cx="8229600" cy="2714625"/>
          </a:xfrm>
        </p:spPr>
        <p:txBody>
          <a:bodyPr/>
          <a:lstStyle/>
          <a:p>
            <a:pPr eaLnBrk="1" hangingPunct="1">
              <a:lnSpc>
                <a:spcPct val="90000"/>
              </a:lnSpc>
            </a:pPr>
            <a:r>
              <a:rPr lang="en-GB" altLang="en-US" sz="5400" smtClean="0">
                <a:latin typeface="Bookman Old Style" pitchFamily="18" charset="0"/>
              </a:rPr>
              <a:t>020 8509 3898</a:t>
            </a:r>
            <a:endParaRPr lang="en-GB" altLang="en-US" sz="5400" smtClean="0"/>
          </a:p>
          <a:p>
            <a:pPr eaLnBrk="1" hangingPunct="1">
              <a:lnSpc>
                <a:spcPct val="90000"/>
              </a:lnSpc>
            </a:pPr>
            <a:r>
              <a:rPr lang="en-GB" altLang="en-US" sz="5400" smtClean="0">
                <a:latin typeface="Bookman Old Style" pitchFamily="18" charset="0"/>
                <a:hlinkClick r:id="rId3"/>
              </a:rPr>
              <a:t>LGBTforum@elop.org</a:t>
            </a:r>
            <a:endParaRPr lang="en-GB" altLang="en-US" sz="5400" smtClean="0">
              <a:latin typeface="Bookman Old Style" pitchFamily="18" charset="0"/>
            </a:endParaRPr>
          </a:p>
          <a:p>
            <a:pPr eaLnBrk="1" hangingPunct="1">
              <a:lnSpc>
                <a:spcPct val="90000"/>
              </a:lnSpc>
            </a:pPr>
            <a:r>
              <a:rPr lang="en-GB" altLang="en-US" sz="5400" smtClean="0">
                <a:latin typeface="Bookman Old Style" pitchFamily="18" charset="0"/>
                <a:hlinkClick r:id="rId4"/>
              </a:rPr>
              <a:t>www.elop.org</a:t>
            </a:r>
            <a:r>
              <a:rPr lang="en-GB" altLang="en-US" sz="5400" smtClean="0">
                <a:latin typeface="Bookman Old Style" pitchFamily="18" charset="0"/>
              </a:rPr>
              <a:t> </a:t>
            </a:r>
          </a:p>
        </p:txBody>
      </p:sp>
      <p:sp>
        <p:nvSpPr>
          <p:cNvPr id="25604" name="phone3"/>
          <p:cNvSpPr>
            <a:spLocks noEditPoints="1" noChangeArrowheads="1"/>
          </p:cNvSpPr>
          <p:nvPr/>
        </p:nvSpPr>
        <p:spPr bwMode="auto">
          <a:xfrm>
            <a:off x="6130925" y="3286125"/>
            <a:ext cx="457200" cy="457200"/>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00 w 21600"/>
              <a:gd name="T25" fmla="*/ 23516 h 21600"/>
              <a:gd name="T26" fmla="*/ 21400 w 21600"/>
              <a:gd name="T27" fmla="*/ 4048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CC"/>
          </a:solidFill>
          <a:ln w="9525">
            <a:solidFill>
              <a:srgbClr val="000000"/>
            </a:solidFill>
            <a:miter lim="800000"/>
            <a:headEnd/>
            <a:tailEnd/>
          </a:ln>
        </p:spPr>
        <p:txBody>
          <a:bodyPr/>
          <a:lstStyle/>
          <a:p>
            <a:pPr algn="ctr"/>
            <a:endParaRPr lang="en-GB" sz="1800" smtClean="0">
              <a:solidFill>
                <a:srgbClr val="000000"/>
              </a:solidFill>
              <a:latin typeface="Verdana" pitchFamily="34" charset="0"/>
            </a:endParaRPr>
          </a:p>
        </p:txBody>
      </p:sp>
      <p:pic>
        <p:nvPicPr>
          <p:cNvPr id="25605" name="Picture 7" descr="logoea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125" y="5199063"/>
            <a:ext cx="2246313"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descr="C:\Users\elop chair\AppData\Local\Microsoft\Windows\Temporary Internet Files\Content.Outlook\S3NQ78JA\ELOP new.jp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4797425"/>
            <a:ext cx="29749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478637"/>
      </p:ext>
    </p:extLst>
  </p:cSld>
  <p:clrMapOvr>
    <a:masterClrMapping/>
  </p:clrMapOvr>
  <p:transition>
    <p:split orient="vert" dir="in"/>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MCj039180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51938"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4" descr="C:\Users\elop chair\AppData\Local\Microsoft\Windows\Temporary Internet Files\Content.Outlook\S3NQ78JA\ELOP new.jp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4797425"/>
            <a:ext cx="29749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748744"/>
      </p:ext>
    </p:extLst>
  </p:cSld>
  <p:clrMapOvr>
    <a:masterClrMapping/>
  </p:clrMapOvr>
  <p:transition>
    <p:split orient="vert" dir="in"/>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177" y="1628800"/>
            <a:ext cx="7772400" cy="9361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1" hangingPunct="1"/>
            <a:r>
              <a:rPr lang="en-GB" b="1" dirty="0">
                <a:solidFill>
                  <a:srgbClr val="339933"/>
                </a:solidFill>
              </a:rPr>
              <a:t>Comfort Break</a:t>
            </a:r>
          </a:p>
        </p:txBody>
      </p:sp>
      <p:sp>
        <p:nvSpPr>
          <p:cNvPr id="3" name="Content Placeholder 2"/>
          <p:cNvSpPr>
            <a:spLocks noGrp="1"/>
          </p:cNvSpPr>
          <p:nvPr>
            <p:ph idx="1"/>
          </p:nvPr>
        </p:nvSpPr>
        <p:spPr>
          <a:xfrm>
            <a:off x="685800" y="2924944"/>
            <a:ext cx="7772400" cy="2880320"/>
          </a:xfrm>
        </p:spPr>
        <p:txBody>
          <a:bodyPr/>
          <a:lstStyle/>
          <a:p>
            <a:pPr marL="0" indent="0" algn="ctr">
              <a:buNone/>
            </a:pPr>
            <a:endParaRPr lang="en-GB" dirty="0" smtClean="0"/>
          </a:p>
          <a:p>
            <a:pPr marL="0" indent="0" algn="ctr">
              <a:buNone/>
            </a:pPr>
            <a:r>
              <a:rPr lang="en-GB" dirty="0" smtClean="0"/>
              <a:t>14:15 – 14:30</a:t>
            </a:r>
          </a:p>
          <a:p>
            <a:pPr algn="ctr"/>
            <a:endParaRPr lang="en-GB" dirty="0"/>
          </a:p>
          <a:p>
            <a:pPr marL="0" indent="0" algn="ctr">
              <a:buNone/>
            </a:pPr>
            <a:r>
              <a:rPr lang="en-GB" dirty="0" smtClean="0"/>
              <a:t>Refreshments are served upstairs in Meeting Rooms 1/2.</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0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711564"/>
      </p:ext>
    </p:extLst>
  </p:cSld>
  <p:clrMapOvr>
    <a:masterClrMapping/>
  </p:clrMapOvr>
  <p:transition>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K:\Equality Networks\LGBTQ Staff Network\2018 Pride Parade\Photos from the Parade\Chloe's photos\DSC_21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1912"/>
            <a:ext cx="6383912" cy="4256088"/>
          </a:xfrm>
          <a:prstGeom prst="rect">
            <a:avLst/>
          </a:prstGeom>
          <a:noFill/>
          <a:ln>
            <a:solidFill>
              <a:srgbClr val="F8F8F8"/>
            </a:solidFill>
          </a:ln>
          <a:extLst>
            <a:ext uri="{909E8E84-426E-40DD-AFC4-6F175D3DCCD1}">
              <a14:hiddenFill xmlns:a14="http://schemas.microsoft.com/office/drawing/2010/main">
                <a:solidFill>
                  <a:srgbClr val="FFFFFF"/>
                </a:solidFill>
              </a14:hiddenFill>
            </a:ext>
          </a:extLst>
        </p:spPr>
      </p:pic>
      <p:pic>
        <p:nvPicPr>
          <p:cNvPr id="2050" name="Picture 2" descr="K:\Equality Networks\LGBTQ Staff Network\2018 Pride Parade\Photos from the Parade\Chloe's photos\DSC_174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496" b="3067"/>
          <a:stretch/>
        </p:blipFill>
        <p:spPr bwMode="auto">
          <a:xfrm>
            <a:off x="5220071" y="0"/>
            <a:ext cx="3923929" cy="4053046"/>
          </a:xfrm>
          <a:prstGeom prst="rect">
            <a:avLst/>
          </a:prstGeom>
          <a:noFill/>
          <a:ln>
            <a:solidFill>
              <a:srgbClr val="F8F8F8"/>
            </a:solidFill>
          </a:ln>
          <a:extLst>
            <a:ext uri="{909E8E84-426E-40DD-AFC4-6F175D3DCCD1}">
              <a14:hiddenFill xmlns:a14="http://schemas.microsoft.com/office/drawing/2010/main">
                <a:solidFill>
                  <a:srgbClr val="FFFFFF"/>
                </a:solidFill>
              </a14:hiddenFill>
            </a:ext>
          </a:extLst>
        </p:spPr>
      </p:pic>
      <p:pic>
        <p:nvPicPr>
          <p:cNvPr id="2052" name="Picture 4" descr="K:\Equality Networks\LGBTQ Staff Network\2018 Pride Parade\Photos from the Parade\Chloe's photos\DSC_219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734" t="33390" r="7141"/>
          <a:stretch/>
        </p:blipFill>
        <p:spPr bwMode="auto">
          <a:xfrm>
            <a:off x="6383912" y="4005943"/>
            <a:ext cx="2750081" cy="2852057"/>
          </a:xfrm>
          <a:prstGeom prst="rect">
            <a:avLst/>
          </a:prstGeom>
          <a:noFill/>
          <a:ln>
            <a:solidFill>
              <a:srgbClr val="F8F8F8"/>
            </a:solidFill>
          </a:ln>
          <a:extLst>
            <a:ext uri="{909E8E84-426E-40DD-AFC4-6F175D3DCCD1}">
              <a14:hiddenFill xmlns:a14="http://schemas.microsoft.com/office/drawing/2010/main">
                <a:solidFill>
                  <a:srgbClr val="FFFFFF"/>
                </a:solidFill>
              </a14:hiddenFill>
            </a:ext>
          </a:extLst>
        </p:spPr>
      </p:pic>
      <p:pic>
        <p:nvPicPr>
          <p:cNvPr id="2053" name="Picture 5" descr="K:\Equality Networks\LGBTQ Staff Network\2018 Pride Parade\Photos from the Parade\Chloe's photos\DSC_212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5590"/>
          <a:stretch/>
        </p:blipFill>
        <p:spPr bwMode="auto">
          <a:xfrm>
            <a:off x="1" y="0"/>
            <a:ext cx="5220072" cy="2636912"/>
          </a:xfrm>
          <a:prstGeom prst="rect">
            <a:avLst/>
          </a:prstGeom>
          <a:noFill/>
          <a:ln>
            <a:solidFill>
              <a:srgbClr val="F8F8F8"/>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0911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72816"/>
            <a:ext cx="7772400" cy="936104"/>
          </a:xfrm>
        </p:spPr>
        <p:txBody>
          <a:bodyPr/>
          <a:lstStyle/>
          <a:p>
            <a:r>
              <a:rPr lang="en-GB" b="1" dirty="0" smtClean="0"/>
              <a:t>Gendered Intelligence</a:t>
            </a:r>
            <a:endParaRPr lang="en-GB" b="1" dirty="0"/>
          </a:p>
        </p:txBody>
      </p:sp>
      <p:sp>
        <p:nvSpPr>
          <p:cNvPr id="3" name="Content Placeholder 2"/>
          <p:cNvSpPr>
            <a:spLocks noGrp="1"/>
          </p:cNvSpPr>
          <p:nvPr>
            <p:ph idx="1"/>
          </p:nvPr>
        </p:nvSpPr>
        <p:spPr>
          <a:xfrm>
            <a:off x="685800" y="4077072"/>
            <a:ext cx="7772400" cy="1800200"/>
          </a:xfrm>
        </p:spPr>
        <p:txBody>
          <a:bodyPr/>
          <a:lstStyle/>
          <a:p>
            <a:pPr marL="0" indent="0">
              <a:buNone/>
            </a:pPr>
            <a:r>
              <a:rPr lang="en-GB" b="1" dirty="0" err="1" smtClean="0"/>
              <a:t>Dex</a:t>
            </a:r>
            <a:r>
              <a:rPr lang="en-GB" b="1" dirty="0" smtClean="0"/>
              <a:t> </a:t>
            </a:r>
            <a:r>
              <a:rPr lang="en-GB" b="1" dirty="0" err="1" smtClean="0"/>
              <a:t>Grodner</a:t>
            </a:r>
            <a:endParaRPr lang="en-GB" b="1" dirty="0" smtClean="0"/>
          </a:p>
          <a:p>
            <a:pPr marL="0" indent="0">
              <a:buNone/>
            </a:pPr>
            <a:r>
              <a:rPr lang="en-GB" dirty="0" smtClean="0"/>
              <a:t>Facilitator and Mentor at Gendered Intelligence</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0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86280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47E3C00-CFD8-46A8-9B9F-2CF69D845A9C}"/>
              </a:ext>
            </a:extLst>
          </p:cNvPr>
          <p:cNvSpPr txBox="1"/>
          <p:nvPr/>
        </p:nvSpPr>
        <p:spPr>
          <a:xfrm>
            <a:off x="0" y="1990342"/>
            <a:ext cx="9144000" cy="3031599"/>
          </a:xfrm>
          <a:prstGeom prst="rect">
            <a:avLst/>
          </a:prstGeom>
          <a:solidFill>
            <a:srgbClr val="C8127E"/>
          </a:solidFill>
        </p:spPr>
        <p:txBody>
          <a:bodyPr wrap="square" rtlCol="0">
            <a:spAutoFit/>
          </a:bodyPr>
          <a:lstStyle/>
          <a:p>
            <a:pPr algn="ctr" defTabSz="457200" eaLnBrk="1" fontAlgn="auto" hangingPunct="1">
              <a:spcBef>
                <a:spcPts val="0"/>
              </a:spcBef>
              <a:spcAft>
                <a:spcPts val="0"/>
              </a:spcAft>
            </a:pPr>
            <a:endParaRPr lang="en-GB" sz="3600" dirty="0">
              <a:solidFill>
                <a:prstClr val="white"/>
              </a:solidFill>
              <a:latin typeface="Verdana"/>
            </a:endParaRPr>
          </a:p>
          <a:p>
            <a:pPr algn="ctr" defTabSz="457200" eaLnBrk="1" fontAlgn="auto" hangingPunct="1">
              <a:spcBef>
                <a:spcPts val="0"/>
              </a:spcBef>
              <a:spcAft>
                <a:spcPts val="0"/>
              </a:spcAft>
            </a:pPr>
            <a:endParaRPr lang="en-GB" sz="3600" dirty="0">
              <a:solidFill>
                <a:prstClr val="white"/>
              </a:solidFill>
              <a:latin typeface="Verdana"/>
            </a:endParaRPr>
          </a:p>
          <a:p>
            <a:pPr algn="ctr" defTabSz="457200" eaLnBrk="1" fontAlgn="auto" hangingPunct="1">
              <a:spcBef>
                <a:spcPts val="0"/>
              </a:spcBef>
              <a:spcAft>
                <a:spcPts val="0"/>
              </a:spcAft>
            </a:pPr>
            <a:r>
              <a:rPr lang="en-GB" sz="3600" dirty="0">
                <a:solidFill>
                  <a:prstClr val="white"/>
                </a:solidFill>
                <a:latin typeface="Verdana"/>
              </a:rPr>
              <a:t>Welcome</a:t>
            </a:r>
          </a:p>
          <a:p>
            <a:pPr algn="ctr" defTabSz="457200" eaLnBrk="1" fontAlgn="auto" hangingPunct="1">
              <a:spcBef>
                <a:spcPts val="0"/>
              </a:spcBef>
              <a:spcAft>
                <a:spcPts val="0"/>
              </a:spcAft>
            </a:pPr>
            <a:endParaRPr lang="en-GB" sz="1100" dirty="0">
              <a:solidFill>
                <a:prstClr val="white"/>
              </a:solidFill>
              <a:latin typeface="Verdana"/>
            </a:endParaRPr>
          </a:p>
          <a:p>
            <a:pPr algn="ctr" defTabSz="457200" eaLnBrk="1" fontAlgn="auto" hangingPunct="1">
              <a:spcBef>
                <a:spcPts val="0"/>
              </a:spcBef>
              <a:spcAft>
                <a:spcPts val="0"/>
              </a:spcAft>
            </a:pPr>
            <a:r>
              <a:rPr lang="en-GB" sz="3600" dirty="0" err="1">
                <a:solidFill>
                  <a:prstClr val="white"/>
                </a:solidFill>
                <a:latin typeface="Verdana"/>
              </a:rPr>
              <a:t>Dex</a:t>
            </a:r>
            <a:r>
              <a:rPr lang="en-GB" sz="3600" dirty="0">
                <a:solidFill>
                  <a:prstClr val="white"/>
                </a:solidFill>
                <a:latin typeface="Verdana"/>
              </a:rPr>
              <a:t> </a:t>
            </a:r>
            <a:r>
              <a:rPr lang="en-GB" sz="3600" dirty="0" err="1">
                <a:solidFill>
                  <a:prstClr val="white"/>
                </a:solidFill>
                <a:latin typeface="Verdana"/>
              </a:rPr>
              <a:t>Grodner</a:t>
            </a:r>
            <a:endParaRPr lang="en-GB" sz="3600" dirty="0">
              <a:solidFill>
                <a:prstClr val="white"/>
              </a:solidFill>
              <a:latin typeface="Verdana"/>
            </a:endParaRPr>
          </a:p>
          <a:p>
            <a:pPr algn="ctr" defTabSz="457200" eaLnBrk="1" fontAlgn="auto" hangingPunct="1">
              <a:spcBef>
                <a:spcPts val="0"/>
              </a:spcBef>
              <a:spcAft>
                <a:spcPts val="0"/>
              </a:spcAft>
            </a:pPr>
            <a:endParaRPr lang="en-GB" sz="3600" dirty="0">
              <a:solidFill>
                <a:prstClr val="white"/>
              </a:solidFill>
              <a:latin typeface="Verdana"/>
            </a:endParaRPr>
          </a:p>
        </p:txBody>
      </p:sp>
    </p:spTree>
    <p:extLst>
      <p:ext uri="{BB962C8B-B14F-4D97-AF65-F5344CB8AC3E}">
        <p14:creationId xmlns:p14="http://schemas.microsoft.com/office/powerpoint/2010/main" val="9799313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p:cNvSpPr txBox="1">
            <a:spLocks/>
          </p:cNvSpPr>
          <p:nvPr/>
        </p:nvSpPr>
        <p:spPr>
          <a:xfrm>
            <a:off x="534657" y="1545872"/>
            <a:ext cx="8034577" cy="4637315"/>
          </a:xfrm>
          <a:prstGeom prst="rect">
            <a:avLst/>
          </a:prstGeom>
        </p:spPr>
        <p:txBody>
          <a:bodyPr>
            <a:noAutofit/>
          </a:bodyPr>
          <a:lstStyle>
            <a:lvl1pPr marL="82296" indent="0" algn="l" rtl="0" eaLnBrk="1" latinLnBrk="0" hangingPunct="1">
              <a:lnSpc>
                <a:spcPct val="100000"/>
              </a:lnSpc>
              <a:spcBef>
                <a:spcPts val="600"/>
              </a:spcBef>
              <a:buClr>
                <a:schemeClr val="accent1"/>
              </a:buClr>
              <a:buSzPct val="80000"/>
              <a:buFont typeface="Wingdings 2"/>
              <a:buNone/>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60722" defTabSz="457200" fontAlgn="auto">
              <a:lnSpc>
                <a:spcPct val="110000"/>
              </a:lnSpc>
              <a:spcAft>
                <a:spcPts val="600"/>
              </a:spcAft>
              <a:buClr>
                <a:prstClr val="black"/>
              </a:buClr>
            </a:pPr>
            <a:r>
              <a:rPr lang="en-GB" sz="2000" dirty="0">
                <a:solidFill>
                  <a:prstClr val="black"/>
                </a:solidFill>
              </a:rPr>
              <a:t>Community Interest Company est. 2008</a:t>
            </a:r>
          </a:p>
          <a:p>
            <a:pPr marL="60722" defTabSz="457200" fontAlgn="auto">
              <a:lnSpc>
                <a:spcPct val="110000"/>
              </a:lnSpc>
              <a:spcAft>
                <a:spcPts val="600"/>
              </a:spcAft>
              <a:buClr>
                <a:prstClr val="black"/>
              </a:buClr>
            </a:pPr>
            <a:r>
              <a:rPr lang="en-GB" sz="2000" b="1" dirty="0">
                <a:solidFill>
                  <a:prstClr val="black"/>
                </a:solidFill>
              </a:rPr>
              <a:t>Vision</a:t>
            </a:r>
            <a:r>
              <a:rPr lang="en-GB" sz="2000" dirty="0">
                <a:solidFill>
                  <a:prstClr val="black"/>
                </a:solidFill>
              </a:rPr>
              <a:t>: a world where people are no longer constrained by narrow perceptions and expectations of gender, and where diverse gender expressions are visible and valued</a:t>
            </a:r>
          </a:p>
          <a:p>
            <a:pPr marL="60722" defTabSz="457200" fontAlgn="auto">
              <a:lnSpc>
                <a:spcPct val="110000"/>
              </a:lnSpc>
              <a:spcAft>
                <a:spcPts val="600"/>
              </a:spcAft>
              <a:buClr>
                <a:prstClr val="black"/>
              </a:buClr>
            </a:pPr>
            <a:r>
              <a:rPr lang="en-GB" sz="2000" b="1" dirty="0">
                <a:solidFill>
                  <a:prstClr val="black"/>
                </a:solidFill>
              </a:rPr>
              <a:t>Aims</a:t>
            </a:r>
            <a:r>
              <a:rPr lang="en-GB" sz="2000" dirty="0">
                <a:solidFill>
                  <a:prstClr val="black"/>
                </a:solidFill>
              </a:rPr>
              <a:t>: to increase understandings of gender diversity and improve trans people’s quality of life</a:t>
            </a:r>
          </a:p>
          <a:p>
            <a:pPr marL="618506" lvl="1" defTabSz="457200" fontAlgn="auto">
              <a:lnSpc>
                <a:spcPct val="110000"/>
              </a:lnSpc>
              <a:spcAft>
                <a:spcPts val="600"/>
              </a:spcAft>
              <a:buClr>
                <a:prstClr val="black"/>
              </a:buClr>
            </a:pPr>
            <a:r>
              <a:rPr lang="en-GB" sz="2000" dirty="0">
                <a:solidFill>
                  <a:prstClr val="black"/>
                </a:solidFill>
              </a:rPr>
              <a:t>We work with all those who impact on trans lives</a:t>
            </a:r>
          </a:p>
          <a:p>
            <a:pPr marL="618506" lvl="1" defTabSz="457200" fontAlgn="auto">
              <a:lnSpc>
                <a:spcPct val="110000"/>
              </a:lnSpc>
              <a:spcAft>
                <a:spcPts val="600"/>
              </a:spcAft>
              <a:buClr>
                <a:prstClr val="black"/>
              </a:buClr>
            </a:pPr>
            <a:r>
              <a:rPr lang="en-GB" sz="2000" dirty="0">
                <a:solidFill>
                  <a:prstClr val="black"/>
                </a:solidFill>
              </a:rPr>
              <a:t>We specialise in supporting young trans people 8-30</a:t>
            </a:r>
          </a:p>
          <a:p>
            <a:pPr marL="479060" lvl="1" indent="0" defTabSz="457200" fontAlgn="auto">
              <a:lnSpc>
                <a:spcPct val="110000"/>
              </a:lnSpc>
              <a:spcBef>
                <a:spcPts val="600"/>
              </a:spcBef>
              <a:spcAft>
                <a:spcPts val="600"/>
              </a:spcAft>
              <a:buClr>
                <a:prstClr val="black"/>
              </a:buClr>
              <a:buFont typeface="Verdana"/>
              <a:buNone/>
            </a:pPr>
            <a:endParaRPr lang="en-GB" sz="2000" dirty="0">
              <a:solidFill>
                <a:prstClr val="black"/>
              </a:solidFill>
            </a:endParaRPr>
          </a:p>
          <a:p>
            <a:pPr marL="60722" defTabSz="457200" fontAlgn="auto">
              <a:lnSpc>
                <a:spcPct val="110000"/>
              </a:lnSpc>
              <a:spcAft>
                <a:spcPts val="600"/>
              </a:spcAft>
              <a:buClr>
                <a:prstClr val="black"/>
              </a:buClr>
            </a:pPr>
            <a:r>
              <a:rPr lang="en-GB" sz="2000" b="1" dirty="0">
                <a:solidFill>
                  <a:prstClr val="black"/>
                </a:solidFill>
                <a:ea typeface="Verdana" panose="020B0604030504040204" pitchFamily="34" charset="0"/>
                <a:cs typeface="Verdana" panose="020B0604030504040204" pitchFamily="34" charset="0"/>
              </a:rPr>
              <a:t>Everyone can be intelligent about gender!</a:t>
            </a:r>
          </a:p>
          <a:p>
            <a:pPr marL="403622" indent="-342900" defTabSz="457200" fontAlgn="auto">
              <a:lnSpc>
                <a:spcPct val="110000"/>
              </a:lnSpc>
              <a:spcAft>
                <a:spcPts val="600"/>
              </a:spcAft>
              <a:buClr>
                <a:prstClr val="black"/>
              </a:buClr>
              <a:buFont typeface="Arial" charset="0"/>
              <a:buChar char="•"/>
            </a:pPr>
            <a:endParaRPr lang="en-GB" sz="2000" dirty="0">
              <a:solidFill>
                <a:prstClr val="black"/>
              </a:solidFill>
            </a:endParaRPr>
          </a:p>
          <a:p>
            <a:pPr marL="403622" indent="-342900" defTabSz="457200" fontAlgn="auto">
              <a:lnSpc>
                <a:spcPct val="110000"/>
              </a:lnSpc>
              <a:spcAft>
                <a:spcPts val="600"/>
              </a:spcAft>
              <a:buClr>
                <a:prstClr val="white">
                  <a:lumMod val="50000"/>
                </a:prstClr>
              </a:buClr>
              <a:buFont typeface="Wingdings" pitchFamily="2" charset="2"/>
              <a:buChar char="§"/>
            </a:pPr>
            <a:endParaRPr lang="en-GB" sz="2000" dirty="0">
              <a:solidFill>
                <a:prstClr val="black"/>
              </a:solidFill>
            </a:endParaRPr>
          </a:p>
        </p:txBody>
      </p:sp>
      <p:sp>
        <p:nvSpPr>
          <p:cNvPr id="3" name="Title 2"/>
          <p:cNvSpPr>
            <a:spLocks noGrp="1"/>
          </p:cNvSpPr>
          <p:nvPr>
            <p:ph type="title" idx="4294967295"/>
          </p:nvPr>
        </p:nvSpPr>
        <p:spPr>
          <a:xfrm>
            <a:off x="0" y="-992188"/>
            <a:ext cx="6172200" cy="857250"/>
          </a:xfrm>
          <a:prstGeom prst="rect">
            <a:avLst/>
          </a:prstGeom>
        </p:spPr>
        <p:txBody>
          <a:bodyPr/>
          <a:lstStyle/>
          <a:p>
            <a:r>
              <a:rPr lang="en-GB" dirty="0"/>
              <a:t>About GI</a:t>
            </a:r>
          </a:p>
        </p:txBody>
      </p:sp>
      <p:sp>
        <p:nvSpPr>
          <p:cNvPr id="6" name="TextBox 5">
            <a:extLst>
              <a:ext uri="{FF2B5EF4-FFF2-40B4-BE49-F238E27FC236}">
                <a16:creationId xmlns="" xmlns:a16="http://schemas.microsoft.com/office/drawing/2014/main" id="{C9DBEE73-C82B-4076-AFC9-795CD6C91D48}"/>
              </a:ext>
            </a:extLst>
          </p:cNvPr>
          <p:cNvSpPr txBox="1"/>
          <p:nvPr/>
        </p:nvSpPr>
        <p:spPr>
          <a:xfrm>
            <a:off x="574766" y="1084207"/>
            <a:ext cx="5903489" cy="461665"/>
          </a:xfrm>
          <a:prstGeom prst="rect">
            <a:avLst/>
          </a:prstGeom>
          <a:noFill/>
        </p:spPr>
        <p:txBody>
          <a:bodyPr wrap="square" rtlCol="0">
            <a:spAutoFit/>
          </a:bodyPr>
          <a:lstStyle/>
          <a:p>
            <a:pPr defTabSz="457200" eaLnBrk="1" fontAlgn="auto" hangingPunct="1">
              <a:spcBef>
                <a:spcPts val="0"/>
              </a:spcBef>
              <a:spcAft>
                <a:spcPts val="0"/>
              </a:spcAft>
            </a:pPr>
            <a:r>
              <a:rPr lang="en-GB" b="1" dirty="0">
                <a:solidFill>
                  <a:srgbClr val="9E2487"/>
                </a:solidFill>
                <a:latin typeface="Verdana" charset="0"/>
                <a:ea typeface="Verdana" charset="0"/>
                <a:cs typeface="Verdana" charset="0"/>
              </a:rPr>
              <a:t>About Gendered Intelligence</a:t>
            </a:r>
          </a:p>
        </p:txBody>
      </p:sp>
    </p:spTree>
    <p:extLst>
      <p:ext uri="{BB962C8B-B14F-4D97-AF65-F5344CB8AC3E}">
        <p14:creationId xmlns:p14="http://schemas.microsoft.com/office/powerpoint/2010/main" val="18225957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 xmlns:a16="http://schemas.microsoft.com/office/drawing/2014/main" id="{585A1CF7-738B-4D71-832A-884E37550A3B}"/>
              </a:ext>
            </a:extLst>
          </p:cNvPr>
          <p:cNvSpPr txBox="1">
            <a:spLocks/>
          </p:cNvSpPr>
          <p:nvPr/>
        </p:nvSpPr>
        <p:spPr>
          <a:xfrm>
            <a:off x="533400" y="1905000"/>
            <a:ext cx="7288878" cy="427196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GB" dirty="0">
                <a:solidFill>
                  <a:prstClr val="black"/>
                </a:solidFill>
              </a:rPr>
              <a:t>What does ‘trans’ mean?</a:t>
            </a:r>
          </a:p>
          <a:p>
            <a:pPr fontAlgn="auto">
              <a:spcAft>
                <a:spcPts val="0"/>
              </a:spcAft>
            </a:pPr>
            <a:r>
              <a:rPr lang="en-GB" dirty="0">
                <a:solidFill>
                  <a:prstClr val="black"/>
                </a:solidFill>
              </a:rPr>
              <a:t>Our picture of sex and gender – the context</a:t>
            </a:r>
          </a:p>
          <a:p>
            <a:pPr fontAlgn="auto">
              <a:spcAft>
                <a:spcPts val="0"/>
              </a:spcAft>
            </a:pPr>
            <a:r>
              <a:rPr lang="en-GB" dirty="0">
                <a:solidFill>
                  <a:prstClr val="black"/>
                </a:solidFill>
              </a:rPr>
              <a:t>Language and terminology</a:t>
            </a:r>
          </a:p>
          <a:p>
            <a:pPr fontAlgn="auto">
              <a:spcAft>
                <a:spcPts val="0"/>
              </a:spcAft>
            </a:pPr>
            <a:r>
              <a:rPr lang="en-GB" dirty="0">
                <a:solidFill>
                  <a:prstClr val="black"/>
                </a:solidFill>
              </a:rPr>
              <a:t>Laws that apply</a:t>
            </a:r>
          </a:p>
          <a:p>
            <a:pPr fontAlgn="auto">
              <a:spcAft>
                <a:spcPts val="0"/>
              </a:spcAft>
            </a:pPr>
            <a:r>
              <a:rPr lang="en-GB" dirty="0">
                <a:solidFill>
                  <a:prstClr val="black"/>
                </a:solidFill>
              </a:rPr>
              <a:t>Good practice working with trans staff/students/clients</a:t>
            </a:r>
          </a:p>
          <a:p>
            <a:pPr fontAlgn="auto">
              <a:spcAft>
                <a:spcPts val="0"/>
              </a:spcAft>
            </a:pPr>
            <a:r>
              <a:rPr lang="en-GB" dirty="0">
                <a:solidFill>
                  <a:prstClr val="black"/>
                </a:solidFill>
              </a:rPr>
              <a:t>What GI can offer / other resources</a:t>
            </a:r>
          </a:p>
          <a:p>
            <a:pPr fontAlgn="auto">
              <a:spcAft>
                <a:spcPts val="0"/>
              </a:spcAft>
            </a:pPr>
            <a:r>
              <a:rPr lang="en-GB" dirty="0">
                <a:solidFill>
                  <a:prstClr val="black"/>
                </a:solidFill>
              </a:rPr>
              <a:t>Final questions </a:t>
            </a:r>
          </a:p>
          <a:p>
            <a:pPr fontAlgn="auto">
              <a:spcAft>
                <a:spcPts val="0"/>
              </a:spcAft>
            </a:pPr>
            <a:r>
              <a:rPr lang="en-GB" dirty="0">
                <a:solidFill>
                  <a:prstClr val="black"/>
                </a:solidFill>
              </a:rPr>
              <a:t>Feedback forms</a:t>
            </a:r>
          </a:p>
        </p:txBody>
      </p:sp>
      <p:sp>
        <p:nvSpPr>
          <p:cNvPr id="6" name="TextBox 5">
            <a:extLst>
              <a:ext uri="{FF2B5EF4-FFF2-40B4-BE49-F238E27FC236}">
                <a16:creationId xmlns="" xmlns:a16="http://schemas.microsoft.com/office/drawing/2014/main" id="{038F96F6-E038-4E9B-83B2-985B9928C9D4}"/>
              </a:ext>
            </a:extLst>
          </p:cNvPr>
          <p:cNvSpPr txBox="1"/>
          <p:nvPr/>
        </p:nvSpPr>
        <p:spPr>
          <a:xfrm>
            <a:off x="709448" y="772510"/>
            <a:ext cx="4004442" cy="461665"/>
          </a:xfrm>
          <a:prstGeom prst="rect">
            <a:avLst/>
          </a:prstGeom>
          <a:noFill/>
        </p:spPr>
        <p:txBody>
          <a:bodyPr wrap="square" rtlCol="0">
            <a:spAutoFit/>
          </a:bodyPr>
          <a:lstStyle/>
          <a:p>
            <a:pPr defTabSz="457200" eaLnBrk="1" fontAlgn="auto" hangingPunct="1">
              <a:spcBef>
                <a:spcPts val="0"/>
              </a:spcBef>
              <a:spcAft>
                <a:spcPts val="0"/>
              </a:spcAft>
            </a:pPr>
            <a:r>
              <a:rPr lang="en-GB" b="1" dirty="0">
                <a:solidFill>
                  <a:srgbClr val="9E2487"/>
                </a:solidFill>
                <a:latin typeface="Verdana" charset="0"/>
                <a:ea typeface="Verdana" charset="0"/>
                <a:cs typeface="Verdana" charset="0"/>
              </a:rPr>
              <a:t>Session Outline</a:t>
            </a:r>
            <a:endParaRPr lang="en-GB" dirty="0">
              <a:solidFill>
                <a:prstClr val="black"/>
              </a:solidFill>
              <a:latin typeface="Verdana "/>
            </a:endParaRPr>
          </a:p>
        </p:txBody>
      </p:sp>
    </p:spTree>
    <p:extLst>
      <p:ext uri="{BB962C8B-B14F-4D97-AF65-F5344CB8AC3E}">
        <p14:creationId xmlns:p14="http://schemas.microsoft.com/office/powerpoint/2010/main" val="362170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a:extLst>
              <a:ext uri="{FF2B5EF4-FFF2-40B4-BE49-F238E27FC236}">
                <a16:creationId xmlns="" xmlns:a16="http://schemas.microsoft.com/office/drawing/2014/main" id="{8E6423CA-BBE7-45E1-AA8A-13F352D31AFC}"/>
              </a:ext>
            </a:extLst>
          </p:cNvPr>
          <p:cNvSpPr txBox="1">
            <a:spLocks/>
          </p:cNvSpPr>
          <p:nvPr/>
        </p:nvSpPr>
        <p:spPr>
          <a:xfrm>
            <a:off x="533400" y="1905000"/>
            <a:ext cx="7288878" cy="427196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GB" dirty="0">
                <a:solidFill>
                  <a:prstClr val="black"/>
                </a:solidFill>
              </a:rPr>
              <a:t>People who feel that the sex/gender they were assigned at birth does not match or sit easily with their sense of self may use the term ‘trans’ to describe themselves</a:t>
            </a:r>
          </a:p>
          <a:p>
            <a:pPr fontAlgn="auto">
              <a:spcAft>
                <a:spcPts val="0"/>
              </a:spcAft>
            </a:pPr>
            <a:r>
              <a:rPr lang="en-GB" dirty="0">
                <a:solidFill>
                  <a:prstClr val="black"/>
                </a:solidFill>
              </a:rPr>
              <a:t>‘Trans’ is usually a good choice for posters/policies</a:t>
            </a:r>
          </a:p>
          <a:p>
            <a:pPr fontAlgn="auto">
              <a:spcAft>
                <a:spcPts val="0"/>
              </a:spcAft>
            </a:pPr>
            <a:r>
              <a:rPr lang="en-GB" dirty="0">
                <a:solidFill>
                  <a:prstClr val="black"/>
                </a:solidFill>
              </a:rPr>
              <a:t>‘Trans’ is a descriptive term; it’s polite to say </a:t>
            </a:r>
            <a:br>
              <a:rPr lang="en-GB" dirty="0">
                <a:solidFill>
                  <a:prstClr val="black"/>
                </a:solidFill>
              </a:rPr>
            </a:br>
            <a:r>
              <a:rPr lang="en-GB" dirty="0">
                <a:solidFill>
                  <a:prstClr val="black"/>
                </a:solidFill>
              </a:rPr>
              <a:t>“A trans person”, not “a trans” or “a transgender”</a:t>
            </a:r>
          </a:p>
          <a:p>
            <a:pPr fontAlgn="auto">
              <a:spcAft>
                <a:spcPts val="0"/>
              </a:spcAft>
            </a:pPr>
            <a:r>
              <a:rPr lang="en-GB" dirty="0">
                <a:solidFill>
                  <a:prstClr val="black"/>
                </a:solidFill>
              </a:rPr>
              <a:t>A broad term covering diverse experiences…</a:t>
            </a:r>
          </a:p>
        </p:txBody>
      </p:sp>
      <p:sp>
        <p:nvSpPr>
          <p:cNvPr id="5" name="TextBox 4">
            <a:extLst>
              <a:ext uri="{FF2B5EF4-FFF2-40B4-BE49-F238E27FC236}">
                <a16:creationId xmlns="" xmlns:a16="http://schemas.microsoft.com/office/drawing/2014/main" id="{F7E40E96-C2C0-435F-A23B-53C2AA6B61F0}"/>
              </a:ext>
            </a:extLst>
          </p:cNvPr>
          <p:cNvSpPr txBox="1"/>
          <p:nvPr/>
        </p:nvSpPr>
        <p:spPr>
          <a:xfrm>
            <a:off x="851337" y="892984"/>
            <a:ext cx="4981904" cy="461665"/>
          </a:xfrm>
          <a:prstGeom prst="rect">
            <a:avLst/>
          </a:prstGeom>
          <a:noFill/>
        </p:spPr>
        <p:txBody>
          <a:bodyPr wrap="square" rtlCol="0">
            <a:spAutoFit/>
          </a:bodyPr>
          <a:lstStyle/>
          <a:p>
            <a:pPr defTabSz="457200" eaLnBrk="1" fontAlgn="auto" hangingPunct="1">
              <a:spcBef>
                <a:spcPts val="0"/>
              </a:spcBef>
              <a:spcAft>
                <a:spcPts val="0"/>
              </a:spcAft>
            </a:pPr>
            <a:r>
              <a:rPr lang="en-GB" b="1" dirty="0">
                <a:solidFill>
                  <a:srgbClr val="9E2487"/>
                </a:solidFill>
                <a:latin typeface="Verdana" charset="0"/>
                <a:ea typeface="Verdana" charset="0"/>
                <a:cs typeface="Verdana" charset="0"/>
              </a:rPr>
              <a:t>What does “Trans” mean?</a:t>
            </a:r>
            <a:endParaRPr lang="en-GB" dirty="0">
              <a:solidFill>
                <a:prstClr val="black"/>
              </a:solidFill>
              <a:latin typeface="Verdana"/>
            </a:endParaRPr>
          </a:p>
        </p:txBody>
      </p:sp>
    </p:spTree>
    <p:extLst>
      <p:ext uri="{BB962C8B-B14F-4D97-AF65-F5344CB8AC3E}">
        <p14:creationId xmlns:p14="http://schemas.microsoft.com/office/powerpoint/2010/main" val="250439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640C3BCF-80A2-4034-AEFB-441303D1FDD9}"/>
              </a:ext>
            </a:extLst>
          </p:cNvPr>
          <p:cNvSpPr>
            <a:spLocks noGrp="1"/>
          </p:cNvSpPr>
          <p:nvPr>
            <p:ph sz="quarter" idx="10"/>
          </p:nvPr>
        </p:nvSpPr>
        <p:spPr>
          <a:xfrm>
            <a:off x="559676" y="2144110"/>
            <a:ext cx="7717221" cy="3475640"/>
          </a:xfrm>
        </p:spPr>
        <p:txBody>
          <a:bodyPr>
            <a:normAutofit lnSpcReduction="10000"/>
          </a:bodyPr>
          <a:lstStyle/>
          <a:p>
            <a:pPr marL="0" indent="0">
              <a:buNone/>
            </a:pPr>
            <a:r>
              <a:rPr lang="en-GB" dirty="0"/>
              <a:t>People who use the word trans include those who:</a:t>
            </a:r>
          </a:p>
          <a:p>
            <a:pPr marL="0" indent="0">
              <a:buNone/>
            </a:pPr>
            <a:endParaRPr lang="en-GB" dirty="0"/>
          </a:p>
          <a:p>
            <a:pPr lvl="1"/>
            <a:r>
              <a:rPr lang="en-GB" sz="2000" dirty="0"/>
              <a:t>Identify with the ‘opposite’ binary gender</a:t>
            </a:r>
          </a:p>
          <a:p>
            <a:pPr lvl="1"/>
            <a:r>
              <a:rPr lang="en-GB" sz="2000" dirty="0"/>
              <a:t>Have identities that are both male and female, neither male nor female or who have another </a:t>
            </a:r>
            <a:br>
              <a:rPr lang="en-GB" sz="2000" dirty="0"/>
            </a:br>
            <a:r>
              <a:rPr lang="en-GB" sz="2000" dirty="0"/>
              <a:t>sense of gender</a:t>
            </a:r>
          </a:p>
          <a:p>
            <a:pPr lvl="1"/>
            <a:r>
              <a:rPr lang="en-GB" sz="2000" dirty="0"/>
              <a:t>Have a fluid gender identity and may move </a:t>
            </a:r>
            <a:br>
              <a:rPr lang="en-GB" sz="2000" dirty="0"/>
            </a:br>
            <a:r>
              <a:rPr lang="en-GB" sz="2000" dirty="0"/>
              <a:t>between different genders</a:t>
            </a:r>
          </a:p>
          <a:p>
            <a:pPr lvl="1"/>
            <a:r>
              <a:rPr lang="en-GB" sz="2000" dirty="0"/>
              <a:t>May express different gender-related aspects of themselves at different times / places</a:t>
            </a:r>
          </a:p>
          <a:p>
            <a:pPr lvl="1"/>
            <a:r>
              <a:rPr lang="en-GB" sz="2000" dirty="0"/>
              <a:t>Don’t experience a sense of gender</a:t>
            </a:r>
          </a:p>
          <a:p>
            <a:endParaRPr lang="en-GB" dirty="0"/>
          </a:p>
        </p:txBody>
      </p:sp>
      <p:sp>
        <p:nvSpPr>
          <p:cNvPr id="3" name="Title 2">
            <a:extLst>
              <a:ext uri="{FF2B5EF4-FFF2-40B4-BE49-F238E27FC236}">
                <a16:creationId xmlns="" xmlns:a16="http://schemas.microsoft.com/office/drawing/2014/main" id="{32BE7A44-86C7-4E5A-8CC3-1CCB8D7498CF}"/>
              </a:ext>
            </a:extLst>
          </p:cNvPr>
          <p:cNvSpPr txBox="1">
            <a:spLocks/>
          </p:cNvSpPr>
          <p:nvPr/>
        </p:nvSpPr>
        <p:spPr>
          <a:xfrm>
            <a:off x="722816" y="1238250"/>
            <a:ext cx="9706889" cy="815975"/>
          </a:xfrm>
          <a:prstGeom prst="rect">
            <a:avLst/>
          </a:prstGeom>
        </p:spPr>
        <p:txBody>
          <a:bodyPr/>
          <a:lstStyle>
            <a:lvl1pPr algn="l" defTabSz="685800" rtl="0" eaLnBrk="1" latinLnBrk="0" hangingPunct="1">
              <a:lnSpc>
                <a:spcPct val="90000"/>
              </a:lnSpc>
              <a:spcBef>
                <a:spcPct val="0"/>
              </a:spcBef>
              <a:buNone/>
              <a:defRPr sz="2100" kern="1200" baseline="0">
                <a:solidFill>
                  <a:schemeClr val="bg1"/>
                </a:solidFill>
                <a:latin typeface="Cooper Md BT Medium" charset="0"/>
                <a:ea typeface="+mj-ea"/>
                <a:cs typeface="+mj-cs"/>
              </a:defRPr>
            </a:lvl1pPr>
          </a:lstStyle>
          <a:p>
            <a:pPr fontAlgn="auto">
              <a:spcAft>
                <a:spcPts val="0"/>
              </a:spcAft>
            </a:pPr>
            <a:r>
              <a:rPr lang="en-GB" sz="2400" b="1" dirty="0">
                <a:solidFill>
                  <a:srgbClr val="9E2487"/>
                </a:solidFill>
                <a:latin typeface="Verdana" charset="0"/>
                <a:ea typeface="Verdana" charset="0"/>
              </a:rPr>
              <a:t>Diverse Trans Experiences</a:t>
            </a:r>
            <a:endParaRPr lang="en-GB" sz="2400" dirty="0">
              <a:solidFill>
                <a:srgbClr val="C8127E"/>
              </a:solidFill>
            </a:endParaRPr>
          </a:p>
        </p:txBody>
      </p:sp>
      <p:sp>
        <p:nvSpPr>
          <p:cNvPr id="4" name="Title 2">
            <a:extLst>
              <a:ext uri="{FF2B5EF4-FFF2-40B4-BE49-F238E27FC236}">
                <a16:creationId xmlns="" xmlns:a16="http://schemas.microsoft.com/office/drawing/2014/main" id="{A66B7F59-2BFF-43E1-B164-D5077A0ABD03}"/>
              </a:ext>
            </a:extLst>
          </p:cNvPr>
          <p:cNvSpPr txBox="1">
            <a:spLocks/>
          </p:cNvSpPr>
          <p:nvPr/>
        </p:nvSpPr>
        <p:spPr>
          <a:xfrm>
            <a:off x="875216" y="630622"/>
            <a:ext cx="9706889" cy="1271204"/>
          </a:xfrm>
          <a:prstGeom prst="rect">
            <a:avLst/>
          </a:prstGeom>
        </p:spPr>
        <p:txBody>
          <a:bodyPr/>
          <a:lstStyle>
            <a:lvl1pPr algn="l" defTabSz="685800" rtl="0" eaLnBrk="1" latinLnBrk="0" hangingPunct="1">
              <a:lnSpc>
                <a:spcPct val="90000"/>
              </a:lnSpc>
              <a:spcBef>
                <a:spcPct val="0"/>
              </a:spcBef>
              <a:buNone/>
              <a:defRPr sz="2100" kern="1200" baseline="0">
                <a:solidFill>
                  <a:schemeClr val="bg1"/>
                </a:solidFill>
                <a:latin typeface="Cooper Md BT Medium" charset="0"/>
                <a:ea typeface="+mj-ea"/>
                <a:cs typeface="+mj-cs"/>
              </a:defRPr>
            </a:lvl1pPr>
          </a:lstStyle>
          <a:p>
            <a:pPr fontAlgn="auto">
              <a:spcAft>
                <a:spcPts val="0"/>
              </a:spcAft>
            </a:pPr>
            <a:r>
              <a:rPr lang="en-GB" dirty="0">
                <a:solidFill>
                  <a:prstClr val="white"/>
                </a:solidFill>
              </a:rPr>
              <a:t>Diverse Trans Experiences</a:t>
            </a:r>
          </a:p>
        </p:txBody>
      </p:sp>
    </p:spTree>
    <p:extLst>
      <p:ext uri="{BB962C8B-B14F-4D97-AF65-F5344CB8AC3E}">
        <p14:creationId xmlns:p14="http://schemas.microsoft.com/office/powerpoint/2010/main" val="35435725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9882719D-E67B-48B4-83B5-F9FDA1B94C8E}"/>
              </a:ext>
            </a:extLst>
          </p:cNvPr>
          <p:cNvSpPr>
            <a:spLocks noGrp="1"/>
          </p:cNvSpPr>
          <p:nvPr>
            <p:ph sz="quarter" idx="10"/>
          </p:nvPr>
        </p:nvSpPr>
        <p:spPr>
          <a:xfrm>
            <a:off x="533400" y="994979"/>
            <a:ext cx="6305769" cy="914400"/>
          </a:xfrm>
        </p:spPr>
        <p:txBody>
          <a:bodyPr>
            <a:normAutofit/>
          </a:bodyPr>
          <a:lstStyle/>
          <a:p>
            <a:pPr marL="0" indent="0">
              <a:buNone/>
            </a:pPr>
            <a:r>
              <a:rPr lang="en-GB" sz="2400" b="1" dirty="0">
                <a:solidFill>
                  <a:srgbClr val="9E2487"/>
                </a:solidFill>
                <a:latin typeface="Verdana "/>
              </a:rPr>
              <a:t>Our Picture of Sex and Gender</a:t>
            </a:r>
          </a:p>
        </p:txBody>
      </p:sp>
      <p:sp>
        <p:nvSpPr>
          <p:cNvPr id="3" name="Content Placeholder 6">
            <a:extLst>
              <a:ext uri="{FF2B5EF4-FFF2-40B4-BE49-F238E27FC236}">
                <a16:creationId xmlns="" xmlns:a16="http://schemas.microsoft.com/office/drawing/2014/main" id="{FDA39953-9978-4F91-B406-9425866B924D}"/>
              </a:ext>
            </a:extLst>
          </p:cNvPr>
          <p:cNvSpPr txBox="1">
            <a:spLocks/>
          </p:cNvSpPr>
          <p:nvPr/>
        </p:nvSpPr>
        <p:spPr>
          <a:xfrm>
            <a:off x="533400" y="1905000"/>
            <a:ext cx="7288878" cy="427196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GB" dirty="0">
                <a:solidFill>
                  <a:prstClr val="black"/>
                </a:solidFill>
              </a:rPr>
              <a:t>Many cultures assume sex and gender are a simple ‘binary’ picture</a:t>
            </a:r>
          </a:p>
          <a:p>
            <a:pPr fontAlgn="auto">
              <a:spcAft>
                <a:spcPts val="0"/>
              </a:spcAft>
            </a:pPr>
            <a:r>
              <a:rPr lang="en-GB" dirty="0">
                <a:solidFill>
                  <a:prstClr val="black"/>
                </a:solidFill>
              </a:rPr>
              <a:t>Key cultural assumptions:</a:t>
            </a:r>
          </a:p>
          <a:p>
            <a:pPr lvl="1" fontAlgn="auto">
              <a:spcAft>
                <a:spcPts val="0"/>
              </a:spcAft>
            </a:pPr>
            <a:r>
              <a:rPr lang="en-GB" dirty="0">
                <a:solidFill>
                  <a:prstClr val="black"/>
                </a:solidFill>
              </a:rPr>
              <a:t>Only male / female</a:t>
            </a:r>
          </a:p>
          <a:p>
            <a:pPr lvl="1" fontAlgn="auto">
              <a:spcAft>
                <a:spcPts val="0"/>
              </a:spcAft>
            </a:pPr>
            <a:r>
              <a:rPr lang="en-GB" dirty="0">
                <a:solidFill>
                  <a:prstClr val="black"/>
                </a:solidFill>
              </a:rPr>
              <a:t>Physical sex automatically determines </a:t>
            </a:r>
            <a:br>
              <a:rPr lang="en-GB" dirty="0">
                <a:solidFill>
                  <a:prstClr val="black"/>
                </a:solidFill>
              </a:rPr>
            </a:br>
            <a:r>
              <a:rPr lang="en-GB" dirty="0">
                <a:solidFill>
                  <a:prstClr val="black"/>
                </a:solidFill>
              </a:rPr>
              <a:t>gender identity</a:t>
            </a:r>
          </a:p>
          <a:p>
            <a:pPr lvl="1" fontAlgn="auto">
              <a:spcAft>
                <a:spcPts val="0"/>
              </a:spcAft>
            </a:pPr>
            <a:r>
              <a:rPr lang="en-GB" dirty="0">
                <a:solidFill>
                  <a:prstClr val="black"/>
                </a:solidFill>
              </a:rPr>
              <a:t>Sex and gender are fixed at birth </a:t>
            </a:r>
            <a:br>
              <a:rPr lang="en-GB" dirty="0">
                <a:solidFill>
                  <a:prstClr val="black"/>
                </a:solidFill>
              </a:rPr>
            </a:br>
            <a:r>
              <a:rPr lang="en-GB" dirty="0">
                <a:solidFill>
                  <a:prstClr val="black"/>
                </a:solidFill>
              </a:rPr>
              <a:t>and cannot change</a:t>
            </a:r>
          </a:p>
          <a:p>
            <a:pPr fontAlgn="auto">
              <a:spcAft>
                <a:spcPts val="0"/>
              </a:spcAft>
            </a:pPr>
            <a:r>
              <a:rPr lang="en-GB" dirty="0">
                <a:solidFill>
                  <a:prstClr val="black"/>
                </a:solidFill>
              </a:rPr>
              <a:t>1 in 100 - born with an intersex trait</a:t>
            </a:r>
          </a:p>
          <a:p>
            <a:pPr fontAlgn="auto">
              <a:spcAft>
                <a:spcPts val="0"/>
              </a:spcAft>
            </a:pPr>
            <a:r>
              <a:rPr lang="en-GB" dirty="0">
                <a:solidFill>
                  <a:prstClr val="black"/>
                </a:solidFill>
              </a:rPr>
              <a:t>1 in 100 - fall under the broad trans umbrella</a:t>
            </a:r>
          </a:p>
        </p:txBody>
      </p:sp>
    </p:spTree>
    <p:extLst>
      <p:ext uri="{BB962C8B-B14F-4D97-AF65-F5344CB8AC3E}">
        <p14:creationId xmlns:p14="http://schemas.microsoft.com/office/powerpoint/2010/main" val="7875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D195CCBE-D83F-43E3-BF64-A96CF5E5F32D}"/>
              </a:ext>
            </a:extLst>
          </p:cNvPr>
          <p:cNvSpPr>
            <a:spLocks noGrp="1"/>
          </p:cNvSpPr>
          <p:nvPr>
            <p:ph sz="quarter" idx="10"/>
          </p:nvPr>
        </p:nvSpPr>
        <p:spPr>
          <a:xfrm>
            <a:off x="930166" y="2024822"/>
            <a:ext cx="6778734" cy="3689132"/>
          </a:xfrm>
        </p:spPr>
        <p:txBody>
          <a:bodyPr>
            <a:normAutofit/>
          </a:bodyPr>
          <a:lstStyle/>
          <a:p>
            <a:r>
              <a:rPr lang="en-GB" b="1" dirty="0"/>
              <a:t>Focus on the language you use every day:</a:t>
            </a:r>
          </a:p>
          <a:p>
            <a:pPr lvl="1"/>
            <a:r>
              <a:rPr lang="en-GB" dirty="0"/>
              <a:t>Individuals  – name, pronoun, title</a:t>
            </a:r>
          </a:p>
          <a:p>
            <a:pPr lvl="1"/>
            <a:r>
              <a:rPr lang="en-GB" dirty="0"/>
              <a:t>Groups – collective terms e.g. ‘boys’, ‘ladies’</a:t>
            </a:r>
          </a:p>
          <a:p>
            <a:pPr lvl="1"/>
            <a:r>
              <a:rPr lang="en-GB" dirty="0"/>
              <a:t>Start with gender neutral language</a:t>
            </a:r>
          </a:p>
          <a:p>
            <a:pPr lvl="1"/>
            <a:endParaRPr lang="en-GB" sz="900" dirty="0"/>
          </a:p>
          <a:p>
            <a:r>
              <a:rPr lang="en-GB" b="1" dirty="0"/>
              <a:t>Descriptive terms:</a:t>
            </a:r>
          </a:p>
          <a:p>
            <a:pPr lvl="1"/>
            <a:r>
              <a:rPr lang="en-GB" dirty="0"/>
              <a:t>Not often needed in everyday interactions</a:t>
            </a:r>
          </a:p>
          <a:p>
            <a:pPr lvl="1"/>
            <a:r>
              <a:rPr lang="en-GB" dirty="0"/>
              <a:t>Listen, don’t label</a:t>
            </a:r>
          </a:p>
          <a:p>
            <a:pPr lvl="1"/>
            <a:r>
              <a:rPr lang="en-GB" dirty="0"/>
              <a:t>Be led by the person – ask if you need to</a:t>
            </a:r>
          </a:p>
          <a:p>
            <a:pPr lvl="1"/>
            <a:endParaRPr lang="en-GB" sz="900" dirty="0"/>
          </a:p>
          <a:p>
            <a:r>
              <a:rPr lang="en-GB" b="1" dirty="0"/>
              <a:t>Mistakes?</a:t>
            </a:r>
          </a:p>
          <a:p>
            <a:pPr lvl="1"/>
            <a:r>
              <a:rPr lang="en-GB" dirty="0"/>
              <a:t>Don’t over-worry; apologise and move on</a:t>
            </a:r>
          </a:p>
          <a:p>
            <a:pPr marL="0" indent="0">
              <a:buNone/>
            </a:pPr>
            <a:endParaRPr lang="en-GB" sz="2400" dirty="0">
              <a:solidFill>
                <a:srgbClr val="C8127E"/>
              </a:solidFill>
            </a:endParaRPr>
          </a:p>
        </p:txBody>
      </p:sp>
      <p:sp>
        <p:nvSpPr>
          <p:cNvPr id="4" name="TextBox 3">
            <a:extLst>
              <a:ext uri="{FF2B5EF4-FFF2-40B4-BE49-F238E27FC236}">
                <a16:creationId xmlns="" xmlns:a16="http://schemas.microsoft.com/office/drawing/2014/main" id="{41493E88-77EC-4B4C-A64C-90A62D9368EC}"/>
              </a:ext>
            </a:extLst>
          </p:cNvPr>
          <p:cNvSpPr txBox="1"/>
          <p:nvPr/>
        </p:nvSpPr>
        <p:spPr>
          <a:xfrm>
            <a:off x="646386" y="1186878"/>
            <a:ext cx="5044966" cy="461665"/>
          </a:xfrm>
          <a:prstGeom prst="rect">
            <a:avLst/>
          </a:prstGeom>
          <a:noFill/>
        </p:spPr>
        <p:txBody>
          <a:bodyPr wrap="square" rtlCol="0">
            <a:spAutoFit/>
          </a:bodyPr>
          <a:lstStyle/>
          <a:p>
            <a:pPr defTabSz="457200" eaLnBrk="1" fontAlgn="auto" hangingPunct="1">
              <a:spcBef>
                <a:spcPts val="0"/>
              </a:spcBef>
              <a:spcAft>
                <a:spcPts val="0"/>
              </a:spcAft>
            </a:pPr>
            <a:r>
              <a:rPr lang="en-GB" b="1" dirty="0">
                <a:solidFill>
                  <a:srgbClr val="9E2487"/>
                </a:solidFill>
                <a:latin typeface="Verdana" charset="0"/>
                <a:ea typeface="Verdana" charset="0"/>
              </a:rPr>
              <a:t>Language and Terminology</a:t>
            </a:r>
            <a:endParaRPr lang="en-GB" dirty="0">
              <a:solidFill>
                <a:prstClr val="black"/>
              </a:solidFill>
              <a:latin typeface="Verdana"/>
            </a:endParaRPr>
          </a:p>
        </p:txBody>
      </p:sp>
    </p:spTree>
    <p:extLst>
      <p:ext uri="{BB962C8B-B14F-4D97-AF65-F5344CB8AC3E}">
        <p14:creationId xmlns:p14="http://schemas.microsoft.com/office/powerpoint/2010/main" val="22528850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3A036035-EE93-4D7A-B94B-AB83182D30DA}"/>
              </a:ext>
            </a:extLst>
          </p:cNvPr>
          <p:cNvSpPr>
            <a:spLocks noGrp="1"/>
          </p:cNvSpPr>
          <p:nvPr>
            <p:ph sz="quarter" idx="10"/>
          </p:nvPr>
        </p:nvSpPr>
        <p:spPr>
          <a:xfrm>
            <a:off x="866664" y="990600"/>
            <a:ext cx="4083707" cy="914400"/>
          </a:xfrm>
        </p:spPr>
        <p:txBody>
          <a:bodyPr/>
          <a:lstStyle/>
          <a:p>
            <a:pPr marL="0" indent="0">
              <a:buNone/>
            </a:pPr>
            <a:r>
              <a:rPr lang="en-GB" sz="2000" b="1" dirty="0">
                <a:solidFill>
                  <a:srgbClr val="9E2487"/>
                </a:solidFill>
                <a:latin typeface="Verdana" charset="0"/>
                <a:ea typeface="Verdana" charset="0"/>
                <a:cs typeface="Verdana" charset="0"/>
              </a:rPr>
              <a:t>The Law and Trans People</a:t>
            </a:r>
            <a:endParaRPr lang="en-GB" dirty="0"/>
          </a:p>
        </p:txBody>
      </p:sp>
      <p:sp>
        <p:nvSpPr>
          <p:cNvPr id="3" name="Content Placeholder 5">
            <a:extLst>
              <a:ext uri="{FF2B5EF4-FFF2-40B4-BE49-F238E27FC236}">
                <a16:creationId xmlns="" xmlns:a16="http://schemas.microsoft.com/office/drawing/2014/main" id="{495E0D62-A0D2-48B6-B280-EDA8C04894CB}"/>
              </a:ext>
            </a:extLst>
          </p:cNvPr>
          <p:cNvSpPr txBox="1">
            <a:spLocks/>
          </p:cNvSpPr>
          <p:nvPr/>
        </p:nvSpPr>
        <p:spPr>
          <a:xfrm>
            <a:off x="541338" y="1905000"/>
            <a:ext cx="7280275" cy="43815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GB" dirty="0">
                <a:solidFill>
                  <a:prstClr val="black"/>
                </a:solidFill>
              </a:rPr>
              <a:t>Trans people have protection under the law:</a:t>
            </a:r>
          </a:p>
          <a:p>
            <a:pPr lvl="1" fontAlgn="auto">
              <a:spcAft>
                <a:spcPts val="0"/>
              </a:spcAft>
            </a:pPr>
            <a:r>
              <a:rPr lang="en-GB" b="1" dirty="0">
                <a:solidFill>
                  <a:prstClr val="black"/>
                </a:solidFill>
              </a:rPr>
              <a:t>Equality Act 2010 </a:t>
            </a:r>
            <a:r>
              <a:rPr lang="en-GB" dirty="0">
                <a:solidFill>
                  <a:prstClr val="black"/>
                </a:solidFill>
              </a:rPr>
              <a:t>– makes discrimination, harassment and victimisation unlawful</a:t>
            </a:r>
          </a:p>
          <a:p>
            <a:pPr lvl="1" fontAlgn="auto">
              <a:spcAft>
                <a:spcPts val="0"/>
              </a:spcAft>
            </a:pPr>
            <a:r>
              <a:rPr lang="en-GB" b="1" dirty="0">
                <a:solidFill>
                  <a:prstClr val="black"/>
                </a:solidFill>
              </a:rPr>
              <a:t>Gender Recognition Act 2004 </a:t>
            </a:r>
            <a:r>
              <a:rPr lang="en-GB" dirty="0">
                <a:solidFill>
                  <a:prstClr val="black"/>
                </a:solidFill>
              </a:rPr>
              <a:t>– legal change </a:t>
            </a:r>
            <a:br>
              <a:rPr lang="en-GB" dirty="0">
                <a:solidFill>
                  <a:prstClr val="black"/>
                </a:solidFill>
              </a:rPr>
            </a:br>
            <a:r>
              <a:rPr lang="en-GB" dirty="0">
                <a:solidFill>
                  <a:prstClr val="black"/>
                </a:solidFill>
              </a:rPr>
              <a:t>of gender; protects privacy; confers right to marry or have a civil partnership / be taxed / receive a pension in that gender</a:t>
            </a:r>
          </a:p>
          <a:p>
            <a:pPr lvl="1" fontAlgn="auto">
              <a:spcAft>
                <a:spcPts val="0"/>
              </a:spcAft>
            </a:pPr>
            <a:r>
              <a:rPr lang="en-GB" b="1" dirty="0">
                <a:solidFill>
                  <a:prstClr val="black"/>
                </a:solidFill>
              </a:rPr>
              <a:t>General Data Protection Regulation / </a:t>
            </a:r>
            <a:br>
              <a:rPr lang="en-GB" b="1" dirty="0">
                <a:solidFill>
                  <a:prstClr val="black"/>
                </a:solidFill>
              </a:rPr>
            </a:br>
            <a:r>
              <a:rPr lang="en-GB" b="1" dirty="0">
                <a:solidFill>
                  <a:prstClr val="black"/>
                </a:solidFill>
              </a:rPr>
              <a:t>Data Protection Act 2018 </a:t>
            </a:r>
            <a:r>
              <a:rPr lang="en-GB" dirty="0">
                <a:solidFill>
                  <a:prstClr val="black"/>
                </a:solidFill>
              </a:rPr>
              <a:t>– info that someone </a:t>
            </a:r>
            <a:br>
              <a:rPr lang="en-GB" dirty="0">
                <a:solidFill>
                  <a:prstClr val="black"/>
                </a:solidFill>
              </a:rPr>
            </a:br>
            <a:r>
              <a:rPr lang="en-GB" dirty="0">
                <a:solidFill>
                  <a:prstClr val="black"/>
                </a:solidFill>
              </a:rPr>
              <a:t>is trans / has a trans history is sensitive data</a:t>
            </a:r>
          </a:p>
          <a:p>
            <a:pPr fontAlgn="auto">
              <a:spcAft>
                <a:spcPts val="0"/>
              </a:spcAft>
            </a:pPr>
            <a:r>
              <a:rPr lang="en-GB" dirty="0">
                <a:solidFill>
                  <a:prstClr val="black"/>
                </a:solidFill>
              </a:rPr>
              <a:t>Law has limitations; better to focus on positive inclusion</a:t>
            </a:r>
          </a:p>
        </p:txBody>
      </p:sp>
    </p:spTree>
    <p:extLst>
      <p:ext uri="{BB962C8B-B14F-4D97-AF65-F5344CB8AC3E}">
        <p14:creationId xmlns:p14="http://schemas.microsoft.com/office/powerpoint/2010/main" val="335069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71F958D-E4B7-43AC-94DF-8A3920A5D1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5810" y="3733800"/>
            <a:ext cx="3000000" cy="2113176"/>
          </a:xfrm>
          <a:prstGeom prst="rect">
            <a:avLst/>
          </a:prstGeom>
        </p:spPr>
      </p:pic>
      <p:sp>
        <p:nvSpPr>
          <p:cNvPr id="4" name="Title 5">
            <a:extLst>
              <a:ext uri="{FF2B5EF4-FFF2-40B4-BE49-F238E27FC236}">
                <a16:creationId xmlns="" xmlns:a16="http://schemas.microsoft.com/office/drawing/2014/main" id="{6700B866-7952-4DF1-A1BB-4470E711B04A}"/>
              </a:ext>
            </a:extLst>
          </p:cNvPr>
          <p:cNvSpPr txBox="1">
            <a:spLocks/>
          </p:cNvSpPr>
          <p:nvPr/>
        </p:nvSpPr>
        <p:spPr>
          <a:xfrm>
            <a:off x="542111" y="1752599"/>
            <a:ext cx="7280167" cy="511175"/>
          </a:xfrm>
          <a:prstGeom prst="rect">
            <a:avLst/>
          </a:prstGeom>
        </p:spPr>
        <p:txBody>
          <a:bodyPr/>
          <a:lstStyle>
            <a:lvl1pPr algn="l" defTabSz="685800" rtl="0" eaLnBrk="1" latinLnBrk="0" hangingPunct="1">
              <a:lnSpc>
                <a:spcPct val="90000"/>
              </a:lnSpc>
              <a:spcBef>
                <a:spcPct val="0"/>
              </a:spcBef>
              <a:buNone/>
              <a:defRPr sz="2100" kern="1200" baseline="0">
                <a:solidFill>
                  <a:schemeClr val="bg1"/>
                </a:solidFill>
                <a:latin typeface="Cooper Md BT Medium" charset="0"/>
                <a:ea typeface="+mj-ea"/>
                <a:cs typeface="+mj-cs"/>
              </a:defRPr>
            </a:lvl1pPr>
          </a:lstStyle>
          <a:p>
            <a:pPr fontAlgn="auto">
              <a:spcAft>
                <a:spcPts val="0"/>
              </a:spcAft>
            </a:pPr>
            <a:r>
              <a:rPr lang="en-GB" dirty="0">
                <a:solidFill>
                  <a:prstClr val="white"/>
                </a:solidFill>
              </a:rPr>
              <a:t>D MICRO EXERCISE #3:</a:t>
            </a:r>
          </a:p>
        </p:txBody>
      </p:sp>
      <p:sp>
        <p:nvSpPr>
          <p:cNvPr id="5" name="Content Placeholder 6">
            <a:extLst>
              <a:ext uri="{FF2B5EF4-FFF2-40B4-BE49-F238E27FC236}">
                <a16:creationId xmlns="" xmlns:a16="http://schemas.microsoft.com/office/drawing/2014/main" id="{30DA2286-9089-47EC-923B-0A21BDED30B6}"/>
              </a:ext>
            </a:extLst>
          </p:cNvPr>
          <p:cNvSpPr txBox="1">
            <a:spLocks/>
          </p:cNvSpPr>
          <p:nvPr/>
        </p:nvSpPr>
        <p:spPr>
          <a:xfrm>
            <a:off x="533400" y="2400301"/>
            <a:ext cx="7288878" cy="207645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GB" dirty="0">
                <a:solidFill>
                  <a:prstClr val="black"/>
                </a:solidFill>
              </a:rPr>
              <a:t>What does trans inclusive practice look like?</a:t>
            </a:r>
          </a:p>
        </p:txBody>
      </p:sp>
      <p:sp>
        <p:nvSpPr>
          <p:cNvPr id="6" name="TextBox 5">
            <a:extLst>
              <a:ext uri="{FF2B5EF4-FFF2-40B4-BE49-F238E27FC236}">
                <a16:creationId xmlns="" xmlns:a16="http://schemas.microsoft.com/office/drawing/2014/main" id="{3E514766-C8D8-4EA8-A1FD-47434470D35A}"/>
              </a:ext>
            </a:extLst>
          </p:cNvPr>
          <p:cNvSpPr txBox="1"/>
          <p:nvPr/>
        </p:nvSpPr>
        <p:spPr>
          <a:xfrm>
            <a:off x="977462" y="1499670"/>
            <a:ext cx="5108028" cy="461665"/>
          </a:xfrm>
          <a:prstGeom prst="rect">
            <a:avLst/>
          </a:prstGeom>
          <a:noFill/>
        </p:spPr>
        <p:txBody>
          <a:bodyPr wrap="square" rtlCol="0">
            <a:spAutoFit/>
          </a:bodyPr>
          <a:lstStyle/>
          <a:p>
            <a:pPr defTabSz="457200" eaLnBrk="1" fontAlgn="auto" hangingPunct="1">
              <a:spcBef>
                <a:spcPts val="0"/>
              </a:spcBef>
              <a:spcAft>
                <a:spcPts val="0"/>
              </a:spcAft>
            </a:pPr>
            <a:r>
              <a:rPr lang="en-GB" b="1" dirty="0">
                <a:solidFill>
                  <a:srgbClr val="9E2487"/>
                </a:solidFill>
                <a:latin typeface="Verdana" charset="0"/>
                <a:ea typeface="Verdana" charset="0"/>
                <a:cs typeface="Verdana" charset="0"/>
              </a:rPr>
              <a:t>90 Second Micro Exercise </a:t>
            </a:r>
            <a:endParaRPr lang="en-GB" dirty="0">
              <a:solidFill>
                <a:prstClr val="black"/>
              </a:solidFill>
              <a:latin typeface="Verdana"/>
            </a:endParaRPr>
          </a:p>
        </p:txBody>
      </p:sp>
    </p:spTree>
    <p:extLst>
      <p:ext uri="{BB962C8B-B14F-4D97-AF65-F5344CB8AC3E}">
        <p14:creationId xmlns:p14="http://schemas.microsoft.com/office/powerpoint/2010/main" val="4080275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Equality Networks\LGBTQ Staff Network\20180928_07393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19" t="6859" r="11961"/>
          <a:stretch/>
        </p:blipFill>
        <p:spPr bwMode="auto">
          <a:xfrm>
            <a:off x="6768752" y="3441041"/>
            <a:ext cx="2411760" cy="3416959"/>
          </a:xfrm>
          <a:prstGeom prst="rect">
            <a:avLst/>
          </a:prstGeom>
          <a:noFill/>
          <a:ln>
            <a:solidFill>
              <a:srgbClr val="F8F8F8"/>
            </a:solidFill>
          </a:ln>
          <a:extLst>
            <a:ext uri="{909E8E84-426E-40DD-AFC4-6F175D3DCCD1}">
              <a14:hiddenFill xmlns:a14="http://schemas.microsoft.com/office/drawing/2010/main">
                <a:solidFill>
                  <a:srgbClr val="FFFFFF"/>
                </a:solidFill>
              </a14:hiddenFill>
            </a:ext>
          </a:extLst>
        </p:spPr>
      </p:pic>
      <p:pic>
        <p:nvPicPr>
          <p:cNvPr id="1028" name="Picture 4" descr="K:\Equality Networks\LGBTQ Staff Network\20190117_15432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949" t="3204" r="6531"/>
          <a:stretch/>
        </p:blipFill>
        <p:spPr bwMode="auto">
          <a:xfrm>
            <a:off x="-36512" y="0"/>
            <a:ext cx="4025246" cy="3416959"/>
          </a:xfrm>
          <a:prstGeom prst="rect">
            <a:avLst/>
          </a:prstGeom>
          <a:noFill/>
          <a:ln>
            <a:solidFill>
              <a:srgbClr val="F8F8F8"/>
            </a:solidFill>
          </a:ln>
          <a:extLst>
            <a:ext uri="{909E8E84-426E-40DD-AFC4-6F175D3DCCD1}">
              <a14:hiddenFill xmlns:a14="http://schemas.microsoft.com/office/drawing/2010/main">
                <a:solidFill>
                  <a:srgbClr val="FFFFFF"/>
                </a:solidFill>
              </a14:hiddenFill>
            </a:ext>
          </a:extLst>
        </p:spPr>
      </p:pic>
      <p:pic>
        <p:nvPicPr>
          <p:cNvPr id="2" name="Picture 2" descr="K:\Equality Networks\LGBTQ Staff Network\20190117_15445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716" t="34150" r="2411"/>
          <a:stretch/>
        </p:blipFill>
        <p:spPr bwMode="auto">
          <a:xfrm>
            <a:off x="3995936" y="-1"/>
            <a:ext cx="5161576" cy="3416959"/>
          </a:xfrm>
          <a:prstGeom prst="rect">
            <a:avLst/>
          </a:prstGeom>
          <a:noFill/>
          <a:ln>
            <a:solidFill>
              <a:srgbClr val="F8F8F8"/>
            </a:solidFill>
          </a:ln>
          <a:extLst>
            <a:ext uri="{909E8E84-426E-40DD-AFC4-6F175D3DCCD1}">
              <a14:hiddenFill xmlns:a14="http://schemas.microsoft.com/office/drawing/2010/main">
                <a:solidFill>
                  <a:srgbClr val="FFFFFF"/>
                </a:solidFill>
              </a14:hiddenFill>
            </a:ext>
          </a:extLst>
        </p:spPr>
      </p:pic>
      <p:pic>
        <p:nvPicPr>
          <p:cNvPr id="3" name="Picture 3" descr="K:\Equality Networks\LGBTQ Staff Network\2019 Conference\preview_JohnHowardCentre_0.jpg"/>
          <p:cNvPicPr>
            <a:picLocks noChangeAspect="1" noChangeArrowheads="1"/>
          </p:cNvPicPr>
          <p:nvPr/>
        </p:nvPicPr>
        <p:blipFill rotWithShape="1">
          <a:blip r:embed="rId5">
            <a:extLst>
              <a:ext uri="{28A0092B-C50C-407E-A947-70E740481C1C}">
                <a14:useLocalDpi xmlns:a14="http://schemas.microsoft.com/office/drawing/2010/main" val="0"/>
              </a:ext>
            </a:extLst>
          </a:blip>
          <a:srcRect l="6415" t="4267" r="6259" b="24507"/>
          <a:stretch/>
        </p:blipFill>
        <p:spPr bwMode="auto">
          <a:xfrm>
            <a:off x="4609395" y="3428999"/>
            <a:ext cx="2122845" cy="3416959"/>
          </a:xfrm>
          <a:prstGeom prst="rect">
            <a:avLst/>
          </a:prstGeom>
          <a:noFill/>
          <a:ln>
            <a:solidFill>
              <a:srgbClr val="F8F8F8"/>
            </a:solidFill>
          </a:ln>
          <a:extLst>
            <a:ext uri="{909E8E84-426E-40DD-AFC4-6F175D3DCCD1}">
              <a14:hiddenFill xmlns:a14="http://schemas.microsoft.com/office/drawing/2010/main">
                <a:solidFill>
                  <a:srgbClr val="FFFFFF"/>
                </a:solidFill>
              </a14:hiddenFill>
            </a:ext>
          </a:extLst>
        </p:spPr>
      </p:pic>
      <p:pic>
        <p:nvPicPr>
          <p:cNvPr id="4" name="Picture 4" descr="K:\Equality Networks\LGBTQ Staff Network\2019 Conference\preview_LGBTFlagatTrustHQ2018_0.jpg"/>
          <p:cNvPicPr>
            <a:picLocks noChangeAspect="1" noChangeArrowheads="1"/>
          </p:cNvPicPr>
          <p:nvPr/>
        </p:nvPicPr>
        <p:blipFill rotWithShape="1">
          <a:blip r:embed="rId6">
            <a:extLst>
              <a:ext uri="{28A0092B-C50C-407E-A947-70E740481C1C}">
                <a14:useLocalDpi xmlns:a14="http://schemas.microsoft.com/office/drawing/2010/main" val="0"/>
              </a:ext>
            </a:extLst>
          </a:blip>
          <a:srcRect t="22427"/>
          <a:stretch/>
        </p:blipFill>
        <p:spPr bwMode="auto">
          <a:xfrm>
            <a:off x="-36512" y="3416959"/>
            <a:ext cx="4624971" cy="3441041"/>
          </a:xfrm>
          <a:prstGeom prst="rect">
            <a:avLst/>
          </a:prstGeom>
          <a:noFill/>
          <a:ln>
            <a:solidFill>
              <a:srgbClr val="F8F8F8"/>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86041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51A74FEE-49E5-420C-8BA0-28E334AEF86E}"/>
              </a:ext>
            </a:extLst>
          </p:cNvPr>
          <p:cNvSpPr>
            <a:spLocks noGrp="1"/>
          </p:cNvSpPr>
          <p:nvPr>
            <p:ph sz="quarter" idx="10"/>
          </p:nvPr>
        </p:nvSpPr>
        <p:spPr>
          <a:xfrm>
            <a:off x="851337" y="1734206"/>
            <a:ext cx="7740869" cy="3563007"/>
          </a:xfrm>
        </p:spPr>
        <p:txBody>
          <a:bodyPr>
            <a:normAutofit/>
          </a:bodyPr>
          <a:lstStyle/>
          <a:p>
            <a:pPr marL="0" indent="0">
              <a:buNone/>
            </a:pPr>
            <a:r>
              <a:rPr lang="en-GB" b="1" dirty="0"/>
              <a:t>General Good Practice</a:t>
            </a:r>
          </a:p>
          <a:p>
            <a:r>
              <a:rPr lang="en-GB" dirty="0"/>
              <a:t>Use language thoughtfully – ask, listen, respect</a:t>
            </a:r>
          </a:p>
          <a:p>
            <a:r>
              <a:rPr lang="en-GB" dirty="0"/>
              <a:t>Be inclusive around facilities / spaces</a:t>
            </a:r>
          </a:p>
          <a:p>
            <a:r>
              <a:rPr lang="en-GB" dirty="0"/>
              <a:t>Ensure privacy and confidentiality</a:t>
            </a:r>
          </a:p>
          <a:p>
            <a:r>
              <a:rPr lang="en-GB" dirty="0"/>
              <a:t>Consider dress codes, uniform, sports kit etc</a:t>
            </a:r>
          </a:p>
          <a:p>
            <a:r>
              <a:rPr lang="en-GB" dirty="0"/>
              <a:t>Give inclusive options on databases / forms</a:t>
            </a:r>
          </a:p>
          <a:p>
            <a:r>
              <a:rPr lang="en-GB" dirty="0"/>
              <a:t>LGBT+ staff / student groups or networks</a:t>
            </a:r>
          </a:p>
          <a:p>
            <a:r>
              <a:rPr lang="en-GB" dirty="0"/>
              <a:t>Remove unnecessary gender divisions</a:t>
            </a:r>
          </a:p>
          <a:p>
            <a:r>
              <a:rPr lang="en-GB" dirty="0"/>
              <a:t>Recognise potentially difficult situations</a:t>
            </a:r>
          </a:p>
          <a:p>
            <a:pPr marL="0" indent="0">
              <a:buNone/>
            </a:pPr>
            <a:endParaRPr lang="en-GB" dirty="0"/>
          </a:p>
        </p:txBody>
      </p:sp>
      <p:sp>
        <p:nvSpPr>
          <p:cNvPr id="3" name="TextBox 2">
            <a:extLst>
              <a:ext uri="{FF2B5EF4-FFF2-40B4-BE49-F238E27FC236}">
                <a16:creationId xmlns="" xmlns:a16="http://schemas.microsoft.com/office/drawing/2014/main" id="{4458391F-139C-4EE0-8EF4-C7FEC8C2DE16}"/>
              </a:ext>
            </a:extLst>
          </p:cNvPr>
          <p:cNvSpPr txBox="1"/>
          <p:nvPr/>
        </p:nvSpPr>
        <p:spPr>
          <a:xfrm>
            <a:off x="504497" y="814156"/>
            <a:ext cx="5565227" cy="461665"/>
          </a:xfrm>
          <a:prstGeom prst="rect">
            <a:avLst/>
          </a:prstGeom>
          <a:noFill/>
        </p:spPr>
        <p:txBody>
          <a:bodyPr wrap="square" rtlCol="0">
            <a:spAutoFit/>
          </a:bodyPr>
          <a:lstStyle/>
          <a:p>
            <a:pPr defTabSz="457200" eaLnBrk="1" fontAlgn="auto" hangingPunct="1">
              <a:spcBef>
                <a:spcPts val="0"/>
              </a:spcBef>
              <a:spcAft>
                <a:spcPts val="0"/>
              </a:spcAft>
            </a:pPr>
            <a:r>
              <a:rPr lang="en-GB" b="1" dirty="0">
                <a:solidFill>
                  <a:srgbClr val="9E2487"/>
                </a:solidFill>
                <a:latin typeface="Verdana" charset="0"/>
                <a:ea typeface="Verdana" charset="0"/>
              </a:rPr>
              <a:t>Working with Trans People (1)</a:t>
            </a:r>
            <a:endParaRPr lang="en-GB" dirty="0">
              <a:solidFill>
                <a:prstClr val="black"/>
              </a:solidFill>
              <a:latin typeface="Verdana"/>
            </a:endParaRPr>
          </a:p>
        </p:txBody>
      </p:sp>
    </p:spTree>
    <p:extLst>
      <p:ext uri="{BB962C8B-B14F-4D97-AF65-F5344CB8AC3E}">
        <p14:creationId xmlns:p14="http://schemas.microsoft.com/office/powerpoint/2010/main" val="40683095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 xmlns:a16="http://schemas.microsoft.com/office/drawing/2014/main" id="{6D1CC875-071C-4046-ABC0-3809CE8B8DEB}"/>
              </a:ext>
            </a:extLst>
          </p:cNvPr>
          <p:cNvSpPr>
            <a:spLocks noGrp="1"/>
          </p:cNvSpPr>
          <p:nvPr>
            <p:ph sz="quarter" idx="10"/>
          </p:nvPr>
        </p:nvSpPr>
        <p:spPr>
          <a:xfrm>
            <a:off x="788276" y="1783693"/>
            <a:ext cx="7567448" cy="4349093"/>
          </a:xfrm>
        </p:spPr>
        <p:txBody>
          <a:bodyPr>
            <a:normAutofit/>
          </a:bodyPr>
          <a:lstStyle/>
          <a:p>
            <a:pPr marL="0" indent="0">
              <a:buNone/>
            </a:pPr>
            <a:r>
              <a:rPr lang="en-GB" b="1" dirty="0"/>
              <a:t>The Wider Setting</a:t>
            </a:r>
          </a:p>
          <a:p>
            <a:r>
              <a:rPr lang="en-GB" dirty="0"/>
              <a:t>Good policies and procedures that cover trans people – implemented and visible</a:t>
            </a:r>
          </a:p>
          <a:p>
            <a:r>
              <a:rPr lang="en-GB" dirty="0"/>
              <a:t>Encourage / support staff and peers with education </a:t>
            </a:r>
            <a:br>
              <a:rPr lang="en-GB" dirty="0"/>
            </a:br>
            <a:r>
              <a:rPr lang="en-GB" dirty="0"/>
              <a:t>and training on equality issues</a:t>
            </a:r>
          </a:p>
          <a:p>
            <a:r>
              <a:rPr lang="en-GB" dirty="0"/>
              <a:t>Become confident to challenge poor behaviour; challenge and stop transphobic comments, bullying and inappropriate questioning</a:t>
            </a:r>
          </a:p>
          <a:p>
            <a:r>
              <a:rPr lang="en-GB" dirty="0"/>
              <a:t>Champion trans people’s rights</a:t>
            </a:r>
          </a:p>
          <a:p>
            <a:r>
              <a:rPr lang="en-GB" dirty="0"/>
              <a:t>Celebrate / raise awareness of trans lives – </a:t>
            </a:r>
            <a:br>
              <a:rPr lang="en-GB" dirty="0"/>
            </a:br>
            <a:r>
              <a:rPr lang="en-GB" dirty="0"/>
              <a:t>LGBT History month, </a:t>
            </a:r>
            <a:r>
              <a:rPr lang="en-GB" dirty="0" err="1"/>
              <a:t>TDoV</a:t>
            </a:r>
            <a:r>
              <a:rPr lang="en-GB" dirty="0"/>
              <a:t>, IDAHOBIT, </a:t>
            </a:r>
            <a:r>
              <a:rPr lang="en-GB" dirty="0" err="1"/>
              <a:t>TDoR</a:t>
            </a:r>
            <a:endParaRPr lang="en-GB" dirty="0"/>
          </a:p>
        </p:txBody>
      </p:sp>
      <p:sp>
        <p:nvSpPr>
          <p:cNvPr id="4" name="TextBox 3">
            <a:extLst>
              <a:ext uri="{FF2B5EF4-FFF2-40B4-BE49-F238E27FC236}">
                <a16:creationId xmlns="" xmlns:a16="http://schemas.microsoft.com/office/drawing/2014/main" id="{79E5181A-0E32-4A68-9C67-7425CBE2FDAD}"/>
              </a:ext>
            </a:extLst>
          </p:cNvPr>
          <p:cNvSpPr txBox="1"/>
          <p:nvPr/>
        </p:nvSpPr>
        <p:spPr>
          <a:xfrm>
            <a:off x="488731" y="772511"/>
            <a:ext cx="5785945" cy="738664"/>
          </a:xfrm>
          <a:prstGeom prst="rect">
            <a:avLst/>
          </a:prstGeom>
          <a:noFill/>
        </p:spPr>
        <p:txBody>
          <a:bodyPr wrap="square" rtlCol="0">
            <a:spAutoFit/>
          </a:bodyPr>
          <a:lstStyle/>
          <a:p>
            <a:pPr defTabSz="457200" eaLnBrk="1" fontAlgn="auto" hangingPunct="1">
              <a:spcBef>
                <a:spcPts val="0"/>
              </a:spcBef>
              <a:spcAft>
                <a:spcPts val="0"/>
              </a:spcAft>
            </a:pPr>
            <a:r>
              <a:rPr lang="en-GB" b="1" dirty="0">
                <a:solidFill>
                  <a:srgbClr val="9E2487"/>
                </a:solidFill>
                <a:latin typeface="Verdana" charset="0"/>
                <a:ea typeface="Verdana" charset="0"/>
              </a:rPr>
              <a:t>Working with Trans People (2)</a:t>
            </a:r>
            <a:endParaRPr lang="en-GB" dirty="0">
              <a:solidFill>
                <a:prstClr val="black"/>
              </a:solidFill>
              <a:latin typeface="Verdana"/>
            </a:endParaRPr>
          </a:p>
          <a:p>
            <a:pPr defTabSz="457200" eaLnBrk="1" fontAlgn="auto" hangingPunct="1">
              <a:spcBef>
                <a:spcPts val="0"/>
              </a:spcBef>
              <a:spcAft>
                <a:spcPts val="0"/>
              </a:spcAft>
            </a:pPr>
            <a:endParaRPr lang="en-GB" sz="1800" dirty="0">
              <a:solidFill>
                <a:prstClr val="black"/>
              </a:solidFill>
              <a:latin typeface="Verdana"/>
            </a:endParaRPr>
          </a:p>
        </p:txBody>
      </p:sp>
    </p:spTree>
    <p:extLst>
      <p:ext uri="{BB962C8B-B14F-4D97-AF65-F5344CB8AC3E}">
        <p14:creationId xmlns:p14="http://schemas.microsoft.com/office/powerpoint/2010/main" val="211905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a:extLst>
              <a:ext uri="{FF2B5EF4-FFF2-40B4-BE49-F238E27FC236}">
                <a16:creationId xmlns="" xmlns:a16="http://schemas.microsoft.com/office/drawing/2014/main" id="{5B959D46-C1FC-41D4-BC70-7410F96B275B}"/>
              </a:ext>
            </a:extLst>
          </p:cNvPr>
          <p:cNvSpPr txBox="1">
            <a:spLocks/>
          </p:cNvSpPr>
          <p:nvPr/>
        </p:nvSpPr>
        <p:spPr>
          <a:xfrm>
            <a:off x="541338" y="1905000"/>
            <a:ext cx="7280275" cy="43815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GB" dirty="0">
                <a:solidFill>
                  <a:prstClr val="black"/>
                </a:solidFill>
              </a:rPr>
              <a:t>Trans people are particularly at risk of experiencing difficulties with their emotional health and mental wellbeing, due to the barriers they face in connection with their gender identity:</a:t>
            </a:r>
          </a:p>
          <a:p>
            <a:pPr fontAlgn="auto">
              <a:spcAft>
                <a:spcPts val="0"/>
              </a:spcAft>
            </a:pPr>
            <a:r>
              <a:rPr lang="en-GB" b="1" dirty="0">
                <a:solidFill>
                  <a:srgbClr val="9E2487"/>
                </a:solidFill>
              </a:rPr>
              <a:t>‘Gender Dysphoria Services: A Guide for GPs </a:t>
            </a:r>
            <a:br>
              <a:rPr lang="en-GB" b="1" dirty="0">
                <a:solidFill>
                  <a:srgbClr val="9E2487"/>
                </a:solidFill>
              </a:rPr>
            </a:br>
            <a:r>
              <a:rPr lang="en-GB" b="1" dirty="0">
                <a:solidFill>
                  <a:srgbClr val="9E2487"/>
                </a:solidFill>
              </a:rPr>
              <a:t>and other Healthcare Staff’ (Apr 2013):  </a:t>
            </a:r>
          </a:p>
          <a:p>
            <a:pPr lvl="1" fontAlgn="auto">
              <a:spcAft>
                <a:spcPts val="0"/>
              </a:spcAft>
            </a:pPr>
            <a:r>
              <a:rPr lang="en-GB" dirty="0">
                <a:solidFill>
                  <a:srgbClr val="9E2487"/>
                </a:solidFill>
              </a:rPr>
              <a:t>“It should be emphasised that Gender Dysphoria and Transsexualism are not considered, in and of themselves, mental illnesses in any essential sense.  The associated pressures of unmanaged dysphoria and/or the social stigma that can accompany gender diagnosis and transition may, however, result in clinically significant levels of distress.”</a:t>
            </a:r>
          </a:p>
        </p:txBody>
      </p:sp>
      <p:sp>
        <p:nvSpPr>
          <p:cNvPr id="4" name="TextBox 3">
            <a:extLst>
              <a:ext uri="{FF2B5EF4-FFF2-40B4-BE49-F238E27FC236}">
                <a16:creationId xmlns="" xmlns:a16="http://schemas.microsoft.com/office/drawing/2014/main" id="{03B19B58-D50B-4648-90A9-EF91BAB0767D}"/>
              </a:ext>
            </a:extLst>
          </p:cNvPr>
          <p:cNvSpPr txBox="1"/>
          <p:nvPr/>
        </p:nvSpPr>
        <p:spPr>
          <a:xfrm>
            <a:off x="667462" y="993062"/>
            <a:ext cx="5544151" cy="461665"/>
          </a:xfrm>
          <a:prstGeom prst="rect">
            <a:avLst/>
          </a:prstGeom>
          <a:noFill/>
        </p:spPr>
        <p:txBody>
          <a:bodyPr wrap="square" rtlCol="0">
            <a:spAutoFit/>
          </a:bodyPr>
          <a:lstStyle/>
          <a:p>
            <a:pPr defTabSz="457200" eaLnBrk="1" fontAlgn="auto" hangingPunct="1">
              <a:spcBef>
                <a:spcPts val="0"/>
              </a:spcBef>
              <a:spcAft>
                <a:spcPts val="0"/>
              </a:spcAft>
            </a:pPr>
            <a:r>
              <a:rPr lang="en-GB" b="1" dirty="0">
                <a:solidFill>
                  <a:srgbClr val="9E2487"/>
                </a:solidFill>
                <a:latin typeface="Verdana" charset="0"/>
                <a:ea typeface="Verdana" charset="0"/>
              </a:rPr>
              <a:t>Trans People – What We Know</a:t>
            </a:r>
            <a:endParaRPr lang="en-GB" dirty="0">
              <a:solidFill>
                <a:prstClr val="black"/>
              </a:solidFill>
              <a:latin typeface="Verdana"/>
            </a:endParaRPr>
          </a:p>
        </p:txBody>
      </p:sp>
    </p:spTree>
    <p:extLst>
      <p:ext uri="{BB962C8B-B14F-4D97-AF65-F5344CB8AC3E}">
        <p14:creationId xmlns:p14="http://schemas.microsoft.com/office/powerpoint/2010/main" val="12361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 xmlns:a16="http://schemas.microsoft.com/office/drawing/2014/main" id="{AA0CF1F1-3FAE-4171-89F9-03480E7457C6}"/>
              </a:ext>
            </a:extLst>
          </p:cNvPr>
          <p:cNvSpPr txBox="1">
            <a:spLocks/>
          </p:cNvSpPr>
          <p:nvPr/>
        </p:nvSpPr>
        <p:spPr>
          <a:xfrm>
            <a:off x="311882" y="1870841"/>
            <a:ext cx="8280325" cy="43815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GB" dirty="0">
                <a:solidFill>
                  <a:prstClr val="black"/>
                </a:solidFill>
              </a:rPr>
              <a:t>81% of participants in the 2012 Trans Mental Health Study felt they gained something as a result of being trans, transitioning or expressing their gender identity.</a:t>
            </a:r>
          </a:p>
          <a:p>
            <a:pPr marL="0" indent="0" fontAlgn="auto">
              <a:spcAft>
                <a:spcPts val="0"/>
              </a:spcAft>
              <a:buFont typeface="Arial" panose="020B0604020202020204" pitchFamily="34" charset="0"/>
              <a:buNone/>
            </a:pPr>
            <a:r>
              <a:rPr lang="en-GB" dirty="0">
                <a:solidFill>
                  <a:prstClr val="black"/>
                </a:solidFill>
              </a:rPr>
              <a:t> </a:t>
            </a:r>
            <a:br>
              <a:rPr lang="en-GB" dirty="0">
                <a:solidFill>
                  <a:prstClr val="black"/>
                </a:solidFill>
              </a:rPr>
            </a:br>
            <a:r>
              <a:rPr lang="en-GB" dirty="0">
                <a:solidFill>
                  <a:prstClr val="black"/>
                </a:solidFill>
              </a:rPr>
              <a:t>These included: </a:t>
            </a:r>
          </a:p>
          <a:p>
            <a:pPr lvl="1" fontAlgn="auto">
              <a:spcAft>
                <a:spcPts val="0"/>
              </a:spcAft>
            </a:pPr>
            <a:r>
              <a:rPr lang="en-GB" dirty="0">
                <a:solidFill>
                  <a:prstClr val="black"/>
                </a:solidFill>
              </a:rPr>
              <a:t>Confidence;</a:t>
            </a:r>
          </a:p>
          <a:p>
            <a:pPr lvl="1" fontAlgn="auto">
              <a:spcAft>
                <a:spcPts val="0"/>
              </a:spcAft>
            </a:pPr>
            <a:r>
              <a:rPr lang="en-GB" dirty="0">
                <a:solidFill>
                  <a:prstClr val="black"/>
                </a:solidFill>
              </a:rPr>
              <a:t>New friends; improved/better quality relationships;</a:t>
            </a:r>
          </a:p>
          <a:p>
            <a:pPr lvl="1" fontAlgn="auto">
              <a:spcAft>
                <a:spcPts val="0"/>
              </a:spcAft>
            </a:pPr>
            <a:r>
              <a:rPr lang="en-GB" dirty="0">
                <a:solidFill>
                  <a:prstClr val="black"/>
                </a:solidFill>
              </a:rPr>
              <a:t>Community and a sense of belonging;</a:t>
            </a:r>
          </a:p>
          <a:p>
            <a:pPr lvl="1" fontAlgn="auto">
              <a:spcAft>
                <a:spcPts val="0"/>
              </a:spcAft>
            </a:pPr>
            <a:r>
              <a:rPr lang="en-GB" dirty="0">
                <a:solidFill>
                  <a:prstClr val="black"/>
                </a:solidFill>
              </a:rPr>
              <a:t>Self-expression and acceptance;</a:t>
            </a:r>
          </a:p>
          <a:p>
            <a:pPr lvl="1" fontAlgn="auto">
              <a:spcAft>
                <a:spcPts val="0"/>
              </a:spcAft>
            </a:pPr>
            <a:r>
              <a:rPr lang="en-GB" dirty="0">
                <a:solidFill>
                  <a:prstClr val="black"/>
                </a:solidFill>
              </a:rPr>
              <a:t>Knowledge and insight;</a:t>
            </a:r>
          </a:p>
          <a:p>
            <a:pPr lvl="1" fontAlgn="auto">
              <a:spcAft>
                <a:spcPts val="0"/>
              </a:spcAft>
            </a:pPr>
            <a:r>
              <a:rPr lang="en-GB" dirty="0">
                <a:solidFill>
                  <a:prstClr val="black"/>
                </a:solidFill>
              </a:rPr>
              <a:t>Happiness and contentment; resilience;</a:t>
            </a:r>
          </a:p>
          <a:p>
            <a:pPr lvl="1" fontAlgn="auto">
              <a:spcAft>
                <a:spcPts val="0"/>
              </a:spcAft>
            </a:pPr>
            <a:r>
              <a:rPr lang="en-GB" dirty="0">
                <a:solidFill>
                  <a:prstClr val="black"/>
                </a:solidFill>
              </a:rPr>
              <a:t>A future</a:t>
            </a:r>
          </a:p>
        </p:txBody>
      </p:sp>
      <p:sp>
        <p:nvSpPr>
          <p:cNvPr id="4" name="TextBox 3">
            <a:extLst>
              <a:ext uri="{FF2B5EF4-FFF2-40B4-BE49-F238E27FC236}">
                <a16:creationId xmlns="" xmlns:a16="http://schemas.microsoft.com/office/drawing/2014/main" id="{F48658F0-D521-4DE2-B7FA-5B9C941AAB25}"/>
              </a:ext>
            </a:extLst>
          </p:cNvPr>
          <p:cNvSpPr txBox="1"/>
          <p:nvPr/>
        </p:nvSpPr>
        <p:spPr>
          <a:xfrm>
            <a:off x="882868" y="867892"/>
            <a:ext cx="2900855" cy="461665"/>
          </a:xfrm>
          <a:prstGeom prst="rect">
            <a:avLst/>
          </a:prstGeom>
          <a:noFill/>
        </p:spPr>
        <p:txBody>
          <a:bodyPr wrap="square" rtlCol="0">
            <a:spAutoFit/>
          </a:bodyPr>
          <a:lstStyle/>
          <a:p>
            <a:pPr defTabSz="457200" eaLnBrk="1" fontAlgn="auto" hangingPunct="1">
              <a:spcBef>
                <a:spcPts val="0"/>
              </a:spcBef>
              <a:spcAft>
                <a:spcPts val="0"/>
              </a:spcAft>
            </a:pPr>
            <a:r>
              <a:rPr lang="en-GB" b="1" dirty="0">
                <a:solidFill>
                  <a:srgbClr val="9E2487"/>
                </a:solidFill>
                <a:latin typeface="Verdana" charset="0"/>
                <a:ea typeface="Verdana" charset="0"/>
              </a:rPr>
              <a:t>Trans Positivity</a:t>
            </a:r>
            <a:endParaRPr lang="en-GB" dirty="0">
              <a:solidFill>
                <a:prstClr val="black"/>
              </a:solidFill>
              <a:latin typeface="Verdana"/>
            </a:endParaRPr>
          </a:p>
        </p:txBody>
      </p:sp>
    </p:spTree>
    <p:extLst>
      <p:ext uri="{BB962C8B-B14F-4D97-AF65-F5344CB8AC3E}">
        <p14:creationId xmlns:p14="http://schemas.microsoft.com/office/powerpoint/2010/main" val="306264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4F67FF4C-1A7B-4300-B625-C3A66A4AD059}"/>
              </a:ext>
            </a:extLst>
          </p:cNvPr>
          <p:cNvGrpSpPr/>
          <p:nvPr/>
        </p:nvGrpSpPr>
        <p:grpSpPr>
          <a:xfrm>
            <a:off x="7041971" y="5184579"/>
            <a:ext cx="2192783" cy="1014942"/>
            <a:chOff x="9487885" y="4923195"/>
            <a:chExt cx="2923711" cy="1353256"/>
          </a:xfrm>
        </p:grpSpPr>
        <p:pic>
          <p:nvPicPr>
            <p:cNvPr id="152597" name="Picture 6" descr="DownloadedFile"/>
            <p:cNvPicPr>
              <a:picLocks noChangeAspect="1" noChangeArrowheads="1"/>
            </p:cNvPicPr>
            <p:nvPr/>
          </p:nvPicPr>
          <p:blipFill>
            <a:blip r:embed="rId3"/>
            <a:srcRect/>
            <a:stretch>
              <a:fillRect/>
            </a:stretch>
          </p:blipFill>
          <p:spPr bwMode="auto">
            <a:xfrm>
              <a:off x="9487885" y="5649388"/>
              <a:ext cx="774700" cy="627063"/>
            </a:xfrm>
            <a:prstGeom prst="rect">
              <a:avLst/>
            </a:prstGeom>
            <a:noFill/>
            <a:ln w="9525">
              <a:noFill/>
              <a:miter lim="800000"/>
              <a:headEnd/>
              <a:tailEnd/>
            </a:ln>
          </p:spPr>
        </p:pic>
        <p:sp>
          <p:nvSpPr>
            <p:cNvPr id="152596" name="Rectangle 3"/>
            <p:cNvSpPr>
              <a:spLocks noChangeArrowheads="1"/>
            </p:cNvSpPr>
            <p:nvPr/>
          </p:nvSpPr>
          <p:spPr bwMode="auto">
            <a:xfrm>
              <a:off x="10028722" y="4923195"/>
              <a:ext cx="2382874" cy="1333699"/>
            </a:xfrm>
            <a:prstGeom prst="rect">
              <a:avLst/>
            </a:prstGeom>
            <a:noFill/>
            <a:ln w="9525">
              <a:noFill/>
              <a:miter lim="800000"/>
            </a:ln>
          </p:spPr>
          <p:txBody>
            <a:bodyPr wrap="square">
              <a:spAutoFit/>
            </a:bodyPr>
            <a:lstStyle/>
            <a:p>
              <a:pPr algn="r" defTabSz="457200" fontAlgn="auto">
                <a:spcBef>
                  <a:spcPts val="0"/>
                </a:spcBef>
                <a:spcAft>
                  <a:spcPts val="0"/>
                </a:spcAft>
              </a:pPr>
              <a:endParaRPr lang="en-US" sz="1600" b="1" dirty="0">
                <a:solidFill>
                  <a:srgbClr val="333333"/>
                </a:solidFill>
                <a:latin typeface="Verdana"/>
              </a:endParaRPr>
            </a:p>
            <a:p>
              <a:pPr defTabSz="457200" fontAlgn="auto">
                <a:spcBef>
                  <a:spcPts val="0"/>
                </a:spcBef>
                <a:spcAft>
                  <a:spcPts val="0"/>
                </a:spcAft>
              </a:pPr>
              <a:r>
                <a:rPr lang="en-US" sz="1400" dirty="0">
                  <a:solidFill>
                    <a:srgbClr val="00CCFF"/>
                  </a:solidFill>
                  <a:latin typeface="Verdana"/>
                </a:rPr>
                <a:t>          </a:t>
              </a:r>
            </a:p>
            <a:p>
              <a:pPr defTabSz="457200" fontAlgn="auto">
                <a:spcBef>
                  <a:spcPts val="0"/>
                </a:spcBef>
                <a:spcAft>
                  <a:spcPts val="0"/>
                </a:spcAft>
              </a:pPr>
              <a:r>
                <a:rPr lang="en-US" sz="1400" dirty="0">
                  <a:solidFill>
                    <a:srgbClr val="00CCFF"/>
                  </a:solidFill>
                  <a:latin typeface="Verdana"/>
                </a:rPr>
                <a:t>           </a:t>
              </a:r>
              <a:r>
                <a:rPr lang="en-US" sz="1500" dirty="0">
                  <a:solidFill>
                    <a:srgbClr val="00CCFF"/>
                  </a:solidFill>
                  <a:latin typeface="Arial" panose="020B0604020202020204" pitchFamily="34" charset="0"/>
                  <a:cs typeface="Arial" panose="020B0604020202020204" pitchFamily="34" charset="0"/>
                </a:rPr>
                <a:t>@</a:t>
              </a:r>
              <a:r>
                <a:rPr lang="en-US" sz="1500" dirty="0" err="1">
                  <a:solidFill>
                    <a:srgbClr val="00CCFF"/>
                  </a:solidFill>
                  <a:latin typeface="Arial" panose="020B0604020202020204" pitchFamily="34" charset="0"/>
                  <a:cs typeface="Arial" panose="020B0604020202020204" pitchFamily="34" charset="0"/>
                </a:rPr>
                <a:t>Genderintell</a:t>
              </a:r>
              <a:endParaRPr lang="en-US" sz="1500" dirty="0">
                <a:solidFill>
                  <a:srgbClr val="512F77"/>
                </a:solidFill>
                <a:latin typeface="Arial" panose="020B0604020202020204" pitchFamily="34" charset="0"/>
                <a:cs typeface="Arial" panose="020B0604020202020204" pitchFamily="34" charset="0"/>
              </a:endParaRPr>
            </a:p>
          </p:txBody>
        </p:sp>
      </p:gr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143" y="2348985"/>
            <a:ext cx="6311735" cy="46940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685" y="3815633"/>
            <a:ext cx="6386732" cy="47498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538" y="1156711"/>
            <a:ext cx="6320340" cy="470048"/>
          </a:xfrm>
          <a:prstGeom prst="rect">
            <a:avLst/>
          </a:prstGeom>
        </p:spPr>
      </p:pic>
      <p:sp>
        <p:nvSpPr>
          <p:cNvPr id="2" name="TextBox 1"/>
          <p:cNvSpPr txBox="1"/>
          <p:nvPr/>
        </p:nvSpPr>
        <p:spPr>
          <a:xfrm>
            <a:off x="491146" y="1618467"/>
            <a:ext cx="8001242" cy="707886"/>
          </a:xfrm>
          <a:prstGeom prst="rect">
            <a:avLst/>
          </a:prstGeom>
          <a:noFill/>
        </p:spPr>
        <p:txBody>
          <a:bodyPr wrap="square" rtlCol="0">
            <a:spAutoFit/>
          </a:bodyPr>
          <a:lstStyle/>
          <a:p>
            <a:pPr defTabSz="457200" eaLnBrk="1" fontAlgn="auto" hangingPunct="1">
              <a:spcBef>
                <a:spcPts val="0"/>
              </a:spcBef>
              <a:spcAft>
                <a:spcPts val="0"/>
              </a:spcAft>
            </a:pPr>
            <a:r>
              <a:rPr lang="en-GB" sz="2000" dirty="0">
                <a:solidFill>
                  <a:prstClr val="black"/>
                </a:solidFill>
                <a:latin typeface="Verdana" panose="020B0604030504040204" pitchFamily="34" charset="0"/>
                <a:ea typeface="Verdana" panose="020B0604030504040204" pitchFamily="34" charset="0"/>
                <a:cs typeface="Verdana" panose="020B0604030504040204" pitchFamily="34" charset="0"/>
              </a:rPr>
              <a:t>Youth groups; special projects; residentials; </a:t>
            </a:r>
          </a:p>
          <a:p>
            <a:pPr defTabSz="457200" eaLnBrk="1" fontAlgn="auto" hangingPunct="1">
              <a:spcBef>
                <a:spcPts val="0"/>
              </a:spcBef>
              <a:spcAft>
                <a:spcPts val="0"/>
              </a:spcAft>
            </a:pPr>
            <a:r>
              <a:rPr lang="en-GB" sz="2000" dirty="0">
                <a:solidFill>
                  <a:prstClr val="black"/>
                </a:solidFill>
                <a:latin typeface="Verdana" panose="020B0604030504040204" pitchFamily="34" charset="0"/>
                <a:ea typeface="Verdana" panose="020B0604030504040204" pitchFamily="34" charset="0"/>
                <a:cs typeface="Verdana" panose="020B0604030504040204" pitchFamily="34" charset="0"/>
              </a:rPr>
              <a:t>support for parents and carers group; resources</a:t>
            </a:r>
          </a:p>
        </p:txBody>
      </p:sp>
      <p:sp>
        <p:nvSpPr>
          <p:cNvPr id="10" name="TextBox 9"/>
          <p:cNvSpPr txBox="1"/>
          <p:nvPr/>
        </p:nvSpPr>
        <p:spPr>
          <a:xfrm>
            <a:off x="509685" y="2795160"/>
            <a:ext cx="6937913" cy="1015663"/>
          </a:xfrm>
          <a:prstGeom prst="rect">
            <a:avLst/>
          </a:prstGeom>
          <a:noFill/>
        </p:spPr>
        <p:txBody>
          <a:bodyPr wrap="square" rtlCol="0">
            <a:spAutoFit/>
          </a:bodyPr>
          <a:lstStyle/>
          <a:p>
            <a:pPr defTabSz="457200" eaLnBrk="1" fontAlgn="auto" hangingPunct="1">
              <a:spcBef>
                <a:spcPts val="0"/>
              </a:spcBef>
              <a:spcAft>
                <a:spcPts val="0"/>
              </a:spcAft>
            </a:pPr>
            <a:r>
              <a:rPr lang="en-GB" sz="2000" dirty="0">
                <a:solidFill>
                  <a:prstClr val="black"/>
                </a:solidFill>
                <a:latin typeface="Verdana" panose="020B0604030504040204" pitchFamily="34" charset="0"/>
                <a:ea typeface="Verdana" panose="020B0604030504040204" pitchFamily="34" charset="0"/>
                <a:cs typeface="Verdana" panose="020B0604030504040204" pitchFamily="34" charset="0"/>
              </a:rPr>
              <a:t>One to one mentoring with young trans people; workshops, lectures and assemblies for students; presentations and training for staff; consultancy</a:t>
            </a:r>
          </a:p>
        </p:txBody>
      </p:sp>
      <p:sp>
        <p:nvSpPr>
          <p:cNvPr id="11" name="TextBox 10"/>
          <p:cNvSpPr txBox="1"/>
          <p:nvPr/>
        </p:nvSpPr>
        <p:spPr>
          <a:xfrm>
            <a:off x="429985" y="4333729"/>
            <a:ext cx="7739979" cy="707886"/>
          </a:xfrm>
          <a:prstGeom prst="rect">
            <a:avLst/>
          </a:prstGeom>
          <a:noFill/>
        </p:spPr>
        <p:txBody>
          <a:bodyPr wrap="square" rtlCol="0">
            <a:spAutoFit/>
          </a:bodyPr>
          <a:lstStyle/>
          <a:p>
            <a:pPr defTabSz="457200" eaLnBrk="1" fontAlgn="auto" hangingPunct="1">
              <a:spcBef>
                <a:spcPts val="0"/>
              </a:spcBef>
              <a:spcAft>
                <a:spcPts val="0"/>
              </a:spcAft>
            </a:pPr>
            <a:r>
              <a:rPr lang="en-GB" sz="2000" dirty="0">
                <a:solidFill>
                  <a:prstClr val="black"/>
                </a:solidFill>
                <a:latin typeface="Verdana" panose="020B0604030504040204" pitchFamily="34" charset="0"/>
                <a:ea typeface="Verdana" panose="020B0604030504040204" pitchFamily="34" charset="0"/>
                <a:cs typeface="Verdana" panose="020B0604030504040204" pitchFamily="34" charset="0"/>
              </a:rPr>
              <a:t>Training and professional development; consultancy; policy development &amp; membership scheme</a:t>
            </a:r>
          </a:p>
        </p:txBody>
      </p:sp>
      <p:sp>
        <p:nvSpPr>
          <p:cNvPr id="12" name="TextBox 11"/>
          <p:cNvSpPr txBox="1"/>
          <p:nvPr/>
        </p:nvSpPr>
        <p:spPr>
          <a:xfrm>
            <a:off x="450052" y="5544643"/>
            <a:ext cx="6386732" cy="707886"/>
          </a:xfrm>
          <a:prstGeom prst="rect">
            <a:avLst/>
          </a:prstGeom>
          <a:noFill/>
        </p:spPr>
        <p:txBody>
          <a:bodyPr wrap="square" rtlCol="0">
            <a:spAutoFit/>
          </a:bodyPr>
          <a:lstStyle/>
          <a:p>
            <a:pPr defTabSz="457200" eaLnBrk="1" fontAlgn="auto" hangingPunct="1">
              <a:spcBef>
                <a:spcPts val="0"/>
              </a:spcBef>
              <a:spcAft>
                <a:spcPts val="0"/>
              </a:spcAft>
            </a:pPr>
            <a:r>
              <a:rPr lang="en-GB" sz="2000" dirty="0">
                <a:solidFill>
                  <a:prstClr val="black"/>
                </a:solidFill>
                <a:latin typeface="Verdana" panose="020B0604030504040204" pitchFamily="34" charset="0"/>
                <a:ea typeface="Verdana" panose="020B0604030504040204" pitchFamily="34" charset="0"/>
                <a:cs typeface="Verdana" panose="020B0604030504040204" pitchFamily="34" charset="0"/>
              </a:rPr>
              <a:t>Panel discussions; conference attendances; presentations and key notes</a:t>
            </a:r>
          </a:p>
        </p:txBody>
      </p:sp>
      <p:pic>
        <p:nvPicPr>
          <p:cNvPr id="13" name="Picture 12">
            <a:extLst>
              <a:ext uri="{FF2B5EF4-FFF2-40B4-BE49-F238E27FC236}">
                <a16:creationId xmlns="" xmlns:a16="http://schemas.microsoft.com/office/drawing/2014/main" id="{CDB3B418-2808-4B3F-84E9-FA25092A282E}"/>
              </a:ext>
            </a:extLst>
          </p:cNvPr>
          <p:cNvPicPr>
            <a:picLocks noChangeAspect="1"/>
          </p:cNvPicPr>
          <p:nvPr/>
        </p:nvPicPr>
        <p:blipFill>
          <a:blip r:embed="rId7"/>
          <a:stretch>
            <a:fillRect/>
          </a:stretch>
        </p:blipFill>
        <p:spPr>
          <a:xfrm>
            <a:off x="509685" y="5067131"/>
            <a:ext cx="6327099" cy="470552"/>
          </a:xfrm>
          <a:prstGeom prst="rect">
            <a:avLst/>
          </a:prstGeom>
        </p:spPr>
      </p:pic>
    </p:spTree>
    <p:extLst>
      <p:ext uri="{BB962C8B-B14F-4D97-AF65-F5344CB8AC3E}">
        <p14:creationId xmlns:p14="http://schemas.microsoft.com/office/powerpoint/2010/main" val="28578846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47E3C00-CFD8-46A8-9B9F-2CF69D845A9C}"/>
              </a:ext>
            </a:extLst>
          </p:cNvPr>
          <p:cNvSpPr txBox="1"/>
          <p:nvPr/>
        </p:nvSpPr>
        <p:spPr>
          <a:xfrm>
            <a:off x="0" y="1990342"/>
            <a:ext cx="9144000" cy="3031599"/>
          </a:xfrm>
          <a:prstGeom prst="rect">
            <a:avLst/>
          </a:prstGeom>
          <a:solidFill>
            <a:srgbClr val="C8127E"/>
          </a:solidFill>
        </p:spPr>
        <p:txBody>
          <a:bodyPr wrap="square" rtlCol="0">
            <a:spAutoFit/>
          </a:bodyPr>
          <a:lstStyle/>
          <a:p>
            <a:pPr algn="ctr" defTabSz="457200" eaLnBrk="1" fontAlgn="auto" hangingPunct="1">
              <a:spcBef>
                <a:spcPts val="0"/>
              </a:spcBef>
              <a:spcAft>
                <a:spcPts val="0"/>
              </a:spcAft>
            </a:pPr>
            <a:endParaRPr lang="en-GB" sz="3600" dirty="0">
              <a:solidFill>
                <a:prstClr val="white"/>
              </a:solidFill>
              <a:latin typeface="Verdana"/>
            </a:endParaRPr>
          </a:p>
          <a:p>
            <a:pPr algn="ctr" defTabSz="457200" eaLnBrk="1" fontAlgn="auto" hangingPunct="1">
              <a:spcBef>
                <a:spcPts val="0"/>
              </a:spcBef>
              <a:spcAft>
                <a:spcPts val="0"/>
              </a:spcAft>
            </a:pPr>
            <a:endParaRPr lang="en-GB" sz="3600" dirty="0">
              <a:solidFill>
                <a:prstClr val="white"/>
              </a:solidFill>
              <a:latin typeface="Verdana"/>
            </a:endParaRPr>
          </a:p>
          <a:p>
            <a:pPr algn="ctr" defTabSz="457200" eaLnBrk="1" fontAlgn="auto" hangingPunct="1">
              <a:spcBef>
                <a:spcPts val="0"/>
              </a:spcBef>
              <a:spcAft>
                <a:spcPts val="0"/>
              </a:spcAft>
            </a:pPr>
            <a:r>
              <a:rPr lang="en-GB" sz="3600" dirty="0">
                <a:solidFill>
                  <a:prstClr val="white"/>
                </a:solidFill>
                <a:latin typeface="Verdana"/>
              </a:rPr>
              <a:t>Thank you!</a:t>
            </a:r>
          </a:p>
          <a:p>
            <a:pPr algn="ctr" defTabSz="457200" eaLnBrk="1" fontAlgn="auto" hangingPunct="1">
              <a:spcBef>
                <a:spcPts val="0"/>
              </a:spcBef>
              <a:spcAft>
                <a:spcPts val="0"/>
              </a:spcAft>
            </a:pPr>
            <a:endParaRPr lang="en-GB" sz="1100" dirty="0">
              <a:solidFill>
                <a:prstClr val="white"/>
              </a:solidFill>
              <a:latin typeface="Verdana"/>
            </a:endParaRPr>
          </a:p>
          <a:p>
            <a:pPr algn="ctr" defTabSz="457200" eaLnBrk="1" fontAlgn="auto" hangingPunct="1">
              <a:spcBef>
                <a:spcPts val="0"/>
              </a:spcBef>
              <a:spcAft>
                <a:spcPts val="0"/>
              </a:spcAft>
            </a:pPr>
            <a:r>
              <a:rPr lang="en-GB" sz="3600" dirty="0" err="1">
                <a:solidFill>
                  <a:prstClr val="white"/>
                </a:solidFill>
                <a:latin typeface="Verdana"/>
              </a:rPr>
              <a:t>Dex</a:t>
            </a:r>
            <a:r>
              <a:rPr lang="en-GB" sz="3600" dirty="0">
                <a:solidFill>
                  <a:prstClr val="white"/>
                </a:solidFill>
                <a:latin typeface="Verdana"/>
              </a:rPr>
              <a:t> </a:t>
            </a:r>
            <a:r>
              <a:rPr lang="en-GB" sz="3600" dirty="0" err="1">
                <a:solidFill>
                  <a:prstClr val="white"/>
                </a:solidFill>
                <a:latin typeface="Verdana"/>
              </a:rPr>
              <a:t>Grodner</a:t>
            </a:r>
            <a:endParaRPr lang="en-GB" sz="3600" dirty="0">
              <a:solidFill>
                <a:prstClr val="white"/>
              </a:solidFill>
              <a:latin typeface="Verdana"/>
            </a:endParaRPr>
          </a:p>
          <a:p>
            <a:pPr algn="ctr" defTabSz="457200" eaLnBrk="1" fontAlgn="auto" hangingPunct="1">
              <a:spcBef>
                <a:spcPts val="0"/>
              </a:spcBef>
              <a:spcAft>
                <a:spcPts val="0"/>
              </a:spcAft>
            </a:pPr>
            <a:endParaRPr lang="en-GB" sz="3600" dirty="0">
              <a:solidFill>
                <a:prstClr val="white"/>
              </a:solidFill>
              <a:latin typeface="Verdana"/>
            </a:endParaRPr>
          </a:p>
        </p:txBody>
      </p:sp>
      <p:sp>
        <p:nvSpPr>
          <p:cNvPr id="2" name="TextBox 1">
            <a:extLst>
              <a:ext uri="{FF2B5EF4-FFF2-40B4-BE49-F238E27FC236}">
                <a16:creationId xmlns="" xmlns:a16="http://schemas.microsoft.com/office/drawing/2014/main" id="{FFDC992D-B0A9-4F2D-A113-99066E4892F2}"/>
              </a:ext>
            </a:extLst>
          </p:cNvPr>
          <p:cNvSpPr txBox="1"/>
          <p:nvPr/>
        </p:nvSpPr>
        <p:spPr>
          <a:xfrm>
            <a:off x="993228" y="818617"/>
            <a:ext cx="3452648" cy="461665"/>
          </a:xfrm>
          <a:prstGeom prst="rect">
            <a:avLst/>
          </a:prstGeom>
          <a:noFill/>
        </p:spPr>
        <p:txBody>
          <a:bodyPr wrap="square" rtlCol="0">
            <a:spAutoFit/>
          </a:bodyPr>
          <a:lstStyle/>
          <a:p>
            <a:pPr defTabSz="457200" eaLnBrk="1" fontAlgn="auto" hangingPunct="1">
              <a:spcBef>
                <a:spcPts val="0"/>
              </a:spcBef>
              <a:spcAft>
                <a:spcPts val="0"/>
              </a:spcAft>
            </a:pPr>
            <a:r>
              <a:rPr lang="en-GB" b="1" dirty="0">
                <a:solidFill>
                  <a:prstClr val="black"/>
                </a:solidFill>
                <a:latin typeface="Verdana"/>
              </a:rPr>
              <a:t>Any questions?</a:t>
            </a:r>
          </a:p>
        </p:txBody>
      </p:sp>
      <p:sp>
        <p:nvSpPr>
          <p:cNvPr id="4" name="TextBox 3">
            <a:extLst>
              <a:ext uri="{FF2B5EF4-FFF2-40B4-BE49-F238E27FC236}">
                <a16:creationId xmlns="" xmlns:a16="http://schemas.microsoft.com/office/drawing/2014/main" id="{CF5B69C1-A488-4039-93B5-C6FE5C6B94BB}"/>
              </a:ext>
            </a:extLst>
          </p:cNvPr>
          <p:cNvSpPr txBox="1"/>
          <p:nvPr/>
        </p:nvSpPr>
        <p:spPr>
          <a:xfrm>
            <a:off x="993228" y="5549464"/>
            <a:ext cx="6290441" cy="369332"/>
          </a:xfrm>
          <a:prstGeom prst="rect">
            <a:avLst/>
          </a:prstGeom>
          <a:noFill/>
        </p:spPr>
        <p:txBody>
          <a:bodyPr wrap="square" rtlCol="0">
            <a:spAutoFit/>
          </a:bodyPr>
          <a:lstStyle/>
          <a:p>
            <a:pPr defTabSz="457200" eaLnBrk="1" fontAlgn="auto" hangingPunct="1">
              <a:spcBef>
                <a:spcPts val="0"/>
              </a:spcBef>
              <a:spcAft>
                <a:spcPts val="0"/>
              </a:spcAft>
            </a:pPr>
            <a:r>
              <a:rPr lang="en-GB" sz="1800" b="1" dirty="0">
                <a:solidFill>
                  <a:prstClr val="black"/>
                </a:solidFill>
                <a:latin typeface="Verdana"/>
              </a:rPr>
              <a:t>Email: Events@genderedintelligence.co.uk</a:t>
            </a:r>
          </a:p>
        </p:txBody>
      </p:sp>
    </p:spTree>
    <p:extLst>
      <p:ext uri="{BB962C8B-B14F-4D97-AF65-F5344CB8AC3E}">
        <p14:creationId xmlns:p14="http://schemas.microsoft.com/office/powerpoint/2010/main" val="394486979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177" y="1700808"/>
            <a:ext cx="7772400" cy="936104"/>
          </a:xfrm>
        </p:spPr>
        <p:txBody>
          <a:bodyPr/>
          <a:lstStyle/>
          <a:p>
            <a:r>
              <a:rPr lang="en-GB" b="1" dirty="0" smtClean="0"/>
              <a:t>Closing Remarks and Network Plans</a:t>
            </a:r>
            <a:endParaRPr lang="en-GB" b="1" dirty="0"/>
          </a:p>
        </p:txBody>
      </p:sp>
      <p:sp>
        <p:nvSpPr>
          <p:cNvPr id="3" name="Content Placeholder 2"/>
          <p:cNvSpPr>
            <a:spLocks noGrp="1"/>
          </p:cNvSpPr>
          <p:nvPr>
            <p:ph idx="1"/>
          </p:nvPr>
        </p:nvSpPr>
        <p:spPr>
          <a:xfrm>
            <a:off x="467544" y="3791744"/>
            <a:ext cx="4102224" cy="1946920"/>
          </a:xfrm>
        </p:spPr>
        <p:txBody>
          <a:bodyPr/>
          <a:lstStyle/>
          <a:p>
            <a:pPr marL="0" indent="0" algn="ctr">
              <a:buNone/>
            </a:pPr>
            <a:r>
              <a:rPr lang="en-GB" b="1" dirty="0" smtClean="0"/>
              <a:t>Dr Paul </a:t>
            </a:r>
            <a:r>
              <a:rPr lang="en-GB" b="1" dirty="0" err="1" smtClean="0"/>
              <a:t>Gilluley</a:t>
            </a:r>
            <a:endParaRPr lang="en-GB" b="1" dirty="0" smtClean="0"/>
          </a:p>
          <a:p>
            <a:pPr marL="0" indent="0" algn="ctr">
              <a:buNone/>
            </a:pPr>
            <a:r>
              <a:rPr lang="en-GB" dirty="0" smtClean="0"/>
              <a:t>Chief Medical Officer at</a:t>
            </a:r>
            <a:r>
              <a:rPr lang="en-GB" dirty="0"/>
              <a:t> </a:t>
            </a:r>
            <a:r>
              <a:rPr lang="en-GB" dirty="0" smtClean="0"/>
              <a:t>ELFT</a:t>
            </a:r>
            <a:endParaRPr lang="en-GB" dirty="0"/>
          </a:p>
        </p:txBody>
      </p:sp>
      <p:sp>
        <p:nvSpPr>
          <p:cNvPr id="4" name="Content Placeholder 2"/>
          <p:cNvSpPr txBox="1">
            <a:spLocks/>
          </p:cNvSpPr>
          <p:nvPr/>
        </p:nvSpPr>
        <p:spPr bwMode="auto">
          <a:xfrm>
            <a:off x="4788024" y="3789040"/>
            <a:ext cx="4102224" cy="1946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GB" b="1" kern="0" dirty="0" smtClean="0"/>
              <a:t>Ken Batty</a:t>
            </a:r>
          </a:p>
          <a:p>
            <a:pPr marL="0" indent="0" algn="ctr">
              <a:buFontTx/>
              <a:buNone/>
            </a:pPr>
            <a:r>
              <a:rPr lang="en-GB" kern="0" dirty="0" smtClean="0"/>
              <a:t>Non-Executive Director at ELFT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0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236134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72816"/>
            <a:ext cx="7772400" cy="936104"/>
          </a:xfrm>
        </p:spPr>
        <p:txBody>
          <a:bodyPr/>
          <a:lstStyle/>
          <a:p>
            <a:r>
              <a:rPr lang="en-GB" sz="4000" b="1" dirty="0" smtClean="0"/>
              <a:t>Thank you so much for attending today!</a:t>
            </a:r>
            <a:endParaRPr lang="en-GB" sz="4000" b="1" dirty="0"/>
          </a:p>
        </p:txBody>
      </p:sp>
      <p:sp>
        <p:nvSpPr>
          <p:cNvPr id="3" name="Content Placeholder 2"/>
          <p:cNvSpPr>
            <a:spLocks noGrp="1"/>
          </p:cNvSpPr>
          <p:nvPr>
            <p:ph idx="1"/>
          </p:nvPr>
        </p:nvSpPr>
        <p:spPr>
          <a:xfrm>
            <a:off x="395536" y="3570312"/>
            <a:ext cx="8206680" cy="2450976"/>
          </a:xfrm>
        </p:spPr>
        <p:txBody>
          <a:bodyPr/>
          <a:lstStyle/>
          <a:p>
            <a:r>
              <a:rPr lang="en-GB" b="1" dirty="0" smtClean="0"/>
              <a:t>Feedback Forms and Suggestion Box</a:t>
            </a:r>
          </a:p>
          <a:p>
            <a:endParaRPr lang="en-GB" dirty="0"/>
          </a:p>
          <a:p>
            <a:r>
              <a:rPr lang="en-GB" b="1" dirty="0"/>
              <a:t>Social Event </a:t>
            </a:r>
            <a:r>
              <a:rPr lang="en-GB" dirty="0"/>
              <a:t>at New Bloomsbury Set Cocktail Bar (WC1N </a:t>
            </a:r>
            <a:r>
              <a:rPr lang="en-GB" dirty="0" smtClean="0"/>
              <a:t>1AG)</a:t>
            </a:r>
            <a:endParaRPr lang="en-GB" dirty="0"/>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0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831905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sokinaO\AppData\Local\Microsoft\Windows\Temporary Internet Files\Content.IE5\WZZROWG9\wpid-celebration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260407"/>
            <a:ext cx="6768752" cy="48328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0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0744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
      <a:dk1>
        <a:srgbClr val="000000"/>
      </a:dk1>
      <a:lt1>
        <a:srgbClr val="99FF66"/>
      </a:lt1>
      <a:dk2>
        <a:srgbClr val="003399"/>
      </a:dk2>
      <a:lt2>
        <a:srgbClr val="666633"/>
      </a:lt2>
      <a:accent1>
        <a:srgbClr val="339933"/>
      </a:accent1>
      <a:accent2>
        <a:srgbClr val="800000"/>
      </a:accent2>
      <a:accent3>
        <a:srgbClr val="CAFFB8"/>
      </a:accent3>
      <a:accent4>
        <a:srgbClr val="000000"/>
      </a:accent4>
      <a:accent5>
        <a:srgbClr val="ADCAAD"/>
      </a:accent5>
      <a:accent6>
        <a:srgbClr val="730000"/>
      </a:accent6>
      <a:hlink>
        <a:srgbClr val="0033CC"/>
      </a:hlink>
      <a:folHlink>
        <a:srgbClr val="FFCC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3.xml><?xml version="1.0" encoding="utf-8"?>
<a:theme xmlns:a="http://schemas.openxmlformats.org/drawingml/2006/main" name="1_Default Theme">
  <a:themeElements>
    <a:clrScheme name="">
      <a:dk1>
        <a:srgbClr val="000000"/>
      </a:dk1>
      <a:lt1>
        <a:srgbClr val="99FF66"/>
      </a:lt1>
      <a:dk2>
        <a:srgbClr val="003399"/>
      </a:dk2>
      <a:lt2>
        <a:srgbClr val="666633"/>
      </a:lt2>
      <a:accent1>
        <a:srgbClr val="339933"/>
      </a:accent1>
      <a:accent2>
        <a:srgbClr val="800000"/>
      </a:accent2>
      <a:accent3>
        <a:srgbClr val="CAFFB8"/>
      </a:accent3>
      <a:accent4>
        <a:srgbClr val="000000"/>
      </a:accent4>
      <a:accent5>
        <a:srgbClr val="ADCAAD"/>
      </a:accent5>
      <a:accent6>
        <a:srgbClr val="730000"/>
      </a:accent6>
      <a:hlink>
        <a:srgbClr val="0033CC"/>
      </a:hlink>
      <a:folHlink>
        <a:srgbClr val="FFCC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ixel">
  <a:themeElements>
    <a:clrScheme name="Pixel 16">
      <a:dk1>
        <a:srgbClr val="000000"/>
      </a:dk1>
      <a:lt1>
        <a:srgbClr val="FFFFFF"/>
      </a:lt1>
      <a:dk2>
        <a:srgbClr val="000000"/>
      </a:dk2>
      <a:lt2>
        <a:srgbClr val="CC0000"/>
      </a:lt2>
      <a:accent1>
        <a:srgbClr val="FFCC00"/>
      </a:accent1>
      <a:accent2>
        <a:srgbClr val="E67300"/>
      </a:accent2>
      <a:accent3>
        <a:srgbClr val="FFFFFF"/>
      </a:accent3>
      <a:accent4>
        <a:srgbClr val="000000"/>
      </a:accent4>
      <a:accent5>
        <a:srgbClr val="FFE2AA"/>
      </a:accent5>
      <a:accent6>
        <a:srgbClr val="D06800"/>
      </a:accent6>
      <a:hlink>
        <a:srgbClr val="663300"/>
      </a:hlink>
      <a:folHlink>
        <a:srgbClr val="FF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FFFF00"/>
        </a:folHlink>
      </a:clrScheme>
      <a:clrMap bg1="lt1" tx1="dk1" bg2="lt2" tx2="dk2" accent1="accent1" accent2="accent2" accent3="accent3" accent4="accent4" accent5="accent5" accent6="accent6" hlink="hlink" folHlink="folHlink"/>
    </a:extraClrScheme>
    <a:extraClrScheme>
      <a:clrScheme name="Pixel 14">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FFCC00"/>
        </a:folHlink>
      </a:clrScheme>
      <a:clrMap bg1="lt1" tx1="dk1" bg2="lt2" tx2="dk2" accent1="accent1" accent2="accent2" accent3="accent3" accent4="accent4" accent5="accent5" accent6="accent6" hlink="hlink" folHlink="folHlink"/>
    </a:extraClrScheme>
    <a:extraClrScheme>
      <a:clrScheme name="Pixel 15">
        <a:dk1>
          <a:srgbClr val="000000"/>
        </a:dk1>
        <a:lt1>
          <a:srgbClr val="FFFFFF"/>
        </a:lt1>
        <a:dk2>
          <a:srgbClr val="000000"/>
        </a:dk2>
        <a:lt2>
          <a:srgbClr val="CC00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FFCC00"/>
        </a:folHlink>
      </a:clrScheme>
      <a:clrMap bg1="lt1" tx1="dk1" bg2="lt2" tx2="dk2" accent1="accent1" accent2="accent2" accent3="accent3" accent4="accent4" accent5="accent5" accent6="accent6" hlink="hlink" folHlink="folHlink"/>
    </a:extraClrScheme>
    <a:extraClrScheme>
      <a:clrScheme name="Pixel 16">
        <a:dk1>
          <a:srgbClr val="000000"/>
        </a:dk1>
        <a:lt1>
          <a:srgbClr val="FFFFFF"/>
        </a:lt1>
        <a:dk2>
          <a:srgbClr val="000000"/>
        </a:dk2>
        <a:lt2>
          <a:srgbClr val="CC0000"/>
        </a:lt2>
        <a:accent1>
          <a:srgbClr val="FFCC00"/>
        </a:accent1>
        <a:accent2>
          <a:srgbClr val="E67300"/>
        </a:accent2>
        <a:accent3>
          <a:srgbClr val="FFFFFF"/>
        </a:accent3>
        <a:accent4>
          <a:srgbClr val="000000"/>
        </a:accent4>
        <a:accent5>
          <a:srgbClr val="FFE2AA"/>
        </a:accent5>
        <a:accent6>
          <a:srgbClr val="D06800"/>
        </a:accent6>
        <a:hlink>
          <a:srgbClr val="663300"/>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rans awareness the basics Z" id="{6316503A-1B75-0143-9689-5A3AB580E4C1}" vid="{E6515E45-90CC-004B-A8CE-71607DA91CE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176</TotalTime>
  <Words>3597</Words>
  <Application>Microsoft Office PowerPoint</Application>
  <PresentationFormat>On-screen Show (4:3)</PresentationFormat>
  <Paragraphs>765</Paragraphs>
  <Slides>98</Slides>
  <Notes>48</Notes>
  <HiddenSlides>0</HiddenSlides>
  <MMClips>0</MMClips>
  <ScaleCrop>false</ScaleCrop>
  <HeadingPairs>
    <vt:vector size="4" baseType="variant">
      <vt:variant>
        <vt:lpstr>Theme</vt:lpstr>
      </vt:variant>
      <vt:variant>
        <vt:i4>5</vt:i4>
      </vt:variant>
      <vt:variant>
        <vt:lpstr>Slide Titles</vt:lpstr>
      </vt:variant>
      <vt:variant>
        <vt:i4>98</vt:i4>
      </vt:variant>
    </vt:vector>
  </HeadingPairs>
  <TitlesOfParts>
    <vt:vector size="103" baseType="lpstr">
      <vt:lpstr>Default Theme</vt:lpstr>
      <vt:lpstr>Facet</vt:lpstr>
      <vt:lpstr>1_Default Theme</vt:lpstr>
      <vt:lpstr>Pixel</vt:lpstr>
      <vt:lpstr>Office Theme</vt:lpstr>
      <vt:lpstr>Welcome to ELFT Staff LGBTQ Conference</vt:lpstr>
      <vt:lpstr>Welcome and Introductions</vt:lpstr>
      <vt:lpstr>Housekeeping</vt:lpstr>
      <vt:lpstr>PowerPoint Presentation</vt:lpstr>
      <vt:lpstr>What is your pronoun?  - Table discussion - ID badges</vt:lpstr>
      <vt:lpstr>Network Journey to Date</vt:lpstr>
      <vt:lpstr>PowerPoint Presentation</vt:lpstr>
      <vt:lpstr>PowerPoint Presentation</vt:lpstr>
      <vt:lpstr>PowerPoint Presentation</vt:lpstr>
      <vt:lpstr>Opening of the Day</vt:lpstr>
      <vt:lpstr>Albert Kennedy Trust</vt:lpstr>
      <vt:lpstr>Comfort Break</vt:lpstr>
      <vt:lpstr>Panel Discussion  “Intersectionality within the LGBTQ Community”</vt:lpstr>
      <vt:lpstr>Lunch Stalls Networking</vt:lpstr>
      <vt:lpstr>Opening Doors  “Older LGBTQ People”</vt:lpstr>
      <vt:lpstr>     </vt:lpstr>
      <vt:lpstr>ODL Services for 50+ LGBT+</vt:lpstr>
      <vt:lpstr>.</vt:lpstr>
      <vt:lpstr>A LOT HAS CHANGED…</vt:lpstr>
      <vt:lpstr>2010 EQUALITY ACT </vt:lpstr>
      <vt:lpstr>PowerPoint Presentation</vt:lpstr>
      <vt:lpstr>ODL Services for 50+ LGBT+</vt:lpstr>
      <vt:lpstr>ODL Services for 50+ LGBT+</vt:lpstr>
      <vt:lpstr>Why is this  important? </vt:lpstr>
      <vt:lpstr>PowerPoint Presentation</vt:lpstr>
      <vt:lpstr>DIFFERENCES…</vt:lpstr>
      <vt:lpstr>   SOCIAL ISOLATION</vt:lpstr>
      <vt:lpstr>  SOCIAL ISOLATION</vt:lpstr>
      <vt:lpstr>   MONITORING</vt:lpstr>
      <vt:lpstr>MENTAL HEALTH</vt:lpstr>
      <vt:lpstr>MENTAL HEALTH</vt:lpstr>
      <vt:lpstr> ALCOHOL</vt:lpstr>
      <vt:lpstr>ALCOHOL</vt:lpstr>
      <vt:lpstr>     SAFETY AND SECURITY</vt:lpstr>
      <vt:lpstr> SAFETY AND SECURITY</vt:lpstr>
      <vt:lpstr>    CONFIDENCE IN CARE </vt:lpstr>
      <vt:lpstr>EVIDENCE FROM RESEARCH</vt:lpstr>
      <vt:lpstr>.</vt:lpstr>
      <vt:lpstr>LGBT IN BRITAIN  HEALTH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OLDER LGBT+ PEOPLE…</vt:lpstr>
      <vt:lpstr>Confidence to Care</vt:lpstr>
      <vt:lpstr>East London Out Project</vt:lpstr>
      <vt:lpstr>PowerPoint Presentation</vt:lpstr>
      <vt:lpstr>ELOP</vt:lpstr>
      <vt:lpstr>LGBT+ Disability Matters</vt:lpstr>
      <vt:lpstr>Accessing Support  </vt:lpstr>
      <vt:lpstr>Accessing Support</vt:lpstr>
      <vt:lpstr>The State of the Sector</vt:lpstr>
      <vt:lpstr>PowerPoint Presentation</vt:lpstr>
      <vt:lpstr>ELOP</vt:lpstr>
      <vt:lpstr>ELOP</vt:lpstr>
      <vt:lpstr>ELOP</vt:lpstr>
      <vt:lpstr>ELOP</vt:lpstr>
      <vt:lpstr>Community Safety</vt:lpstr>
      <vt:lpstr>Counselling</vt:lpstr>
      <vt:lpstr>Youth &amp; Schools</vt:lpstr>
      <vt:lpstr>Community Centre</vt:lpstr>
      <vt:lpstr>Community Centre</vt:lpstr>
      <vt:lpstr>Volunteering Opportunities</vt:lpstr>
      <vt:lpstr>How we further support our communities</vt:lpstr>
      <vt:lpstr>PowerPoint Presentation</vt:lpstr>
      <vt:lpstr>PowerPoint Presentation</vt:lpstr>
      <vt:lpstr>PowerPoint Presentation</vt:lpstr>
      <vt:lpstr>PowerPoint Presentation</vt:lpstr>
      <vt:lpstr>PowerPoint Presentation</vt:lpstr>
      <vt:lpstr>ELOP</vt:lpstr>
      <vt:lpstr>PowerPoint Presentation</vt:lpstr>
      <vt:lpstr>Comfort Break</vt:lpstr>
      <vt:lpstr>Gendered Intelligence</vt:lpstr>
      <vt:lpstr>PowerPoint Presentation</vt:lpstr>
      <vt:lpstr>About GI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Remarks and Network Plans</vt:lpstr>
      <vt:lpstr>Thank you so much for attending today!</vt:lpstr>
      <vt:lpstr>PowerPoint Presentation</vt:lpstr>
    </vt:vector>
  </TitlesOfParts>
  <Company>East London NHS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with Trust values</dc:title>
  <dc:creator>ELFT</dc:creator>
  <cp:keywords>Powerpoint;Trust Values</cp:keywords>
  <cp:lastModifiedBy>Horobin Andrew</cp:lastModifiedBy>
  <cp:revision>33</cp:revision>
  <dcterms:created xsi:type="dcterms:W3CDTF">2015-10-02T09:07:06Z</dcterms:created>
  <dcterms:modified xsi:type="dcterms:W3CDTF">2019-02-12T13:28:47Z</dcterms:modified>
</cp:coreProperties>
</file>