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 id="2147483702" r:id="rId6"/>
    <p:sldMasterId id="2147483712" r:id="rId7"/>
    <p:sldMasterId id="2147483725" r:id="rId8"/>
  </p:sldMasterIdLst>
  <p:notesMasterIdLst>
    <p:notesMasterId r:id="rId31"/>
  </p:notesMasterIdLst>
  <p:handoutMasterIdLst>
    <p:handoutMasterId r:id="rId32"/>
  </p:handoutMasterIdLst>
  <p:sldIdLst>
    <p:sldId id="682" r:id="rId9"/>
    <p:sldId id="588" r:id="rId10"/>
    <p:sldId id="462" r:id="rId11"/>
    <p:sldId id="673" r:id="rId12"/>
    <p:sldId id="679" r:id="rId13"/>
    <p:sldId id="2387" r:id="rId14"/>
    <p:sldId id="2388" r:id="rId15"/>
    <p:sldId id="2390" r:id="rId16"/>
    <p:sldId id="2389" r:id="rId17"/>
    <p:sldId id="2391" r:id="rId18"/>
    <p:sldId id="2392" r:id="rId19"/>
    <p:sldId id="2393" r:id="rId20"/>
    <p:sldId id="2394" r:id="rId21"/>
    <p:sldId id="2395" r:id="rId22"/>
    <p:sldId id="2396" r:id="rId23"/>
    <p:sldId id="2397" r:id="rId24"/>
    <p:sldId id="683" r:id="rId25"/>
    <p:sldId id="2400" r:id="rId26"/>
    <p:sldId id="2399" r:id="rId27"/>
    <p:sldId id="2401" r:id="rId28"/>
    <p:sldId id="2402" r:id="rId29"/>
    <p:sldId id="2403" r:id="rId30"/>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9" userDrawn="1">
          <p15:clr>
            <a:srgbClr val="A4A3A4"/>
          </p15:clr>
        </p15:guide>
        <p15:guide id="2" pos="2880" userDrawn="1">
          <p15:clr>
            <a:srgbClr val="A4A3A4"/>
          </p15:clr>
        </p15:guide>
        <p15:guide id="3" orient="horz" pos="207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Wood" initials="SW" lastIdx="2" clrIdx="0"/>
  <p:cmAuthor id="2" name="Sarah Reed" initials="SR" lastIdx="0" clrIdx="1">
    <p:extLst>
      <p:ext uri="{19B8F6BF-5375-455C-9EA6-DF929625EA0E}">
        <p15:presenceInfo xmlns:p15="http://schemas.microsoft.com/office/powerpoint/2012/main" userId="S-1-5-21-1275210071-362288127-682003330-11623" providerId="AD"/>
      </p:ext>
    </p:extLst>
  </p:cmAuthor>
  <p:cmAuthor id="3" name="Sarah Reed" initials="SR [2]" lastIdx="3" clrIdx="2">
    <p:extLst>
      <p:ext uri="{19B8F6BF-5375-455C-9EA6-DF929625EA0E}">
        <p15:presenceInfo xmlns:p15="http://schemas.microsoft.com/office/powerpoint/2012/main" userId="S::sarah.reed@health.org.uk::775bfb83-a6f1-4a24-88d7-30357d016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7FF"/>
    <a:srgbClr val="0063AB"/>
    <a:srgbClr val="E30514"/>
    <a:srgbClr val="00FA00"/>
    <a:srgbClr val="13B6F5"/>
    <a:srgbClr val="E36762"/>
    <a:srgbClr val="D87C79"/>
    <a:srgbClr val="00AAD6"/>
    <a:srgbClr val="555555"/>
    <a:srgbClr val="D82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4" autoAdjust="0"/>
    <p:restoredTop sz="91079" autoAdjust="0"/>
  </p:normalViewPr>
  <p:slideViewPr>
    <p:cSldViewPr snapToGrid="0" snapToObjects="1">
      <p:cViewPr varScale="1">
        <p:scale>
          <a:sx n="78" d="100"/>
          <a:sy n="78" d="100"/>
        </p:scale>
        <p:origin x="412" y="56"/>
      </p:cViewPr>
      <p:guideLst>
        <p:guide orient="horz" pos="2489"/>
        <p:guide pos="2880"/>
        <p:guide orient="horz" pos="2074"/>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600" dirty="0"/>
              <a:t>Number (and percentage) of Suppliers compliant with Real Living Wage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Sheet1!$E$3</c:f>
              <c:strCache>
                <c:ptCount val="1"/>
                <c:pt idx="0">
                  <c:v>Number (and proportion) of Suppliers compliant with Real Living Wage</c:v>
                </c:pt>
              </c:strCache>
            </c:strRef>
          </c:tx>
          <c:dPt>
            <c:idx val="0"/>
            <c:bubble3D val="0"/>
            <c:spPr>
              <a:solidFill>
                <a:schemeClr val="accent6">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AAA-4B9E-907D-A20ED82929A2}"/>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AAA-4B9E-907D-A20ED82929A2}"/>
              </c:ext>
            </c:extLst>
          </c:dPt>
          <c:dPt>
            <c:idx val="2"/>
            <c:bubble3D val="0"/>
            <c:spPr>
              <a:solidFill>
                <a:schemeClr val="accent6">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AAA-4B9E-907D-A20ED82929A2}"/>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Sheet1!$C$4:$C$6</c:f>
              <c:strCache>
                <c:ptCount val="3"/>
                <c:pt idx="0">
                  <c:v>Compliant</c:v>
                </c:pt>
                <c:pt idx="1">
                  <c:v>Non-Compliant</c:v>
                </c:pt>
                <c:pt idx="2">
                  <c:v>TBC</c:v>
                </c:pt>
              </c:strCache>
            </c:strRef>
          </c:cat>
          <c:val>
            <c:numRef>
              <c:f>Sheet1!$E$4:$E$6</c:f>
              <c:numCache>
                <c:formatCode>0.00%</c:formatCode>
                <c:ptCount val="3"/>
                <c:pt idx="0">
                  <c:v>0.61313868613138689</c:v>
                </c:pt>
                <c:pt idx="1">
                  <c:v>0.24817518248175183</c:v>
                </c:pt>
                <c:pt idx="2">
                  <c:v>0.13868613138686131</c:v>
                </c:pt>
              </c:numCache>
            </c:numRef>
          </c:val>
          <c:extLst>
            <c:ext xmlns:c16="http://schemas.microsoft.com/office/drawing/2014/chart" uri="{C3380CC4-5D6E-409C-BE32-E72D297353CC}">
              <c16:uniqueId val="{00000006-EAAA-4B9E-907D-A20ED82929A2}"/>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975011344352374"/>
          <c:y val="0.54159559613202024"/>
          <c:w val="0.34179157294440776"/>
          <c:h val="0.3642797859061411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Sheet1!$I$13</c:f>
              <c:strCache>
                <c:ptCount val="1"/>
                <c:pt idx="0">
                  <c:v>Number of existing suppliers that are registered SMEs</c:v>
                </c:pt>
              </c:strCache>
            </c:strRef>
          </c:tx>
          <c:dPt>
            <c:idx val="0"/>
            <c:bubble3D val="0"/>
            <c:spPr>
              <a:solidFill>
                <a:schemeClr val="accent6">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3B6-4262-BAB7-ACEC14A941DC}"/>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3B6-4262-BAB7-ACEC14A941DC}"/>
              </c:ext>
            </c:extLst>
          </c:dPt>
          <c:dPt>
            <c:idx val="2"/>
            <c:bubble3D val="0"/>
            <c:spPr>
              <a:solidFill>
                <a:schemeClr val="accent6">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3B6-4262-BAB7-ACEC14A941D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Sheet1!$G$14:$G$16</c:f>
              <c:strCache>
                <c:ptCount val="3"/>
                <c:pt idx="0">
                  <c:v>SME</c:v>
                </c:pt>
                <c:pt idx="1">
                  <c:v>Large Enterprise</c:v>
                </c:pt>
                <c:pt idx="2">
                  <c:v>TBC</c:v>
                </c:pt>
              </c:strCache>
            </c:strRef>
          </c:cat>
          <c:val>
            <c:numRef>
              <c:f>Sheet1!$I$14:$I$16</c:f>
              <c:numCache>
                <c:formatCode>0.0%</c:formatCode>
                <c:ptCount val="3"/>
                <c:pt idx="0">
                  <c:v>0.29197080291970801</c:v>
                </c:pt>
                <c:pt idx="1">
                  <c:v>0.20437956204379562</c:v>
                </c:pt>
                <c:pt idx="2">
                  <c:v>0.5036496350364964</c:v>
                </c:pt>
              </c:numCache>
            </c:numRef>
          </c:val>
          <c:extLst>
            <c:ext xmlns:c16="http://schemas.microsoft.com/office/drawing/2014/chart" uri="{C3380CC4-5D6E-409C-BE32-E72D297353CC}">
              <c16:uniqueId val="{00000006-C3B6-4262-BAB7-ACEC14A941D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294" tIns="45647" rIns="91294" bIns="45647" rtlCol="0"/>
          <a:lstStyle>
            <a:lvl1pPr algn="r">
              <a:defRPr sz="1200"/>
            </a:lvl1pPr>
          </a:lstStyle>
          <a:p>
            <a:fld id="{28DCF09A-7643-8E49-A419-6A6F781113D1}" type="datetimeFigureOut">
              <a:t>10/1/2021</a:t>
            </a:fld>
            <a:endParaRPr lang="en-US"/>
          </a:p>
        </p:txBody>
      </p:sp>
      <p:sp>
        <p:nvSpPr>
          <p:cNvPr id="4" name="Footer Placeholder 3"/>
          <p:cNvSpPr>
            <a:spLocks noGrp="1"/>
          </p:cNvSpPr>
          <p:nvPr>
            <p:ph type="ftr" sz="quarter" idx="2"/>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294" tIns="45647" rIns="91294" bIns="45647" rtlCol="0" anchor="b"/>
          <a:lstStyle>
            <a:lvl1pPr algn="r">
              <a:defRPr sz="1200"/>
            </a:lvl1pPr>
          </a:lstStyle>
          <a:p>
            <a:fld id="{FCEAA621-1AE1-2541-A18B-F139E38977EB}" type="slidenum">
              <a:t>‹#›</a:t>
            </a:fld>
            <a:endParaRPr lang="en-US"/>
          </a:p>
        </p:txBody>
      </p:sp>
    </p:spTree>
    <p:extLst>
      <p:ext uri="{BB962C8B-B14F-4D97-AF65-F5344CB8AC3E}">
        <p14:creationId xmlns:p14="http://schemas.microsoft.com/office/powerpoint/2010/main" val="185168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294" tIns="45647" rIns="91294" bIns="45647" rtlCol="0"/>
          <a:lstStyle>
            <a:lvl1pPr algn="r">
              <a:defRPr sz="1200"/>
            </a:lvl1pPr>
          </a:lstStyle>
          <a:p>
            <a:fld id="{C0CDD6CA-19FA-6A46-BBB5-71E9697CFD07}" type="datetimeFigureOut">
              <a:t>10/1/2021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94" tIns="45647" rIns="91294" bIns="4564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294" tIns="45647" rIns="91294" bIns="45647" rtlCol="0" anchor="b"/>
          <a:lstStyle>
            <a:lvl1pPr algn="r">
              <a:defRPr sz="1200"/>
            </a:lvl1pPr>
          </a:lstStyle>
          <a:p>
            <a:fld id="{26333EF1-9BE1-3F46-AC92-B087BE00A53D}" type="slidenum">
              <a:t>‹#›</a:t>
            </a:fld>
            <a:endParaRPr lang="en-US"/>
          </a:p>
        </p:txBody>
      </p:sp>
    </p:spTree>
    <p:extLst>
      <p:ext uri="{BB962C8B-B14F-4D97-AF65-F5344CB8AC3E}">
        <p14:creationId xmlns:p14="http://schemas.microsoft.com/office/powerpoint/2010/main" val="12789768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2DB05A-D371-4642-9AAA-6B7EC053819C}" type="slidenum">
              <a:rPr lang="en-GB" smtClean="0"/>
              <a:t>3</a:t>
            </a:fld>
            <a:endParaRPr lang="en-GB"/>
          </a:p>
        </p:txBody>
      </p:sp>
    </p:spTree>
    <p:extLst>
      <p:ext uri="{BB962C8B-B14F-4D97-AF65-F5344CB8AC3E}">
        <p14:creationId xmlns:p14="http://schemas.microsoft.com/office/powerpoint/2010/main" val="418200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32918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308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047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325160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91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7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20108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122855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02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333EF1-9BE1-3F46-AC92-B087BE00A5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446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northeastlondonhcp.nhs.uk/" TargetMode="External"/><Relationship Id="rId2" Type="http://schemas.openxmlformats.org/officeDocument/2006/relationships/image" Target="../media/image14.png"/><Relationship Id="rId1" Type="http://schemas.openxmlformats.org/officeDocument/2006/relationships/slideMaster" Target="../slideMasters/slideMaster5.xml"/><Relationship Id="rId4" Type="http://schemas.openxmlformats.org/officeDocument/2006/relationships/hyperlink" Target="twitter.com/nelhcp" TargetMode="Externa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4bVQGwtjWk4"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368000" y="844300"/>
            <a:ext cx="7398468" cy="997196"/>
          </a:xfrm>
        </p:spPr>
        <p:txBody>
          <a:bodyPr anchor="b" anchorCtr="0"/>
          <a:lstStyle>
            <a:lvl1pPr>
              <a:defRPr sz="324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368000" y="1975503"/>
            <a:ext cx="7398468" cy="481950"/>
          </a:xfrm>
        </p:spPr>
        <p:txBody>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GB"/>
              <a:t>Presenter’s name or subheading</a:t>
            </a:r>
            <a:endParaRPr lang="en-US"/>
          </a:p>
        </p:txBody>
      </p:sp>
      <p:sp>
        <p:nvSpPr>
          <p:cNvPr id="9" name="Text Placeholder 7"/>
          <p:cNvSpPr>
            <a:spLocks noGrp="1"/>
          </p:cNvSpPr>
          <p:nvPr>
            <p:ph type="body" sz="quarter" idx="11" hasCustomPrompt="1"/>
          </p:nvPr>
        </p:nvSpPr>
        <p:spPr>
          <a:xfrm>
            <a:off x="1368426" y="2473666"/>
            <a:ext cx="7398043" cy="406400"/>
          </a:xfrm>
        </p:spPr>
        <p:txBody>
          <a:bodyPr/>
          <a:lstStyle>
            <a:lvl1pPr marL="0" indent="0">
              <a:spcBef>
                <a:spcPts val="0"/>
              </a:spcBef>
              <a:spcAft>
                <a:spcPts val="0"/>
              </a:spcAft>
              <a:buFont typeface="Arial"/>
              <a:buNone/>
              <a:defRPr sz="1800" b="0" i="0" baseline="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[Month] [Year]</a:t>
            </a:r>
            <a:endParaRPr lang="en-US"/>
          </a:p>
        </p:txBody>
      </p:sp>
      <p:pic>
        <p:nvPicPr>
          <p:cNvPr id="11" name="Picture 10" descr="logolarge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868" y="4094893"/>
            <a:ext cx="2322438" cy="772230"/>
          </a:xfrm>
          <a:prstGeom prst="rect">
            <a:avLst/>
          </a:prstGeom>
        </p:spPr>
      </p:pic>
    </p:spTree>
    <p:extLst>
      <p:ext uri="{BB962C8B-B14F-4D97-AF65-F5344CB8AC3E}">
        <p14:creationId xmlns:p14="http://schemas.microsoft.com/office/powerpoint/2010/main" val="2818290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37" y="1555366"/>
            <a:ext cx="4212001" cy="3237549"/>
          </a:xfrm>
        </p:spPr>
        <p:txBody>
          <a:bodyPr/>
          <a:lstStyle>
            <a:lvl1pPr marL="0" indent="0">
              <a:spcBef>
                <a:spcPts val="900"/>
              </a:spcBef>
              <a:buFont typeface="+mj-lt"/>
              <a:buNone/>
              <a:defRPr sz="1800"/>
            </a:lvl1pPr>
            <a:lvl2pPr marL="0" indent="0">
              <a:spcBef>
                <a:spcPts val="900"/>
              </a:spcBef>
              <a:buFont typeface="+mj-lt"/>
              <a:buNone/>
              <a:defRPr sz="1800" b="1">
                <a:solidFill>
                  <a:schemeClr val="tx2"/>
                </a:solidFill>
              </a:defRPr>
            </a:lvl2pPr>
            <a:lvl3pPr marL="0" indent="0">
              <a:spcBef>
                <a:spcPts val="900"/>
              </a:spcBef>
              <a:buSzPct val="100000"/>
              <a:buFont typeface="+mj-lt"/>
              <a:buNone/>
              <a:defRPr sz="1800"/>
            </a:lvl3pPr>
            <a:lvl4pPr marL="0" indent="0">
              <a:spcBef>
                <a:spcPts val="900"/>
              </a:spcBef>
              <a:buSzPct val="100000"/>
              <a:buFont typeface="+mj-lt"/>
              <a:buNone/>
              <a:defRPr sz="1800"/>
            </a:lvl4pPr>
            <a:lvl5pPr marL="0" indent="0">
              <a:spcBef>
                <a:spcPts val="900"/>
              </a:spcBef>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68002" y="266158"/>
            <a:ext cx="6091133" cy="204272"/>
          </a:xfrm>
        </p:spPr>
        <p:txBody>
          <a:bodyPr/>
          <a:lstStyle/>
          <a:p>
            <a:r>
              <a:rPr lang="en-US"/>
              <a:t>The Role of the NHS as an anchor institution</a:t>
            </a:r>
          </a:p>
        </p:txBody>
      </p:sp>
      <p:cxnSp>
        <p:nvCxnSpPr>
          <p:cNvPr id="7" name="Straight Connector 6"/>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0000" y="592858"/>
            <a:ext cx="8393770" cy="526298"/>
          </a:xfrm>
          <a:prstGeom prst="rect">
            <a:avLst/>
          </a:prstGeom>
          <a:noFill/>
        </p:spPr>
        <p:txBody>
          <a:bodyPr wrap="square" lIns="0" tIns="0" rIns="0" bIns="0" rtlCol="0">
            <a:spAutoFit/>
          </a:bodyPr>
          <a:lstStyle/>
          <a:p>
            <a:r>
              <a:rPr lang="en-GB" sz="3240">
                <a:latin typeface="+mj-lt"/>
              </a:rPr>
              <a:t>About </a:t>
            </a:r>
            <a:r>
              <a:rPr lang="en-GB" sz="3420">
                <a:latin typeface="+mj-lt"/>
              </a:rPr>
              <a:t>us</a:t>
            </a:r>
          </a:p>
        </p:txBody>
      </p:sp>
      <p:sp>
        <p:nvSpPr>
          <p:cNvPr id="17" name="TextBox 16"/>
          <p:cNvSpPr txBox="1"/>
          <p:nvPr userDrawn="1"/>
        </p:nvSpPr>
        <p:spPr>
          <a:xfrm>
            <a:off x="5318656" y="4033156"/>
            <a:ext cx="2479675" cy="782923"/>
          </a:xfrm>
          <a:prstGeom prst="rect">
            <a:avLst/>
          </a:prstGeom>
          <a:solidFill>
            <a:srgbClr val="E30514"/>
          </a:solidFill>
        </p:spPr>
        <p:txBody>
          <a:bodyPr wrap="none" rtlCol="0">
            <a:noAutofit/>
          </a:bodyPr>
          <a:lstStyle/>
          <a:p>
            <a:r>
              <a:rPr lang="en-US" sz="1260">
                <a:solidFill>
                  <a:srgbClr val="FFFFFF"/>
                </a:solidFill>
                <a:latin typeface="+mj-lt"/>
              </a:rPr>
              <a:t>We shine a light on </a:t>
            </a:r>
            <a:br>
              <a:rPr lang="en-US" sz="1260">
                <a:solidFill>
                  <a:srgbClr val="FFFFFF"/>
                </a:solidFill>
                <a:latin typeface="+mj-lt"/>
              </a:rPr>
            </a:br>
            <a:r>
              <a:rPr lang="en-US" sz="1260">
                <a:solidFill>
                  <a:srgbClr val="FFFFFF"/>
                </a:solidFill>
                <a:latin typeface="+mj-lt"/>
              </a:rPr>
              <a:t>how to make successful </a:t>
            </a:r>
            <a:br>
              <a:rPr lang="en-US" sz="1260">
                <a:solidFill>
                  <a:srgbClr val="FFFFFF"/>
                </a:solidFill>
                <a:latin typeface="+mj-lt"/>
              </a:rPr>
            </a:br>
            <a:r>
              <a:rPr lang="en-US" sz="1260">
                <a:solidFill>
                  <a:srgbClr val="FFFFFF"/>
                </a:solidFill>
                <a:latin typeface="+mj-lt"/>
              </a:rPr>
              <a:t>change happen</a:t>
            </a:r>
          </a:p>
        </p:txBody>
      </p:sp>
      <p:pic>
        <p:nvPicPr>
          <p:cNvPr id="11" name="Picture 10" descr="logosmall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634" y="191002"/>
            <a:ext cx="940308" cy="306324"/>
          </a:xfrm>
          <a:prstGeom prst="rect">
            <a:avLst/>
          </a:prstGeom>
        </p:spPr>
      </p:pic>
      <p:pic>
        <p:nvPicPr>
          <p:cNvPr id="12" name="Picture 11" descr="shapes.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1248" y="1114699"/>
            <a:ext cx="2912540" cy="2743643"/>
          </a:xfrm>
          <a:prstGeom prst="rect">
            <a:avLst/>
          </a:prstGeom>
          <a:ln w="101600">
            <a:solidFill>
              <a:schemeClr val="bg1"/>
            </a:solidFill>
            <a:miter lim="800000"/>
          </a:ln>
        </p:spPr>
      </p:pic>
      <p:pic>
        <p:nvPicPr>
          <p:cNvPr id="13" name="Picture 12" descr="feet.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39990" y="2964114"/>
            <a:ext cx="1064029" cy="1828800"/>
          </a:xfrm>
          <a:prstGeom prst="rect">
            <a:avLst/>
          </a:prstGeom>
          <a:ln w="101600">
            <a:solidFill>
              <a:schemeClr val="bg1"/>
            </a:solidFill>
            <a:miter lim="800000"/>
          </a:ln>
        </p:spPr>
      </p:pic>
    </p:spTree>
    <p:extLst>
      <p:ext uri="{BB962C8B-B14F-4D97-AF65-F5344CB8AC3E}">
        <p14:creationId xmlns:p14="http://schemas.microsoft.com/office/powerpoint/2010/main" val="2467274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3" y="1568451"/>
            <a:ext cx="4212001" cy="3237549"/>
          </a:xfrm>
        </p:spPr>
        <p:txBody>
          <a:bodyPr/>
          <a:lstStyle>
            <a:lvl1pPr marL="259200" indent="-259200">
              <a:spcBef>
                <a:spcPts val="900"/>
              </a:spcBef>
              <a:spcAft>
                <a:spcPts val="450"/>
              </a:spcAft>
              <a:buSzPct val="120000"/>
              <a:buFont typeface="Arial"/>
              <a:buChar char="•"/>
              <a:defRPr sz="1800"/>
            </a:lvl1pPr>
            <a:lvl2pPr marL="0" indent="0">
              <a:spcBef>
                <a:spcPts val="900"/>
              </a:spcBef>
              <a:buFont typeface="+mj-lt"/>
              <a:buNone/>
              <a:defRPr sz="1800" b="1">
                <a:solidFill>
                  <a:schemeClr val="tx2"/>
                </a:solidFill>
              </a:defRPr>
            </a:lvl2pPr>
            <a:lvl3pPr marL="308610" indent="-308610">
              <a:spcBef>
                <a:spcPts val="900"/>
              </a:spcBef>
              <a:buSzPct val="100000"/>
              <a:buFont typeface="Arial" panose="020B0604020202020204" pitchFamily="34" charset="0"/>
              <a:buChar char="•"/>
              <a:defRPr sz="1800"/>
            </a:lvl3pPr>
            <a:lvl4pPr marL="308610" indent="-308610">
              <a:spcBef>
                <a:spcPts val="900"/>
              </a:spcBef>
              <a:buSzPct val="100000"/>
              <a:buFont typeface="Arial" panose="020B0604020202020204" pitchFamily="34" charset="0"/>
              <a:buChar char="•"/>
              <a:defRPr sz="1800"/>
            </a:lvl4pPr>
            <a:lvl5pPr marL="0" indent="0">
              <a:spcBef>
                <a:spcPts val="900"/>
              </a:spcBef>
              <a:buFont typeface="+mj-lt"/>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368001" y="266158"/>
            <a:ext cx="6209667" cy="204272"/>
          </a:xfrm>
        </p:spPr>
        <p:txBody>
          <a:bodyPr/>
          <a:lstStyle/>
          <a:p>
            <a:r>
              <a:rPr lang="en-US"/>
              <a:t>The Role of the NHS as an anchor institution</a:t>
            </a:r>
          </a:p>
        </p:txBody>
      </p:sp>
      <p:cxnSp>
        <p:nvCxnSpPr>
          <p:cNvPr id="7" name="Straight Connector 6"/>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0000" y="592857"/>
            <a:ext cx="8393770" cy="498598"/>
          </a:xfrm>
          <a:prstGeom prst="rect">
            <a:avLst/>
          </a:prstGeom>
          <a:noFill/>
        </p:spPr>
        <p:txBody>
          <a:bodyPr wrap="square" lIns="0" tIns="0" rIns="0" bIns="0" rtlCol="0">
            <a:spAutoFit/>
          </a:bodyPr>
          <a:lstStyle/>
          <a:p>
            <a:r>
              <a:rPr lang="en-GB" sz="3240">
                <a:latin typeface="+mj-lt"/>
              </a:rPr>
              <a:t>Stay in touch</a:t>
            </a:r>
          </a:p>
        </p:txBody>
      </p:sp>
      <p:sp>
        <p:nvSpPr>
          <p:cNvPr id="12" name="TextBox 11"/>
          <p:cNvSpPr txBox="1"/>
          <p:nvPr userDrawn="1"/>
        </p:nvSpPr>
        <p:spPr>
          <a:xfrm>
            <a:off x="6273055" y="1150737"/>
            <a:ext cx="1956547" cy="685221"/>
          </a:xfrm>
          <a:prstGeom prst="rect">
            <a:avLst/>
          </a:prstGeom>
          <a:solidFill>
            <a:srgbClr val="E30514"/>
          </a:solidFill>
        </p:spPr>
        <p:txBody>
          <a:bodyPr wrap="square" rtlCol="0">
            <a:noAutofit/>
          </a:bodyPr>
          <a:lstStyle/>
          <a:p>
            <a:r>
              <a:rPr lang="en-US" sz="1440" kern="1200">
                <a:solidFill>
                  <a:srgbClr val="FFFFFF"/>
                </a:solidFill>
                <a:latin typeface="+mj-lt"/>
                <a:ea typeface="+mn-ea"/>
                <a:cs typeface="+mn-cs"/>
              </a:rPr>
              <a:t>@</a:t>
            </a:r>
            <a:r>
              <a:rPr lang="en-US" sz="1440" kern="1200" err="1">
                <a:solidFill>
                  <a:srgbClr val="FFFFFF"/>
                </a:solidFill>
                <a:latin typeface="+mj-lt"/>
                <a:ea typeface="+mn-ea"/>
                <a:cs typeface="+mn-cs"/>
              </a:rPr>
              <a:t>Healthfdn</a:t>
            </a:r>
            <a:endParaRPr lang="en-US" sz="1440" kern="1200">
              <a:solidFill>
                <a:srgbClr val="FFFFFF"/>
              </a:solidFill>
              <a:latin typeface="+mj-lt"/>
              <a:ea typeface="+mn-ea"/>
              <a:cs typeface="+mn-cs"/>
            </a:endParaRPr>
          </a:p>
          <a:p>
            <a:r>
              <a:rPr lang="en-US" sz="1440" kern="1200">
                <a:solidFill>
                  <a:srgbClr val="FFFFFF"/>
                </a:solidFill>
                <a:latin typeface="+mj-lt"/>
                <a:ea typeface="+mn-ea"/>
                <a:cs typeface="+mn-cs"/>
              </a:rPr>
              <a:t>health.org.uk</a:t>
            </a:r>
          </a:p>
        </p:txBody>
      </p:sp>
      <p:pic>
        <p:nvPicPr>
          <p:cNvPr id="11" name="Picture 10" descr="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3398" y="2057396"/>
            <a:ext cx="2434616" cy="2319622"/>
          </a:xfrm>
          <a:prstGeom prst="rect">
            <a:avLst/>
          </a:prstGeom>
          <a:ln w="101600">
            <a:solidFill>
              <a:schemeClr val="bg1"/>
            </a:solidFill>
            <a:miter lim="800000"/>
          </a:ln>
        </p:spPr>
      </p:pic>
      <p:pic>
        <p:nvPicPr>
          <p:cNvPr id="13" name="Picture 12" descr="people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79502" y="1231425"/>
            <a:ext cx="1256199" cy="1411606"/>
          </a:xfrm>
          <a:prstGeom prst="rect">
            <a:avLst/>
          </a:prstGeom>
          <a:ln w="101600">
            <a:solidFill>
              <a:srgbClr val="FFFFFF"/>
            </a:solidFill>
            <a:miter lim="800000"/>
          </a:ln>
        </p:spPr>
      </p:pic>
      <p:pic>
        <p:nvPicPr>
          <p:cNvPr id="15" name="Picture 14" descr="logosmall600.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33634" y="191002"/>
            <a:ext cx="940308" cy="306324"/>
          </a:xfrm>
          <a:prstGeom prst="rect">
            <a:avLst/>
          </a:prstGeom>
        </p:spPr>
      </p:pic>
    </p:spTree>
    <p:extLst>
      <p:ext uri="{BB962C8B-B14F-4D97-AF65-F5344CB8AC3E}">
        <p14:creationId xmlns:p14="http://schemas.microsoft.com/office/powerpoint/2010/main" val="428333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68000" y="1974677"/>
            <a:ext cx="6692267" cy="481950"/>
          </a:xfrm>
        </p:spPr>
        <p:txBody>
          <a:bodyPr/>
          <a:lstStyle>
            <a:lvl1pPr marL="0" indent="0" algn="l">
              <a:buNone/>
              <a:defRPr lang="en-US" sz="1800" dirty="0"/>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GB"/>
              <a:t>Insert a subheading here if required</a:t>
            </a:r>
            <a:endParaRPr lang="en-US"/>
          </a:p>
        </p:txBody>
      </p:sp>
      <p:sp>
        <p:nvSpPr>
          <p:cNvPr id="10" name="TextBox 9"/>
          <p:cNvSpPr txBox="1"/>
          <p:nvPr userDrawn="1"/>
        </p:nvSpPr>
        <p:spPr>
          <a:xfrm>
            <a:off x="1368000" y="1245677"/>
            <a:ext cx="7398468" cy="729000"/>
          </a:xfrm>
          <a:prstGeom prst="rect">
            <a:avLst/>
          </a:prstGeom>
          <a:noFill/>
        </p:spPr>
        <p:txBody>
          <a:bodyPr wrap="square" lIns="0" rIns="0" bIns="0" rtlCol="0">
            <a:noAutofit/>
          </a:bodyPr>
          <a:lstStyle/>
          <a:p>
            <a:r>
              <a:rPr lang="en-US" sz="3780">
                <a:latin typeface="+mj-lt"/>
              </a:rPr>
              <a:t>Thank you</a:t>
            </a:r>
          </a:p>
        </p:txBody>
      </p:sp>
      <p:pic>
        <p:nvPicPr>
          <p:cNvPr id="6" name="Picture 5" descr="logolarge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869" y="4050915"/>
            <a:ext cx="2322438" cy="772230"/>
          </a:xfrm>
          <a:prstGeom prst="rect">
            <a:avLst/>
          </a:prstGeom>
        </p:spPr>
      </p:pic>
    </p:spTree>
    <p:extLst>
      <p:ext uri="{BB962C8B-B14F-4D97-AF65-F5344CB8AC3E}">
        <p14:creationId xmlns:p14="http://schemas.microsoft.com/office/powerpoint/2010/main" val="131637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Right Triangle 3"/>
          <p:cNvSpPr/>
          <p:nvPr/>
        </p:nvSpPr>
        <p:spPr>
          <a:xfrm rot="16200000">
            <a:off x="7846616" y="3846116"/>
            <a:ext cx="1112044" cy="1482725"/>
          </a:xfrm>
          <a:prstGeom prst="r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2" descr="Barts_Health_Trust_Shield_Reversal_RGB.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86775" y="4664869"/>
            <a:ext cx="374650"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p:cNvSpPr/>
          <p:nvPr/>
        </p:nvSpPr>
        <p:spPr>
          <a:xfrm rot="5400000">
            <a:off x="185341" y="-185340"/>
            <a:ext cx="1112044" cy="1482725"/>
          </a:xfrm>
          <a:prstGeom prst="r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3" name="Title 1"/>
          <p:cNvSpPr>
            <a:spLocks noGrp="1"/>
          </p:cNvSpPr>
          <p:nvPr>
            <p:ph type="title"/>
          </p:nvPr>
        </p:nvSpPr>
        <p:spPr>
          <a:xfrm>
            <a:off x="638051" y="1033753"/>
            <a:ext cx="7851409" cy="388519"/>
          </a:xfrm>
          <a:prstGeom prst="rect">
            <a:avLst/>
          </a:prstGeom>
        </p:spPr>
        <p:txBody>
          <a:bodyPr wrap="none" lIns="0" tIns="0" rIns="0" bIns="0">
            <a:noAutofit/>
          </a:bodyPr>
          <a:lstStyle>
            <a:lvl1pPr algn="l">
              <a:defRPr sz="2250" b="1" i="0" cap="none">
                <a:solidFill>
                  <a:srgbClr val="0099CC"/>
                </a:solidFill>
                <a:latin typeface="Arial"/>
                <a:cs typeface="Arial"/>
              </a:defRPr>
            </a:lvl1pPr>
          </a:lstStyle>
          <a:p>
            <a:r>
              <a:rPr lang="en-US"/>
              <a:t>Click to edit Master title style</a:t>
            </a:r>
          </a:p>
        </p:txBody>
      </p:sp>
      <p:sp>
        <p:nvSpPr>
          <p:cNvPr id="16" name="Text Placeholder 14"/>
          <p:cNvSpPr>
            <a:spLocks noGrp="1"/>
          </p:cNvSpPr>
          <p:nvPr>
            <p:ph type="body" sz="quarter" idx="13"/>
          </p:nvPr>
        </p:nvSpPr>
        <p:spPr>
          <a:xfrm>
            <a:off x="635001" y="1507331"/>
            <a:ext cx="7872413" cy="2700338"/>
          </a:xfrm>
          <a:prstGeom prst="rect">
            <a:avLst/>
          </a:prstGeom>
        </p:spPr>
        <p:txBody>
          <a:bodyPr vert="horz" lIns="0" tIns="0" rIns="0" bIns="0"/>
          <a:lstStyle>
            <a:lvl1pPr marL="0" indent="0" algn="l">
              <a:spcBef>
                <a:spcPts val="0"/>
              </a:spcBef>
              <a:spcAft>
                <a:spcPts val="0"/>
              </a:spcAft>
              <a:buNone/>
              <a:defRPr sz="1500" baseline="0">
                <a:latin typeface="Arial"/>
              </a:defRPr>
            </a:lvl1pPr>
          </a:lstStyle>
          <a:p>
            <a:pPr lvl="0"/>
            <a:r>
              <a:rPr lang="en-US"/>
              <a:t>Click to edit Master text styles</a:t>
            </a:r>
          </a:p>
        </p:txBody>
      </p:sp>
    </p:spTree>
    <p:extLst>
      <p:ext uri="{BB962C8B-B14F-4D97-AF65-F5344CB8AC3E}">
        <p14:creationId xmlns:p14="http://schemas.microsoft.com/office/powerpoint/2010/main" val="79110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91140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96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163951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79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50404"/>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707654"/>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93708"/>
            <a:ext cx="4040188" cy="240091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707654"/>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93708"/>
            <a:ext cx="4041775" cy="240091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6936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7955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349999"/>
            <a:ext cx="7200734" cy="3456000"/>
          </a:xfrm>
        </p:spPr>
        <p:txBody>
          <a:bodyPr/>
          <a:lstStyle>
            <a:lvl1pPr marL="324000" indent="-324000">
              <a:spcBef>
                <a:spcPts val="900"/>
              </a:spcBef>
              <a:buFont typeface="+mj-lt"/>
              <a:buAutoNum type="arabicPeriod"/>
              <a:defRPr sz="1800"/>
            </a:lvl1pPr>
            <a:lvl2pPr marL="324000" indent="-324000">
              <a:spcBef>
                <a:spcPts val="900"/>
              </a:spcBef>
              <a:buFont typeface="+mj-lt"/>
              <a:buAutoNum type="arabicPeriod"/>
              <a:defRPr sz="1800" b="1">
                <a:solidFill>
                  <a:srgbClr val="E30514"/>
                </a:solidFill>
              </a:defRPr>
            </a:lvl2pPr>
            <a:lvl3pPr marL="324000" indent="-324000">
              <a:spcBef>
                <a:spcPts val="900"/>
              </a:spcBef>
              <a:buSzPct val="100000"/>
              <a:buFont typeface="+mj-lt"/>
              <a:buAutoNum type="arabicPeriod"/>
              <a:defRPr sz="1800"/>
            </a:lvl3pPr>
            <a:lvl4pPr marL="324000" indent="-324000">
              <a:spcBef>
                <a:spcPts val="900"/>
              </a:spcBef>
              <a:buSzPct val="100000"/>
              <a:buFont typeface="+mj-lt"/>
              <a:buAutoNum type="arabicPeriod"/>
              <a:defRPr sz="1800"/>
            </a:lvl4pPr>
            <a:lvl5pPr marL="324000" indent="-324000">
              <a:spcBef>
                <a:spcPts val="900"/>
              </a:spcBef>
              <a:buFont typeface="+mj-lt"/>
              <a:buAutoNum type="arabi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The Role of the NHS as an anchor institution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0000" y="592857"/>
            <a:ext cx="8393770" cy="498598"/>
          </a:xfrm>
          <a:prstGeom prst="rect">
            <a:avLst/>
          </a:prstGeom>
          <a:noFill/>
        </p:spPr>
        <p:txBody>
          <a:bodyPr wrap="square" lIns="0" tIns="0" rIns="0" bIns="0" rtlCol="0">
            <a:spAutoFit/>
          </a:bodyPr>
          <a:lstStyle/>
          <a:p>
            <a:r>
              <a:rPr lang="en-GB" sz="3240">
                <a:latin typeface="+mj-lt"/>
              </a:rPr>
              <a:t>Contents</a:t>
            </a:r>
          </a:p>
        </p:txBody>
      </p:sp>
      <p:pic>
        <p:nvPicPr>
          <p:cNvPr id="11" name="Picture 10" descr="logosmall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634" y="191002"/>
            <a:ext cx="940308" cy="306324"/>
          </a:xfrm>
          <a:prstGeom prst="rect">
            <a:avLst/>
          </a:prstGeom>
        </p:spPr>
      </p:pic>
    </p:spTree>
    <p:extLst>
      <p:ext uri="{BB962C8B-B14F-4D97-AF65-F5344CB8AC3E}">
        <p14:creationId xmlns:p14="http://schemas.microsoft.com/office/powerpoint/2010/main" val="418227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060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43558"/>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843559"/>
            <a:ext cx="5111750" cy="37510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707655"/>
            <a:ext cx="3008313" cy="288696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052360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897564"/>
            <a:ext cx="5486400" cy="26481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55192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9997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97564"/>
            <a:ext cx="1943100" cy="3674436"/>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685800" y="897564"/>
            <a:ext cx="5676900" cy="36744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419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68000" y="1280177"/>
            <a:ext cx="6177493" cy="553998"/>
          </a:xfrm>
        </p:spPr>
        <p:txBody>
          <a:bodyPr anchor="b" anchorCtr="0"/>
          <a:lstStyle>
            <a:lvl1pPr algn="l">
              <a:defRPr sz="36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368000" y="1961977"/>
            <a:ext cx="6177493" cy="1125140"/>
          </a:xfrm>
        </p:spPr>
        <p:txBody>
          <a:bodyPr anchor="t" anchorCtr="0"/>
          <a:lstStyle>
            <a:lvl1pPr marL="0" indent="0">
              <a:buNone/>
              <a:defRPr sz="1800">
                <a:solidFill>
                  <a:srgbClr val="FFFFFF"/>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988398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51D7EC-ECDD-48BA-9885-94ECF0D762D4}" type="datetime1">
              <a:rPr lang="en-GB" smtClean="0"/>
              <a:t>01/10/2021</a:t>
            </a:fld>
            <a:endParaRPr lang="en-GB"/>
          </a:p>
        </p:txBody>
      </p:sp>
      <p:sp>
        <p:nvSpPr>
          <p:cNvPr id="5" name="Footer Placeholder 4"/>
          <p:cNvSpPr>
            <a:spLocks noGrp="1"/>
          </p:cNvSpPr>
          <p:nvPr>
            <p:ph type="ftr" sz="quarter" idx="11"/>
          </p:nvPr>
        </p:nvSpPr>
        <p:spPr/>
        <p:txBody>
          <a:bodyPr/>
          <a:lstStyle/>
          <a:p>
            <a:r>
              <a:rPr lang="en-GB"/>
              <a:t>v1.3</a:t>
            </a:r>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448349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C70C327-405A-4819-BFED-5D9A17E66D6F}" type="datetime1">
              <a:rPr lang="en-GB" smtClean="0"/>
              <a:t>01/10/2021</a:t>
            </a:fld>
            <a:endParaRPr lang="en-GB"/>
          </a:p>
        </p:txBody>
      </p:sp>
      <p:sp>
        <p:nvSpPr>
          <p:cNvPr id="5" name="Footer Placeholder 4"/>
          <p:cNvSpPr>
            <a:spLocks noGrp="1"/>
          </p:cNvSpPr>
          <p:nvPr>
            <p:ph type="ftr" sz="quarter" idx="11"/>
          </p:nvPr>
        </p:nvSpPr>
        <p:spPr/>
        <p:txBody>
          <a:bodyPr/>
          <a:lstStyle/>
          <a:p>
            <a:r>
              <a:rPr lang="en-GB"/>
              <a:t>v1.3</a:t>
            </a:r>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3907673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3BEF62-9EC1-44D0-969A-E89BE9058315}" type="datetime1">
              <a:rPr lang="en-GB" smtClean="0"/>
              <a:t>01/10/2021</a:t>
            </a:fld>
            <a:endParaRPr lang="en-GB"/>
          </a:p>
        </p:txBody>
      </p:sp>
      <p:sp>
        <p:nvSpPr>
          <p:cNvPr id="5" name="Footer Placeholder 4"/>
          <p:cNvSpPr>
            <a:spLocks noGrp="1"/>
          </p:cNvSpPr>
          <p:nvPr>
            <p:ph type="ftr" sz="quarter" idx="11"/>
          </p:nvPr>
        </p:nvSpPr>
        <p:spPr/>
        <p:txBody>
          <a:bodyPr/>
          <a:lstStyle/>
          <a:p>
            <a:r>
              <a:rPr lang="en-GB"/>
              <a:t>v1.3</a:t>
            </a:r>
            <a:endParaRPr lang="en-GB" dirty="0"/>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4039023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lvl1pPr marL="342900" indent="-342900">
              <a:buClr>
                <a:srgbClr val="0071BC"/>
              </a:buClr>
              <a:buFont typeface="Arial" panose="020B0604020202020204" pitchFamily="34" charset="0"/>
              <a:buChar char="•"/>
              <a:defRPr/>
            </a:lvl1pPr>
            <a:lvl2pPr marL="600075" indent="-257175">
              <a:buClr>
                <a:srgbClr val="0071BC"/>
              </a:buClr>
              <a:buFont typeface="Arial" panose="020B0604020202020204" pitchFamily="34" charset="0"/>
              <a:buChar char="•"/>
              <a:defRPr/>
            </a:lvl2pPr>
            <a:lvl3pPr marL="942975" indent="-257175">
              <a:buClr>
                <a:srgbClr val="0071BC"/>
              </a:buClr>
              <a:buFont typeface="Arial" panose="020B0604020202020204" pitchFamily="34" charset="0"/>
              <a:buChar char="•"/>
              <a:defRPr/>
            </a:lvl3pPr>
            <a:lvl4pPr marL="1243013" indent="-214313">
              <a:buClr>
                <a:srgbClr val="0071BC"/>
              </a:buClr>
              <a:buFont typeface="Arial" panose="020B0604020202020204" pitchFamily="34" charset="0"/>
              <a:buChar char="•"/>
              <a:defRPr/>
            </a:lvl4pPr>
            <a:lvl5pPr marL="1585913" indent="-214313">
              <a:buClr>
                <a:srgbClr val="0071BC"/>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lvl1pPr marL="342900" indent="-342900">
              <a:buClr>
                <a:srgbClr val="0071BC"/>
              </a:buClr>
              <a:buFont typeface="Arial" panose="020B0604020202020204" pitchFamily="34" charset="0"/>
              <a:buChar char="•"/>
              <a:defRPr/>
            </a:lvl1pPr>
            <a:lvl2pPr marL="600075" indent="-257175">
              <a:buClr>
                <a:srgbClr val="0071BC"/>
              </a:buClr>
              <a:buFont typeface="Arial" panose="020B0604020202020204" pitchFamily="34" charset="0"/>
              <a:buChar char="•"/>
              <a:defRPr/>
            </a:lvl2pPr>
            <a:lvl3pPr marL="942975" indent="-257175">
              <a:buClr>
                <a:srgbClr val="0071BC"/>
              </a:buClr>
              <a:buFont typeface="Arial" panose="020B0604020202020204" pitchFamily="34" charset="0"/>
              <a:buChar char="•"/>
              <a:defRPr/>
            </a:lvl3pPr>
            <a:lvl4pPr marL="1243013" indent="-214313">
              <a:buClr>
                <a:srgbClr val="0071BC"/>
              </a:buClr>
              <a:buFont typeface="Arial" panose="020B0604020202020204" pitchFamily="34" charset="0"/>
              <a:buChar char="•"/>
              <a:defRPr/>
            </a:lvl4pPr>
            <a:lvl5pPr marL="1585913" indent="-214313">
              <a:buClr>
                <a:srgbClr val="0071BC"/>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69EEB4-4F10-4D4C-AC97-D387535F5BD9}" type="datetime1">
              <a:rPr lang="en-GB" smtClean="0"/>
              <a:t>01/10/2021</a:t>
            </a:fld>
            <a:endParaRPr lang="en-GB"/>
          </a:p>
        </p:txBody>
      </p:sp>
      <p:sp>
        <p:nvSpPr>
          <p:cNvPr id="6" name="Footer Placeholder 5"/>
          <p:cNvSpPr>
            <a:spLocks noGrp="1"/>
          </p:cNvSpPr>
          <p:nvPr>
            <p:ph type="ftr" sz="quarter" idx="11"/>
          </p:nvPr>
        </p:nvSpPr>
        <p:spPr/>
        <p:txBody>
          <a:bodyPr/>
          <a:lstStyle/>
          <a:p>
            <a:r>
              <a:rPr lang="en-GB"/>
              <a:t>v1.3</a:t>
            </a:r>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508729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349999"/>
            <a:ext cx="7192268" cy="3456000"/>
          </a:xfrm>
        </p:spPr>
        <p:txBody>
          <a:bodyPr/>
          <a:lstStyle>
            <a:lvl1pPr>
              <a:buNone/>
              <a:defRPr sz="1800"/>
            </a:lvl1pPr>
            <a:lvl2pPr>
              <a:buNone/>
              <a:defRPr sz="1800" b="1">
                <a:solidFill>
                  <a:srgbClr val="E30514"/>
                </a:solidFill>
              </a:defRPr>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60000" y="293054"/>
            <a:ext cx="5808600" cy="204272"/>
          </a:xfrm>
        </p:spPr>
        <p:txBody>
          <a:bodyPr/>
          <a:lstStyle/>
          <a:p>
            <a:r>
              <a:rPr lang="en-US"/>
              <a:t>The Role of the NHS as an anchor institution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logosmall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634" y="191002"/>
            <a:ext cx="940308" cy="306324"/>
          </a:xfrm>
          <a:prstGeom prst="rect">
            <a:avLst/>
          </a:prstGeom>
        </p:spPr>
      </p:pic>
    </p:spTree>
    <p:extLst>
      <p:ext uri="{BB962C8B-B14F-4D97-AF65-F5344CB8AC3E}">
        <p14:creationId xmlns:p14="http://schemas.microsoft.com/office/powerpoint/2010/main" val="831835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6492854"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B8491-ECFF-4740-8C45-EB0B989BE52F}" type="datetime1">
              <a:rPr lang="en-GB" smtClean="0"/>
              <a:t>01/10/2021</a:t>
            </a:fld>
            <a:endParaRPr lang="en-GB"/>
          </a:p>
        </p:txBody>
      </p:sp>
      <p:sp>
        <p:nvSpPr>
          <p:cNvPr id="8" name="Footer Placeholder 7"/>
          <p:cNvSpPr>
            <a:spLocks noGrp="1"/>
          </p:cNvSpPr>
          <p:nvPr>
            <p:ph type="ftr" sz="quarter" idx="11"/>
          </p:nvPr>
        </p:nvSpPr>
        <p:spPr/>
        <p:txBody>
          <a:bodyPr/>
          <a:lstStyle/>
          <a:p>
            <a:r>
              <a:rPr lang="en-GB"/>
              <a:t>v1.3</a:t>
            </a:r>
          </a:p>
        </p:txBody>
      </p:sp>
      <p:sp>
        <p:nvSpPr>
          <p:cNvPr id="9" name="Slide Number Placeholder 8"/>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4244186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074AE0-86AA-4626-8EAD-5F8CAB2A4CB1}" type="datetime1">
              <a:rPr lang="en-GB" smtClean="0"/>
              <a:t>01/10/2021</a:t>
            </a:fld>
            <a:endParaRPr lang="en-GB"/>
          </a:p>
        </p:txBody>
      </p:sp>
      <p:sp>
        <p:nvSpPr>
          <p:cNvPr id="4" name="Footer Placeholder 3"/>
          <p:cNvSpPr>
            <a:spLocks noGrp="1"/>
          </p:cNvSpPr>
          <p:nvPr>
            <p:ph type="ftr" sz="quarter" idx="11"/>
          </p:nvPr>
        </p:nvSpPr>
        <p:spPr/>
        <p:txBody>
          <a:bodyPr/>
          <a:lstStyle/>
          <a:p>
            <a:r>
              <a:rPr lang="en-GB"/>
              <a:t>v1.3</a:t>
            </a:r>
          </a:p>
        </p:txBody>
      </p:sp>
      <p:sp>
        <p:nvSpPr>
          <p:cNvPr id="5" name="Slide Number Placeholder 4"/>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75357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A5A1B-7F46-4C9F-80D3-610959448653}" type="datetime1">
              <a:rPr lang="en-GB" smtClean="0"/>
              <a:t>01/10/2021</a:t>
            </a:fld>
            <a:endParaRPr lang="en-GB"/>
          </a:p>
        </p:txBody>
      </p:sp>
      <p:sp>
        <p:nvSpPr>
          <p:cNvPr id="3" name="Footer Placeholder 2"/>
          <p:cNvSpPr>
            <a:spLocks noGrp="1"/>
          </p:cNvSpPr>
          <p:nvPr>
            <p:ph type="ftr" sz="quarter" idx="11"/>
          </p:nvPr>
        </p:nvSpPr>
        <p:spPr/>
        <p:txBody>
          <a:bodyPr/>
          <a:lstStyle/>
          <a:p>
            <a:r>
              <a:rPr lang="en-GB"/>
              <a:t>v1.3</a:t>
            </a:r>
          </a:p>
        </p:txBody>
      </p:sp>
      <p:sp>
        <p:nvSpPr>
          <p:cNvPr id="4" name="Slide Number Placeholder 3"/>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3535940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6200" y="942975"/>
            <a:ext cx="4629150" cy="3655219"/>
          </a:xfrm>
        </p:spPr>
        <p:txBody>
          <a:bodyPr/>
          <a:lstStyle>
            <a:lvl1pPr>
              <a:buClr>
                <a:srgbClr val="0071BC"/>
              </a:buClr>
              <a:defRPr sz="2400"/>
            </a:lvl1pPr>
            <a:lvl2pPr>
              <a:buClr>
                <a:srgbClr val="0071BC"/>
              </a:buClr>
              <a:defRPr sz="2100"/>
            </a:lvl2pPr>
            <a:lvl3pPr>
              <a:buClr>
                <a:srgbClr val="0071BC"/>
              </a:buClr>
              <a:defRPr sz="1800"/>
            </a:lvl3pPr>
            <a:lvl4pPr>
              <a:buClr>
                <a:srgbClr val="0071BC"/>
              </a:buClr>
              <a:defRPr sz="1500"/>
            </a:lvl4pPr>
            <a:lvl5pPr>
              <a:buClr>
                <a:srgbClr val="0071BC"/>
              </a:buCl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72152D-5C67-415A-A028-F8499064B270}" type="datetime1">
              <a:rPr lang="en-GB" smtClean="0"/>
              <a:t>01/10/2021</a:t>
            </a:fld>
            <a:endParaRPr lang="en-GB"/>
          </a:p>
        </p:txBody>
      </p:sp>
      <p:sp>
        <p:nvSpPr>
          <p:cNvPr id="6" name="Footer Placeholder 5"/>
          <p:cNvSpPr>
            <a:spLocks noGrp="1"/>
          </p:cNvSpPr>
          <p:nvPr>
            <p:ph type="ftr" sz="quarter" idx="11"/>
          </p:nvPr>
        </p:nvSpPr>
        <p:spPr/>
        <p:txBody>
          <a:bodyPr/>
          <a:lstStyle/>
          <a:p>
            <a:r>
              <a:rPr lang="en-GB"/>
              <a:t>v1.3</a:t>
            </a:r>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443613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971612" y="942975"/>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1A3FEF5-8FEF-4511-8E27-C2B7EE5B7A63}" type="datetime1">
              <a:rPr lang="en-GB" smtClean="0"/>
              <a:t>01/10/2021</a:t>
            </a:fld>
            <a:endParaRPr lang="en-GB"/>
          </a:p>
        </p:txBody>
      </p:sp>
      <p:sp>
        <p:nvSpPr>
          <p:cNvPr id="6" name="Footer Placeholder 5"/>
          <p:cNvSpPr>
            <a:spLocks noGrp="1"/>
          </p:cNvSpPr>
          <p:nvPr>
            <p:ph type="ftr" sz="quarter" idx="11"/>
          </p:nvPr>
        </p:nvSpPr>
        <p:spPr/>
        <p:txBody>
          <a:bodyPr/>
          <a:lstStyle/>
          <a:p>
            <a:r>
              <a:rPr lang="en-GB"/>
              <a:t>v1.3</a:t>
            </a:r>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a:p>
        </p:txBody>
      </p:sp>
    </p:spTree>
    <p:extLst>
      <p:ext uri="{BB962C8B-B14F-4D97-AF65-F5344CB8AC3E}">
        <p14:creationId xmlns:p14="http://schemas.microsoft.com/office/powerpoint/2010/main" val="2230637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531"/>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013"/>
            </a:lvl1pPr>
            <a:lvl2pPr marL="192876" indent="0" algn="ctr">
              <a:buNone/>
              <a:defRPr sz="844"/>
            </a:lvl2pPr>
            <a:lvl3pPr marL="385754" indent="0" algn="ctr">
              <a:buNone/>
              <a:defRPr sz="760"/>
            </a:lvl3pPr>
            <a:lvl4pPr marL="578630" indent="0" algn="ctr">
              <a:buNone/>
              <a:defRPr sz="675"/>
            </a:lvl4pPr>
            <a:lvl5pPr marL="771506" indent="0" algn="ctr">
              <a:buNone/>
              <a:defRPr sz="675"/>
            </a:lvl5pPr>
            <a:lvl6pPr marL="964382" indent="0" algn="ctr">
              <a:buNone/>
              <a:defRPr sz="675"/>
            </a:lvl6pPr>
            <a:lvl7pPr marL="1157259" indent="0" algn="ctr">
              <a:buNone/>
              <a:defRPr sz="675"/>
            </a:lvl7pPr>
            <a:lvl8pPr marL="1350135" indent="0" algn="ctr">
              <a:buNone/>
              <a:defRPr sz="675"/>
            </a:lvl8pPr>
            <a:lvl9pPr marL="1543012" indent="0" algn="ctr">
              <a:buNone/>
              <a:defRPr sz="675"/>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DFBCD63-DACF-470F-8486-53753DBFEA62}" type="datetime1">
              <a:rPr lang="en-GB" smtClean="0"/>
              <a:t>01/10/2021</a:t>
            </a:fld>
            <a:endParaRPr lang="en-GB" dirty="0"/>
          </a:p>
        </p:txBody>
      </p:sp>
      <p:sp>
        <p:nvSpPr>
          <p:cNvPr id="5" name="Footer Placeholder 4"/>
          <p:cNvSpPr>
            <a:spLocks noGrp="1"/>
          </p:cNvSpPr>
          <p:nvPr>
            <p:ph type="ftr" sz="quarter" idx="11"/>
          </p:nvPr>
        </p:nvSpPr>
        <p:spPr/>
        <p:txBody>
          <a:bodyPr/>
          <a:lstStyle/>
          <a:p>
            <a:r>
              <a:rPr lang="en-GB"/>
              <a:t>v1.3</a:t>
            </a:r>
            <a:endParaRPr lang="en-GB" dirty="0"/>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34453433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A1E249-911C-443D-9813-655B589E0E22}" type="datetime1">
              <a:rPr lang="en-GB" smtClean="0"/>
              <a:t>01/10/2021</a:t>
            </a:fld>
            <a:endParaRPr lang="en-GB" dirty="0"/>
          </a:p>
        </p:txBody>
      </p:sp>
      <p:sp>
        <p:nvSpPr>
          <p:cNvPr id="5" name="Footer Placeholder 4"/>
          <p:cNvSpPr>
            <a:spLocks noGrp="1"/>
          </p:cNvSpPr>
          <p:nvPr>
            <p:ph type="ftr" sz="quarter" idx="11"/>
          </p:nvPr>
        </p:nvSpPr>
        <p:spPr/>
        <p:txBody>
          <a:bodyPr/>
          <a:lstStyle/>
          <a:p>
            <a:r>
              <a:rPr lang="en-GB"/>
              <a:t>v1.3</a:t>
            </a:r>
            <a:endParaRPr lang="en-GB" dirty="0"/>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654291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0"/>
            <a:ext cx="7886700" cy="2139553"/>
          </a:xfrm>
        </p:spPr>
        <p:txBody>
          <a:bodyPr anchor="b"/>
          <a:lstStyle>
            <a:lvl1pPr>
              <a:defRPr sz="2531"/>
            </a:lvl1pPr>
          </a:lstStyle>
          <a:p>
            <a:r>
              <a:rPr lang="en-US"/>
              <a:t>Click to edit Master title style</a:t>
            </a:r>
            <a:endParaRPr lang="en-GB" dirty="0"/>
          </a:p>
        </p:txBody>
      </p:sp>
      <p:sp>
        <p:nvSpPr>
          <p:cNvPr id="3" name="Text Placeholder 2"/>
          <p:cNvSpPr>
            <a:spLocks noGrp="1"/>
          </p:cNvSpPr>
          <p:nvPr>
            <p:ph type="body" idx="1"/>
          </p:nvPr>
        </p:nvSpPr>
        <p:spPr>
          <a:xfrm>
            <a:off x="623888" y="3442104"/>
            <a:ext cx="7886700" cy="1125140"/>
          </a:xfrm>
        </p:spPr>
        <p:txBody>
          <a:bodyPr/>
          <a:lstStyle>
            <a:lvl1pPr marL="0" indent="0">
              <a:buNone/>
              <a:defRPr sz="1013">
                <a:solidFill>
                  <a:schemeClr val="tx1">
                    <a:tint val="75000"/>
                  </a:schemeClr>
                </a:solidFill>
              </a:defRPr>
            </a:lvl1pPr>
            <a:lvl2pPr marL="192876" indent="0">
              <a:buNone/>
              <a:defRPr sz="844">
                <a:solidFill>
                  <a:schemeClr val="tx1">
                    <a:tint val="75000"/>
                  </a:schemeClr>
                </a:solidFill>
              </a:defRPr>
            </a:lvl2pPr>
            <a:lvl3pPr marL="385754"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9"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ABC772-BDCF-47B1-A18A-0F14CEC37FAD}" type="datetime1">
              <a:rPr lang="en-GB" smtClean="0"/>
              <a:t>01/10/2021</a:t>
            </a:fld>
            <a:endParaRPr lang="en-GB" dirty="0"/>
          </a:p>
        </p:txBody>
      </p:sp>
      <p:sp>
        <p:nvSpPr>
          <p:cNvPr id="5" name="Footer Placeholder 4"/>
          <p:cNvSpPr>
            <a:spLocks noGrp="1"/>
          </p:cNvSpPr>
          <p:nvPr>
            <p:ph type="ftr" sz="quarter" idx="11"/>
          </p:nvPr>
        </p:nvSpPr>
        <p:spPr/>
        <p:txBody>
          <a:bodyPr/>
          <a:lstStyle/>
          <a:p>
            <a:r>
              <a:rPr lang="en-GB"/>
              <a:t>v1.3</a:t>
            </a:r>
            <a:endParaRPr lang="en-GB" dirty="0"/>
          </a:p>
        </p:txBody>
      </p:sp>
      <p:sp>
        <p:nvSpPr>
          <p:cNvPr id="6" name="Slide Number Placeholder 5"/>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459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lvl1pPr marL="192876" indent="-192876">
              <a:buClr>
                <a:srgbClr val="0071BC"/>
              </a:buClr>
              <a:buFont typeface="Arial" panose="020B0604020202020204" pitchFamily="34" charset="0"/>
              <a:buChar char="•"/>
              <a:defRPr/>
            </a:lvl1pPr>
            <a:lvl2pPr marL="337534" indent="-144658">
              <a:buClr>
                <a:srgbClr val="0071BC"/>
              </a:buClr>
              <a:buFont typeface="Arial" panose="020B0604020202020204" pitchFamily="34" charset="0"/>
              <a:buChar char="•"/>
              <a:defRPr/>
            </a:lvl2pPr>
            <a:lvl3pPr marL="530410" indent="-144658">
              <a:buClr>
                <a:srgbClr val="0071BC"/>
              </a:buClr>
              <a:buFont typeface="Arial" panose="020B0604020202020204" pitchFamily="34" charset="0"/>
              <a:buChar char="•"/>
              <a:defRPr/>
            </a:lvl3pPr>
            <a:lvl4pPr marL="699178" indent="-120548">
              <a:buClr>
                <a:srgbClr val="0071BC"/>
              </a:buClr>
              <a:buFont typeface="Arial" panose="020B0604020202020204" pitchFamily="34" charset="0"/>
              <a:buChar char="•"/>
              <a:defRPr/>
            </a:lvl4pPr>
            <a:lvl5pPr marL="892054" indent="-120548">
              <a:buClr>
                <a:srgbClr val="0071BC"/>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lvl1pPr marL="192876" indent="-192876">
              <a:buClr>
                <a:srgbClr val="0071BC"/>
              </a:buClr>
              <a:buFont typeface="Arial" panose="020B0604020202020204" pitchFamily="34" charset="0"/>
              <a:buChar char="•"/>
              <a:defRPr/>
            </a:lvl1pPr>
            <a:lvl2pPr marL="337534" indent="-144658">
              <a:buClr>
                <a:srgbClr val="0071BC"/>
              </a:buClr>
              <a:buFont typeface="Arial" panose="020B0604020202020204" pitchFamily="34" charset="0"/>
              <a:buChar char="•"/>
              <a:defRPr/>
            </a:lvl2pPr>
            <a:lvl3pPr marL="530410" indent="-144658">
              <a:buClr>
                <a:srgbClr val="0071BC"/>
              </a:buClr>
              <a:buFont typeface="Arial" panose="020B0604020202020204" pitchFamily="34" charset="0"/>
              <a:buChar char="•"/>
              <a:defRPr/>
            </a:lvl3pPr>
            <a:lvl4pPr marL="699178" indent="-120548">
              <a:buClr>
                <a:srgbClr val="0071BC"/>
              </a:buClr>
              <a:buFont typeface="Arial" panose="020B0604020202020204" pitchFamily="34" charset="0"/>
              <a:buChar char="•"/>
              <a:defRPr/>
            </a:lvl4pPr>
            <a:lvl5pPr marL="892054" indent="-120548">
              <a:buClr>
                <a:srgbClr val="0071BC"/>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ABD38A9-7DBA-4D67-BA04-D349F99E82B8}" type="datetime1">
              <a:rPr lang="en-GB" smtClean="0"/>
              <a:t>01/10/2021</a:t>
            </a:fld>
            <a:endParaRPr lang="en-GB" dirty="0"/>
          </a:p>
        </p:txBody>
      </p:sp>
      <p:sp>
        <p:nvSpPr>
          <p:cNvPr id="6" name="Footer Placeholder 5"/>
          <p:cNvSpPr>
            <a:spLocks noGrp="1"/>
          </p:cNvSpPr>
          <p:nvPr>
            <p:ph type="ftr" sz="quarter" idx="11"/>
          </p:nvPr>
        </p:nvSpPr>
        <p:spPr/>
        <p:txBody>
          <a:bodyPr/>
          <a:lstStyle/>
          <a:p>
            <a:r>
              <a:rPr lang="en-GB"/>
              <a:t>v1.3</a:t>
            </a:r>
            <a:endParaRPr lang="en-GB" dirty="0"/>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353315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7"/>
            <a:ext cx="6492854"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013"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013" b="1"/>
            </a:lvl1pPr>
            <a:lvl2pPr marL="192876" indent="0">
              <a:buNone/>
              <a:defRPr sz="844" b="1"/>
            </a:lvl2pPr>
            <a:lvl3pPr marL="385754" indent="0">
              <a:buNone/>
              <a:defRPr sz="760" b="1"/>
            </a:lvl3pPr>
            <a:lvl4pPr marL="578630" indent="0">
              <a:buNone/>
              <a:defRPr sz="675" b="1"/>
            </a:lvl4pPr>
            <a:lvl5pPr marL="771506" indent="0">
              <a:buNone/>
              <a:defRPr sz="675" b="1"/>
            </a:lvl5pPr>
            <a:lvl6pPr marL="964382" indent="0">
              <a:buNone/>
              <a:defRPr sz="675" b="1"/>
            </a:lvl6pPr>
            <a:lvl7pPr marL="1157259" indent="0">
              <a:buNone/>
              <a:defRPr sz="675" b="1"/>
            </a:lvl7pPr>
            <a:lvl8pPr marL="1350135" indent="0">
              <a:buNone/>
              <a:defRPr sz="675" b="1"/>
            </a:lvl8pPr>
            <a:lvl9pPr marL="1543012" indent="0">
              <a:buNone/>
              <a:defRPr sz="675" b="1"/>
            </a:lvl9pPr>
          </a:lstStyle>
          <a:p>
            <a:pPr lvl="0"/>
            <a:r>
              <a:rPr lang="en-US"/>
              <a:t>Edit Master text styles</a:t>
            </a:r>
          </a:p>
        </p:txBody>
      </p:sp>
      <p:sp>
        <p:nvSpPr>
          <p:cNvPr id="6" name="Content Placeholder 5"/>
          <p:cNvSpPr>
            <a:spLocks noGrp="1"/>
          </p:cNvSpPr>
          <p:nvPr>
            <p:ph sz="quarter" idx="4"/>
          </p:nvPr>
        </p:nvSpPr>
        <p:spPr>
          <a:xfrm>
            <a:off x="4629152" y="1878806"/>
            <a:ext cx="3887391"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C6A5C3-49B7-4823-A4E9-59058F3EED51}" type="datetime1">
              <a:rPr lang="en-GB" smtClean="0"/>
              <a:t>01/10/2021</a:t>
            </a:fld>
            <a:endParaRPr lang="en-GB" dirty="0"/>
          </a:p>
        </p:txBody>
      </p:sp>
      <p:sp>
        <p:nvSpPr>
          <p:cNvPr id="8" name="Footer Placeholder 7"/>
          <p:cNvSpPr>
            <a:spLocks noGrp="1"/>
          </p:cNvSpPr>
          <p:nvPr>
            <p:ph type="ftr" sz="quarter" idx="11"/>
          </p:nvPr>
        </p:nvSpPr>
        <p:spPr/>
        <p:txBody>
          <a:bodyPr/>
          <a:lstStyle/>
          <a:p>
            <a:r>
              <a:rPr lang="en-GB"/>
              <a:t>v1.3</a:t>
            </a:r>
            <a:endParaRPr lang="en-GB" dirty="0"/>
          </a:p>
        </p:txBody>
      </p:sp>
      <p:sp>
        <p:nvSpPr>
          <p:cNvPr id="9" name="Slide Number Placeholder 8"/>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711421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350000"/>
            <a:ext cx="7192268" cy="3297064"/>
          </a:xfrm>
        </p:spPr>
        <p:txBody>
          <a:bodyPr/>
          <a:lstStyle>
            <a:lvl1pPr>
              <a:buNone/>
              <a:defRPr sz="1800"/>
            </a:lvl1pPr>
            <a:lvl2pPr>
              <a:buNone/>
              <a:defRPr sz="1800" b="1">
                <a:solidFill>
                  <a:srgbClr val="E30514"/>
                </a:solidFill>
              </a:defRPr>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The Role of the NHS as an anchor institution</a:t>
            </a:r>
          </a:p>
        </p:txBody>
      </p:sp>
      <p:sp>
        <p:nvSpPr>
          <p:cNvPr id="6" name="Slide Number Placeholder 5"/>
          <p:cNvSpPr>
            <a:spLocks noGrp="1"/>
          </p:cNvSpPr>
          <p:nvPr>
            <p:ph type="sldNum" sz="quarter" idx="12"/>
          </p:nvPr>
        </p:nvSpPr>
        <p:spPr/>
        <p:txBody>
          <a:bodyPr/>
          <a:lstStyle/>
          <a:p>
            <a:fld id="{4B096CFE-13EB-9C46-AD64-3E2A74317CB2}" type="slidenum">
              <a:t>‹#›</a:t>
            </a:fld>
            <a:endParaRPr lang="en-US"/>
          </a:p>
        </p:txBody>
      </p:sp>
      <p:cxnSp>
        <p:nvCxnSpPr>
          <p:cNvPr id="7" name="Straight Connector 6"/>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360897" y="4764690"/>
            <a:ext cx="7191375" cy="204432"/>
          </a:xfrm>
        </p:spPr>
        <p:txBody>
          <a:bodyPr/>
          <a:lstStyle>
            <a:lvl1pPr>
              <a:defRPr sz="1080" baseline="0"/>
            </a:lvl1pPr>
          </a:lstStyle>
          <a:p>
            <a:pPr lvl="0"/>
            <a:r>
              <a:rPr lang="en-GB"/>
              <a:t>Click to edit chart reference style</a:t>
            </a:r>
          </a:p>
        </p:txBody>
      </p:sp>
      <p:pic>
        <p:nvPicPr>
          <p:cNvPr id="11" name="Picture 10" descr="logosmall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33634" y="191002"/>
            <a:ext cx="940308" cy="306324"/>
          </a:xfrm>
          <a:prstGeom prst="rect">
            <a:avLst/>
          </a:prstGeom>
        </p:spPr>
      </p:pic>
    </p:spTree>
    <p:extLst>
      <p:ext uri="{BB962C8B-B14F-4D97-AF65-F5344CB8AC3E}">
        <p14:creationId xmlns:p14="http://schemas.microsoft.com/office/powerpoint/2010/main" val="2443462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B2A39E-5B38-49F5-84C3-6D2713162EAB}" type="datetime1">
              <a:rPr lang="en-GB" smtClean="0"/>
              <a:t>01/10/2021</a:t>
            </a:fld>
            <a:endParaRPr lang="en-GB" dirty="0"/>
          </a:p>
        </p:txBody>
      </p:sp>
      <p:sp>
        <p:nvSpPr>
          <p:cNvPr id="4" name="Footer Placeholder 3"/>
          <p:cNvSpPr>
            <a:spLocks noGrp="1"/>
          </p:cNvSpPr>
          <p:nvPr>
            <p:ph type="ftr" sz="quarter" idx="11"/>
          </p:nvPr>
        </p:nvSpPr>
        <p:spPr/>
        <p:txBody>
          <a:bodyPr/>
          <a:lstStyle/>
          <a:p>
            <a:r>
              <a:rPr lang="en-GB"/>
              <a:t>v1.3</a:t>
            </a:r>
            <a:endParaRPr lang="en-GB" dirty="0"/>
          </a:p>
        </p:txBody>
      </p:sp>
      <p:sp>
        <p:nvSpPr>
          <p:cNvPr id="5" name="Slide Number Placeholder 4"/>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1312144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03B4A-D8B4-4FD0-B1E6-12C381FF7E2E}" type="datetime1">
              <a:rPr lang="en-GB" smtClean="0"/>
              <a:t>01/10/2021</a:t>
            </a:fld>
            <a:endParaRPr lang="en-GB" dirty="0"/>
          </a:p>
        </p:txBody>
      </p:sp>
      <p:sp>
        <p:nvSpPr>
          <p:cNvPr id="3" name="Footer Placeholder 2"/>
          <p:cNvSpPr>
            <a:spLocks noGrp="1"/>
          </p:cNvSpPr>
          <p:nvPr>
            <p:ph type="ftr" sz="quarter" idx="11"/>
          </p:nvPr>
        </p:nvSpPr>
        <p:spPr/>
        <p:txBody>
          <a:bodyPr/>
          <a:lstStyle/>
          <a:p>
            <a:r>
              <a:rPr lang="en-GB"/>
              <a:t>v1.3</a:t>
            </a:r>
            <a:endParaRPr lang="en-GB" dirty="0"/>
          </a:p>
        </p:txBody>
      </p:sp>
      <p:sp>
        <p:nvSpPr>
          <p:cNvPr id="4" name="Slide Number Placeholder 3"/>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987491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endParaRPr lang="en-GB"/>
          </a:p>
        </p:txBody>
      </p:sp>
      <p:sp>
        <p:nvSpPr>
          <p:cNvPr id="3" name="Content Placeholder 2"/>
          <p:cNvSpPr>
            <a:spLocks noGrp="1"/>
          </p:cNvSpPr>
          <p:nvPr>
            <p:ph idx="1"/>
          </p:nvPr>
        </p:nvSpPr>
        <p:spPr>
          <a:xfrm>
            <a:off x="3886200" y="942978"/>
            <a:ext cx="4629150" cy="3655219"/>
          </a:xfrm>
        </p:spPr>
        <p:txBody>
          <a:bodyPr/>
          <a:lstStyle>
            <a:lvl1pPr>
              <a:buClr>
                <a:srgbClr val="0071BC"/>
              </a:buClr>
              <a:defRPr sz="1350"/>
            </a:lvl1pPr>
            <a:lvl2pPr>
              <a:buClr>
                <a:srgbClr val="0071BC"/>
              </a:buClr>
              <a:defRPr sz="1181"/>
            </a:lvl2pPr>
            <a:lvl3pPr>
              <a:buClr>
                <a:srgbClr val="0071BC"/>
              </a:buClr>
              <a:defRPr sz="1013"/>
            </a:lvl3pPr>
            <a:lvl4pPr>
              <a:buClr>
                <a:srgbClr val="0071BC"/>
              </a:buClr>
              <a:defRPr sz="844"/>
            </a:lvl4pPr>
            <a:lvl5pPr>
              <a:buClr>
                <a:srgbClr val="0071BC"/>
              </a:buClr>
              <a:defRPr sz="844"/>
            </a:lvl5pPr>
            <a:lvl6pPr>
              <a:defRPr sz="844"/>
            </a:lvl6pPr>
            <a:lvl7pPr>
              <a:defRPr sz="844"/>
            </a:lvl7pPr>
            <a:lvl8pPr>
              <a:defRPr sz="844"/>
            </a:lvl8pPr>
            <a:lvl9pPr>
              <a:defRPr sz="84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76" indent="0">
              <a:buNone/>
              <a:defRPr sz="591"/>
            </a:lvl2pPr>
            <a:lvl3pPr marL="385754"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2"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D4A43CC3-3E23-4060-9C8C-EF70587D4BCF}" type="datetime1">
              <a:rPr lang="en-GB" smtClean="0"/>
              <a:t>01/10/2021</a:t>
            </a:fld>
            <a:endParaRPr lang="en-GB" dirty="0"/>
          </a:p>
        </p:txBody>
      </p:sp>
      <p:sp>
        <p:nvSpPr>
          <p:cNvPr id="6" name="Footer Placeholder 5"/>
          <p:cNvSpPr>
            <a:spLocks noGrp="1"/>
          </p:cNvSpPr>
          <p:nvPr>
            <p:ph type="ftr" sz="quarter" idx="11"/>
          </p:nvPr>
        </p:nvSpPr>
        <p:spPr/>
        <p:txBody>
          <a:bodyPr/>
          <a:lstStyle/>
          <a:p>
            <a:r>
              <a:rPr lang="en-GB"/>
              <a:t>v1.3</a:t>
            </a:r>
            <a:endParaRPr lang="en-GB" dirty="0"/>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1761218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endParaRPr lang="en-GB"/>
          </a:p>
        </p:txBody>
      </p:sp>
      <p:sp>
        <p:nvSpPr>
          <p:cNvPr id="3" name="Picture Placeholder 2"/>
          <p:cNvSpPr>
            <a:spLocks noGrp="1"/>
          </p:cNvSpPr>
          <p:nvPr>
            <p:ph type="pic" idx="1"/>
          </p:nvPr>
        </p:nvSpPr>
        <p:spPr>
          <a:xfrm>
            <a:off x="3971612" y="942978"/>
            <a:ext cx="4629150" cy="3655219"/>
          </a:xfrm>
        </p:spPr>
        <p:txBody>
          <a:bodyPr/>
          <a:lstStyle>
            <a:lvl1pPr marL="0" indent="0">
              <a:buNone/>
              <a:defRPr sz="1350"/>
            </a:lvl1pPr>
            <a:lvl2pPr marL="192876" indent="0">
              <a:buNone/>
              <a:defRPr sz="1181"/>
            </a:lvl2pPr>
            <a:lvl3pPr marL="385754" indent="0">
              <a:buNone/>
              <a:defRPr sz="1013"/>
            </a:lvl3pPr>
            <a:lvl4pPr marL="578630" indent="0">
              <a:buNone/>
              <a:defRPr sz="844"/>
            </a:lvl4pPr>
            <a:lvl5pPr marL="771506" indent="0">
              <a:buNone/>
              <a:defRPr sz="844"/>
            </a:lvl5pPr>
            <a:lvl6pPr marL="964382" indent="0">
              <a:buNone/>
              <a:defRPr sz="844"/>
            </a:lvl6pPr>
            <a:lvl7pPr marL="1157259" indent="0">
              <a:buNone/>
              <a:defRPr sz="844"/>
            </a:lvl7pPr>
            <a:lvl8pPr marL="1350135" indent="0">
              <a:buNone/>
              <a:defRPr sz="844"/>
            </a:lvl8pPr>
            <a:lvl9pPr marL="1543012" indent="0">
              <a:buNone/>
              <a:defRPr sz="844"/>
            </a:lvl9pPr>
          </a:lstStyle>
          <a:p>
            <a:r>
              <a:rPr lang="en-US" dirty="0"/>
              <a:t>Click icon to add picture</a:t>
            </a:r>
            <a:endParaRPr lang="en-GB"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76" indent="0">
              <a:buNone/>
              <a:defRPr sz="591"/>
            </a:lvl2pPr>
            <a:lvl3pPr marL="385754" indent="0">
              <a:buNone/>
              <a:defRPr sz="506"/>
            </a:lvl3pPr>
            <a:lvl4pPr marL="578630" indent="0">
              <a:buNone/>
              <a:defRPr sz="422"/>
            </a:lvl4pPr>
            <a:lvl5pPr marL="771506" indent="0">
              <a:buNone/>
              <a:defRPr sz="422"/>
            </a:lvl5pPr>
            <a:lvl6pPr marL="964382" indent="0">
              <a:buNone/>
              <a:defRPr sz="422"/>
            </a:lvl6pPr>
            <a:lvl7pPr marL="1157259" indent="0">
              <a:buNone/>
              <a:defRPr sz="422"/>
            </a:lvl7pPr>
            <a:lvl8pPr marL="1350135" indent="0">
              <a:buNone/>
              <a:defRPr sz="422"/>
            </a:lvl8pPr>
            <a:lvl9pPr marL="1543012" indent="0">
              <a:buNone/>
              <a:defRPr sz="422"/>
            </a:lvl9pPr>
          </a:lstStyle>
          <a:p>
            <a:pPr lvl="0"/>
            <a:r>
              <a:rPr lang="en-US"/>
              <a:t>Edit Master text styles</a:t>
            </a:r>
          </a:p>
        </p:txBody>
      </p:sp>
      <p:sp>
        <p:nvSpPr>
          <p:cNvPr id="5" name="Date Placeholder 4"/>
          <p:cNvSpPr>
            <a:spLocks noGrp="1"/>
          </p:cNvSpPr>
          <p:nvPr>
            <p:ph type="dt" sz="half" idx="10"/>
          </p:nvPr>
        </p:nvSpPr>
        <p:spPr/>
        <p:txBody>
          <a:bodyPr/>
          <a:lstStyle/>
          <a:p>
            <a:fld id="{29D09865-D3EB-446E-B922-200B4EC090FE}" type="datetime1">
              <a:rPr lang="en-GB" smtClean="0"/>
              <a:t>01/10/2021</a:t>
            </a:fld>
            <a:endParaRPr lang="en-GB" dirty="0"/>
          </a:p>
        </p:txBody>
      </p:sp>
      <p:sp>
        <p:nvSpPr>
          <p:cNvPr id="6" name="Footer Placeholder 5"/>
          <p:cNvSpPr>
            <a:spLocks noGrp="1"/>
          </p:cNvSpPr>
          <p:nvPr>
            <p:ph type="ftr" sz="quarter" idx="11"/>
          </p:nvPr>
        </p:nvSpPr>
        <p:spPr/>
        <p:txBody>
          <a:bodyPr/>
          <a:lstStyle/>
          <a:p>
            <a:r>
              <a:rPr lang="en-GB"/>
              <a:t>v1.3</a:t>
            </a:r>
            <a:endParaRPr lang="en-GB" dirty="0"/>
          </a:p>
        </p:txBody>
      </p:sp>
      <p:sp>
        <p:nvSpPr>
          <p:cNvPr id="7" name="Slide Number Placeholder 6"/>
          <p:cNvSpPr>
            <a:spLocks noGrp="1"/>
          </p:cNvSpPr>
          <p:nvPr>
            <p:ph type="sldNum" sz="quarter" idx="12"/>
          </p:nvPr>
        </p:nvSpPr>
        <p:spPr/>
        <p:txBody>
          <a:bodyPr/>
          <a:lstStyle/>
          <a:p>
            <a:fld id="{F5E01E0D-5BAF-4EE7-B927-9F54345CA562}" type="slidenum">
              <a:rPr lang="en-GB" smtClean="0"/>
              <a:t>‹#›</a:t>
            </a:fld>
            <a:endParaRPr lang="en-GB" dirty="0"/>
          </a:p>
        </p:txBody>
      </p:sp>
    </p:spTree>
    <p:extLst>
      <p:ext uri="{BB962C8B-B14F-4D97-AF65-F5344CB8AC3E}">
        <p14:creationId xmlns:p14="http://schemas.microsoft.com/office/powerpoint/2010/main" val="3166720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238125"/>
            <a:ext cx="8371763" cy="523876"/>
          </a:xfrm>
          <a:prstGeom prst="rect">
            <a:avLst/>
          </a:prstGeom>
        </p:spPr>
        <p:txBody>
          <a:bodyPr vert="horz" lIns="0" tIns="0" rIns="0" bIns="0" rtlCol="0" anchor="t" anchorCtr="0">
            <a:noAutofit/>
          </a:bodyPr>
          <a:lstStyle>
            <a:lvl1pPr>
              <a:defRPr/>
            </a:lvl1pPr>
          </a:lstStyle>
          <a:p>
            <a:r>
              <a:rPr lang="en-GB" noProof="0" dirty="0"/>
              <a:t>Click to edit Master title style</a:t>
            </a:r>
            <a:endParaRPr lang="en-GB"/>
          </a:p>
        </p:txBody>
      </p:sp>
      <p:sp>
        <p:nvSpPr>
          <p:cNvPr id="9" name="Text Placeholder 8"/>
          <p:cNvSpPr>
            <a:spLocks noGrp="1"/>
          </p:cNvSpPr>
          <p:nvPr>
            <p:ph type="body" sz="quarter" idx="13" hasCustomPrompt="1"/>
          </p:nvPr>
        </p:nvSpPr>
        <p:spPr>
          <a:xfrm>
            <a:off x="376238" y="488701"/>
            <a:ext cx="8371763" cy="567941"/>
          </a:xfrm>
          <a:prstGeom prst="rect">
            <a:avLst/>
          </a:prstGeom>
        </p:spPr>
        <p:txBody>
          <a:bodyPr lIns="0" tIns="0" rIns="0" bIns="0">
            <a:noAutofit/>
          </a:bodyPr>
          <a:lstStyle>
            <a:lvl1pPr marL="0" indent="0">
              <a:buNone/>
              <a:defRPr sz="1500" b="0">
                <a:solidFill>
                  <a:srgbClr val="575757"/>
                </a:solidFill>
              </a:defRPr>
            </a:lvl1pPr>
          </a:lstStyle>
          <a:p>
            <a:pPr lvl="0"/>
            <a:r>
              <a:rPr lang="en-GB" noProof="0" dirty="0"/>
              <a:t>Click to add subtitle</a:t>
            </a:r>
            <a:endParaRPr lang="en-GB"/>
          </a:p>
        </p:txBody>
      </p:sp>
      <p:sp>
        <p:nvSpPr>
          <p:cNvPr id="8" name="Text Placeholder 18"/>
          <p:cNvSpPr>
            <a:spLocks noGrp="1"/>
          </p:cNvSpPr>
          <p:nvPr>
            <p:ph idx="1"/>
          </p:nvPr>
        </p:nvSpPr>
        <p:spPr>
          <a:xfrm>
            <a:off x="376238" y="1275160"/>
            <a:ext cx="8374062" cy="3509240"/>
          </a:xfrm>
          <a:prstGeom prst="rect">
            <a:avLst/>
          </a:prstGeom>
        </p:spPr>
        <p:txBody>
          <a:bodyPr vert="horz" lIns="0" tIns="0" rIns="0" bIns="0" rtlCol="0">
            <a:noAutofit/>
          </a:bodyPr>
          <a:lstStyle/>
          <a:p>
            <a:pPr lvl="0"/>
            <a:r>
              <a:rPr lang="en-GB" noProof="0" dirty="0"/>
              <a:t>Click to edit Master text styles</a:t>
            </a:r>
            <a:endParaRPr lang="en-GB"/>
          </a:p>
          <a:p>
            <a:pPr lvl="1"/>
            <a:r>
              <a:rPr lang="en-GB" noProof="0" dirty="0"/>
              <a:t>Second level</a:t>
            </a:r>
            <a:endParaRPr lang="en-GB"/>
          </a:p>
          <a:p>
            <a:pPr lvl="2"/>
            <a:r>
              <a:rPr lang="en-GB" noProof="0" dirty="0"/>
              <a:t>Third level</a:t>
            </a:r>
            <a:endParaRPr lang="en-GB"/>
          </a:p>
          <a:p>
            <a:pPr lvl="3"/>
            <a:r>
              <a:rPr lang="en-GB" noProof="0" dirty="0"/>
              <a:t>Fourth level</a:t>
            </a:r>
            <a:endParaRPr lang="en-GB"/>
          </a:p>
          <a:p>
            <a:pPr lvl="4"/>
            <a:r>
              <a:rPr lang="en-GB" noProof="0" dirty="0"/>
              <a:t>Fifth level</a:t>
            </a:r>
            <a:endParaRPr lang="en-GB"/>
          </a:p>
        </p:txBody>
      </p:sp>
      <p:sp>
        <p:nvSpPr>
          <p:cNvPr id="2" name="Footer Placeholder 1"/>
          <p:cNvSpPr>
            <a:spLocks noGrp="1"/>
          </p:cNvSpPr>
          <p:nvPr>
            <p:ph type="ftr" sz="quarter" idx="14"/>
          </p:nvPr>
        </p:nvSpPr>
        <p:spPr/>
        <p:txBody>
          <a:bodyPr/>
          <a:lstStyle/>
          <a:p>
            <a:r>
              <a:rPr lang="en-GB"/>
              <a:t>v1.3</a:t>
            </a:r>
            <a:endParaRPr lang="en-GB" dirty="0"/>
          </a:p>
        </p:txBody>
      </p:sp>
      <p:sp>
        <p:nvSpPr>
          <p:cNvPr id="3" name="Rectangle 2"/>
          <p:cNvSpPr/>
          <p:nvPr userDrawn="1"/>
        </p:nvSpPr>
        <p:spPr>
          <a:xfrm>
            <a:off x="2286000" y="4854852"/>
            <a:ext cx="4572000" cy="167418"/>
          </a:xfrm>
          <a:prstGeom prst="rect">
            <a:avLst/>
          </a:prstGeom>
        </p:spPr>
        <p:txBody>
          <a:bodyPr>
            <a:spAutoFit/>
          </a:bodyPr>
          <a:lstStyle/>
          <a:p>
            <a:pPr algn="ctr"/>
            <a:r>
              <a:rPr lang="en-GB" sz="488" dirty="0"/>
              <a:t>Deloitte Confidential: Government &amp; Public Services – For Approved External Use Only</a:t>
            </a:r>
          </a:p>
        </p:txBody>
      </p:sp>
      <p:sp>
        <p:nvSpPr>
          <p:cNvPr id="7" name="Rectangle 6"/>
          <p:cNvSpPr/>
          <p:nvPr userDrawn="1"/>
        </p:nvSpPr>
        <p:spPr bwMode="gray">
          <a:xfrm>
            <a:off x="3282673" y="66632"/>
            <a:ext cx="2578655" cy="113155"/>
          </a:xfrm>
          <a:prstGeom prst="rect">
            <a:avLst/>
          </a:prstGeom>
          <a:solidFill>
            <a:srgbClr val="FF0000"/>
          </a:solidFill>
          <a:ln w="19050" algn="ctr">
            <a:solidFill>
              <a:srgbClr val="FF0000"/>
            </a:solidFill>
            <a:miter lim="800000"/>
            <a:headEnd/>
            <a:tailEnd/>
          </a:ln>
        </p:spPr>
        <p:txBody>
          <a:bodyPr wrap="square" lIns="66675" tIns="66675" rIns="66675" bIns="66675" rtlCol="0" anchor="ctr"/>
          <a:lstStyle/>
          <a:p>
            <a:pPr algn="ctr">
              <a:lnSpc>
                <a:spcPct val="106000"/>
              </a:lnSpc>
              <a:buFont typeface="Wingdings 2" pitchFamily="18" charset="2"/>
              <a:buNone/>
            </a:pPr>
            <a:r>
              <a:rPr lang="en-GB" sz="536" b="1" dirty="0">
                <a:solidFill>
                  <a:schemeClr val="bg1"/>
                </a:solidFill>
              </a:rPr>
              <a:t>DRAFT FOR REVIEW – not for wider circulation</a:t>
            </a:r>
          </a:p>
        </p:txBody>
      </p:sp>
    </p:spTree>
    <p:extLst>
      <p:ext uri="{BB962C8B-B14F-4D97-AF65-F5344CB8AC3E}">
        <p14:creationId xmlns:p14="http://schemas.microsoft.com/office/powerpoint/2010/main" val="8737900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Tree>
    <p:extLst>
      <p:ext uri="{BB962C8B-B14F-4D97-AF65-F5344CB8AC3E}">
        <p14:creationId xmlns:p14="http://schemas.microsoft.com/office/powerpoint/2010/main" val="3298030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75290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78860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28650" y="1369219"/>
            <a:ext cx="3886200" cy="3263504"/>
          </a:xfrm>
        </p:spPr>
        <p:txBody>
          <a:bodyPr/>
          <a:lstStyle>
            <a:lvl1pPr marL="342900" indent="-342900">
              <a:buClr>
                <a:srgbClr val="0071BC"/>
              </a:buClr>
              <a:buFont typeface="Arial" panose="020B0604020202020204" pitchFamily="34" charset="0"/>
              <a:buChar char="•"/>
              <a:defRPr/>
            </a:lvl1pPr>
            <a:lvl2pPr marL="600075" indent="-257175">
              <a:buClr>
                <a:srgbClr val="0071BC"/>
              </a:buClr>
              <a:buFont typeface="Arial" panose="020B0604020202020204" pitchFamily="34" charset="0"/>
              <a:buChar char="•"/>
              <a:defRPr/>
            </a:lvl2pPr>
            <a:lvl3pPr marL="942975" indent="-257175">
              <a:buClr>
                <a:srgbClr val="0071BC"/>
              </a:buClr>
              <a:buFont typeface="Arial" panose="020B0604020202020204" pitchFamily="34" charset="0"/>
              <a:buChar char="•"/>
              <a:defRPr/>
            </a:lvl3pPr>
            <a:lvl4pPr marL="1243013" indent="-214313">
              <a:buClr>
                <a:srgbClr val="0071BC"/>
              </a:buClr>
              <a:buFont typeface="Arial" panose="020B0604020202020204" pitchFamily="34" charset="0"/>
              <a:buChar char="•"/>
              <a:defRPr/>
            </a:lvl4pPr>
            <a:lvl5pPr marL="1585913" indent="-214313">
              <a:buClr>
                <a:srgbClr val="0071BC"/>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369219"/>
            <a:ext cx="3886200" cy="3263504"/>
          </a:xfrm>
        </p:spPr>
        <p:txBody>
          <a:bodyPr/>
          <a:lstStyle>
            <a:lvl1pPr marL="342900" indent="-342900">
              <a:buClr>
                <a:srgbClr val="0071BC"/>
              </a:buClr>
              <a:buFont typeface="Arial" panose="020B0604020202020204" pitchFamily="34" charset="0"/>
              <a:buChar char="•"/>
              <a:defRPr/>
            </a:lvl1pPr>
            <a:lvl2pPr marL="600075" indent="-257175">
              <a:buClr>
                <a:srgbClr val="0071BC"/>
              </a:buClr>
              <a:buFont typeface="Arial" panose="020B0604020202020204" pitchFamily="34" charset="0"/>
              <a:buChar char="•"/>
              <a:defRPr/>
            </a:lvl2pPr>
            <a:lvl3pPr marL="942975" indent="-257175">
              <a:buClr>
                <a:srgbClr val="0071BC"/>
              </a:buClr>
              <a:buFont typeface="Arial" panose="020B0604020202020204" pitchFamily="34" charset="0"/>
              <a:buChar char="•"/>
              <a:defRPr/>
            </a:lvl3pPr>
            <a:lvl4pPr marL="1243013" indent="-214313">
              <a:buClr>
                <a:srgbClr val="0071BC"/>
              </a:buClr>
              <a:buFont typeface="Arial" panose="020B0604020202020204" pitchFamily="34" charset="0"/>
              <a:buChar char="•"/>
              <a:defRPr/>
            </a:lvl4pPr>
            <a:lvl5pPr marL="1585913" indent="-214313">
              <a:buClr>
                <a:srgbClr val="0071BC"/>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015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6492854" cy="994172"/>
          </a:xfrm>
        </p:spPr>
        <p:txBody>
          <a:bodyPr/>
          <a:lstStyle/>
          <a:p>
            <a:r>
              <a:rPr lang="en-GB"/>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lvl1pPr>
              <a:buClr>
                <a:srgbClr val="0071BC"/>
              </a:buClr>
              <a:defRPr/>
            </a:lvl1pPr>
            <a:lvl2pPr>
              <a:buClr>
                <a:srgbClr val="0071BC"/>
              </a:buClr>
              <a:defRPr/>
            </a:lvl2pPr>
            <a:lvl3pPr>
              <a:buClr>
                <a:srgbClr val="0071BC"/>
              </a:buClr>
              <a:defRPr/>
            </a:lvl3pPr>
            <a:lvl4pPr>
              <a:buClr>
                <a:srgbClr val="0071BC"/>
              </a:buClr>
              <a:defRPr/>
            </a:lvl4pPr>
            <a:lvl5pPr>
              <a:buClr>
                <a:srgbClr val="0071BC"/>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6556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68000" y="1280177"/>
            <a:ext cx="6177493" cy="553998"/>
          </a:xfrm>
        </p:spPr>
        <p:txBody>
          <a:bodyPr anchor="b" anchorCtr="0"/>
          <a:lstStyle>
            <a:lvl1pPr algn="l">
              <a:defRPr sz="36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368000" y="1961977"/>
            <a:ext cx="6177493" cy="1125140"/>
          </a:xfrm>
        </p:spPr>
        <p:txBody>
          <a:bodyPr anchor="t" anchorCtr="0"/>
          <a:lstStyle>
            <a:lvl1pPr marL="0" indent="0">
              <a:buNone/>
              <a:defRPr sz="1800">
                <a:solidFill>
                  <a:srgbClr val="FFFFFF"/>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35320536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77387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772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3886200" y="942975"/>
            <a:ext cx="4629150" cy="3655219"/>
          </a:xfrm>
        </p:spPr>
        <p:txBody>
          <a:bodyPr/>
          <a:lstStyle>
            <a:lvl1pPr>
              <a:buClr>
                <a:srgbClr val="0071BC"/>
              </a:buClr>
              <a:defRPr sz="2400"/>
            </a:lvl1pPr>
            <a:lvl2pPr>
              <a:buClr>
                <a:srgbClr val="0071BC"/>
              </a:buClr>
              <a:defRPr sz="2100"/>
            </a:lvl2pPr>
            <a:lvl3pPr>
              <a:buClr>
                <a:srgbClr val="0071BC"/>
              </a:buClr>
              <a:defRPr sz="1800"/>
            </a:lvl3pPr>
            <a:lvl4pPr>
              <a:buClr>
                <a:srgbClr val="0071BC"/>
              </a:buClr>
              <a:defRPr sz="1500"/>
            </a:lvl4pPr>
            <a:lvl5pPr>
              <a:buClr>
                <a:srgbClr val="0071BC"/>
              </a:buCl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028095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3971612" y="942975"/>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3510106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LHCP end slide">
    <p:spTree>
      <p:nvGrpSpPr>
        <p:cNvPr id="1" name=""/>
        <p:cNvGrpSpPr/>
        <p:nvPr/>
      </p:nvGrpSpPr>
      <p:grpSpPr>
        <a:xfrm>
          <a:off x="0" y="0"/>
          <a:ext cx="0" cy="0"/>
          <a:chOff x="0" y="0"/>
          <a:chExt cx="0" cy="0"/>
        </a:xfrm>
      </p:grpSpPr>
      <p:sp>
        <p:nvSpPr>
          <p:cNvPr id="9" name="Rectangle 8"/>
          <p:cNvSpPr/>
          <p:nvPr userDrawn="1"/>
        </p:nvSpPr>
        <p:spPr>
          <a:xfrm>
            <a:off x="0" y="3690551"/>
            <a:ext cx="9144000" cy="1452950"/>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102" y="2071861"/>
            <a:ext cx="2185158" cy="558263"/>
          </a:xfrm>
          <a:prstGeom prst="rect">
            <a:avLst/>
          </a:prstGeom>
        </p:spPr>
      </p:pic>
      <p:sp>
        <p:nvSpPr>
          <p:cNvPr id="3" name="TextBox 2"/>
          <p:cNvSpPr txBox="1"/>
          <p:nvPr userDrawn="1"/>
        </p:nvSpPr>
        <p:spPr>
          <a:xfrm>
            <a:off x="629841" y="484669"/>
            <a:ext cx="3743325" cy="600164"/>
          </a:xfrm>
          <a:prstGeom prst="rect">
            <a:avLst/>
          </a:prstGeom>
          <a:noFill/>
        </p:spPr>
        <p:txBody>
          <a:bodyPr wrap="square" rtlCol="0">
            <a:spAutoFit/>
          </a:bodyPr>
          <a:lstStyle/>
          <a:p>
            <a:r>
              <a:rPr lang="en-GB" sz="3300" b="0" i="0" kern="1200" dirty="0">
                <a:solidFill>
                  <a:schemeClr val="tx1"/>
                </a:solidFill>
                <a:latin typeface="Arial" panose="020B0604020202020204" pitchFamily="34" charset="0"/>
                <a:ea typeface="+mj-ea"/>
                <a:cs typeface="Arial" panose="020B0604020202020204" pitchFamily="34" charset="0"/>
              </a:rPr>
              <a:t>Thank</a:t>
            </a:r>
            <a:r>
              <a:rPr lang="en-GB" sz="3300" dirty="0">
                <a:latin typeface="Arial" panose="020B0604020202020204" pitchFamily="34" charset="0"/>
                <a:cs typeface="Arial" panose="020B0604020202020204" pitchFamily="34" charset="0"/>
              </a:rPr>
              <a:t> You</a:t>
            </a:r>
          </a:p>
        </p:txBody>
      </p:sp>
      <p:sp>
        <p:nvSpPr>
          <p:cNvPr id="4" name="TextBox 3"/>
          <p:cNvSpPr txBox="1"/>
          <p:nvPr userDrawn="1"/>
        </p:nvSpPr>
        <p:spPr>
          <a:xfrm>
            <a:off x="628650" y="2718137"/>
            <a:ext cx="6076951" cy="900246"/>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North East London Health and Care Partnership is our integrated care system, which brings together NHS organisations, local authorities, community organisations and local people to ensure our residents can live healthier, happier lives.</a:t>
            </a:r>
          </a:p>
          <a:p>
            <a:pPr marL="0" marR="0" lvl="0" indent="0" algn="l" defTabSz="685800" rtl="0" eaLnBrk="0" fontAlgn="base" latinLnBrk="0" hangingPunct="0">
              <a:lnSpc>
                <a:spcPct val="100000"/>
              </a:lnSpc>
              <a:spcBef>
                <a:spcPct val="0"/>
              </a:spcBef>
              <a:spcAft>
                <a:spcPct val="0"/>
              </a:spcAft>
              <a:buClrTx/>
              <a:buSzTx/>
              <a:buFontTx/>
              <a:buNone/>
              <a:tabLst/>
            </a:pPr>
            <a:endPar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rPr>
              <a:t>www.northeastlondonhcp.nhs.uk</a:t>
            </a:r>
            <a:r>
              <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1050" b="0" i="0" u="none" strike="noStrike" cap="none" normalizeH="0" baseline="0" dirty="0">
                <a:ln>
                  <a:noFill/>
                </a:ln>
                <a:solidFill>
                  <a:schemeClr val="tx1"/>
                </a:solidFill>
                <a:effectLst/>
                <a:latin typeface="Arial" panose="020B0604020202020204" pitchFamily="34" charset="0"/>
                <a:ea typeface="+mn-ea"/>
                <a:cs typeface="Arial" panose="020B0604020202020204" pitchFamily="34" charset="0"/>
              </a:rPr>
              <a:t>| </a:t>
            </a:r>
            <a:r>
              <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Follow us on Twitter </a:t>
            </a:r>
            <a:r>
              <a:rPr kumimoji="0" lang="en-GB" altLang="en-US" sz="10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ction="ppaction://hlinkfile"/>
              </a:rPr>
              <a:t>@</a:t>
            </a:r>
            <a:r>
              <a:rPr kumimoji="0" lang="en-GB" altLang="en-US" sz="10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ction="ppaction://hlinkfile"/>
              </a:rPr>
              <a:t>nelhcp</a:t>
            </a:r>
            <a:endParaRPr lang="en-GB" sz="1350" dirty="0"/>
          </a:p>
        </p:txBody>
      </p:sp>
      <p:sp>
        <p:nvSpPr>
          <p:cNvPr id="5" name="TextBox 4"/>
          <p:cNvSpPr txBox="1"/>
          <p:nvPr userDrawn="1"/>
        </p:nvSpPr>
        <p:spPr>
          <a:xfrm>
            <a:off x="638175" y="3837297"/>
            <a:ext cx="6067425" cy="1338828"/>
          </a:xfrm>
          <a:prstGeom prst="rect">
            <a:avLst/>
          </a:prstGeom>
          <a:noFill/>
        </p:spPr>
        <p:txBody>
          <a:bodyPr wrap="square" rtlCol="0">
            <a:spAutoFit/>
          </a:bodyPr>
          <a:lstStyle/>
          <a:p>
            <a:r>
              <a:rPr lang="en-GB" sz="1350" b="0" i="0" dirty="0">
                <a:solidFill>
                  <a:schemeClr val="bg1"/>
                </a:solidFill>
                <a:latin typeface="Arial" panose="020B0604020202020204" pitchFamily="34" charset="0"/>
                <a:cs typeface="Arial" panose="020B0604020202020204" pitchFamily="34" charset="0"/>
              </a:rPr>
              <a:t>North East London Health and Care Partnership</a:t>
            </a:r>
            <a:endParaRPr lang="en-GB" sz="1350" b="0" i="0" baseline="0" dirty="0">
              <a:solidFill>
                <a:schemeClr val="bg1"/>
              </a:solidFill>
              <a:latin typeface="Arial" panose="020B0604020202020204" pitchFamily="34" charset="0"/>
              <a:cs typeface="Arial" panose="020B0604020202020204" pitchFamily="34" charset="0"/>
            </a:endParaRPr>
          </a:p>
          <a:p>
            <a:r>
              <a:rPr lang="en-GB" sz="1350" b="0" i="0" baseline="0" dirty="0">
                <a:solidFill>
                  <a:schemeClr val="bg1"/>
                </a:solidFill>
                <a:latin typeface="Arial" panose="020B0604020202020204" pitchFamily="34" charset="0"/>
                <a:cs typeface="Arial" panose="020B0604020202020204" pitchFamily="34" charset="0"/>
              </a:rPr>
              <a:t>Citizen’s Panel</a:t>
            </a:r>
          </a:p>
          <a:p>
            <a:endParaRPr lang="en-GB" sz="900" b="0" i="0" baseline="0" dirty="0">
              <a:solidFill>
                <a:schemeClr val="bg1"/>
              </a:solidFill>
              <a:latin typeface="Arial" panose="020B0604020202020204" pitchFamily="34" charset="0"/>
              <a:cs typeface="Arial" panose="020B0604020202020204" pitchFamily="34" charset="0"/>
            </a:endParaRPr>
          </a:p>
          <a:p>
            <a:r>
              <a:rPr lang="en-GB" sz="1050" b="0" i="0" u="none" strike="noStrike" kern="1200" dirty="0">
                <a:solidFill>
                  <a:schemeClr val="bg1"/>
                </a:solidFill>
                <a:effectLst/>
                <a:latin typeface="Arial" panose="020B0604020202020204" pitchFamily="34" charset="0"/>
                <a:ea typeface="+mn-ea"/>
                <a:cs typeface="Arial" panose="020B0604020202020204" pitchFamily="34" charset="0"/>
              </a:rPr>
              <a:t>Join our</a:t>
            </a:r>
            <a:r>
              <a:rPr lang="en-GB" sz="1050" b="0" i="0" u="none" strike="noStrike" kern="1200" baseline="0" dirty="0">
                <a:solidFill>
                  <a:schemeClr val="bg1"/>
                </a:solidFill>
                <a:effectLst/>
                <a:latin typeface="Arial" panose="020B0604020202020204" pitchFamily="34" charset="0"/>
                <a:ea typeface="+mn-ea"/>
                <a:cs typeface="Arial" panose="020B0604020202020204" pitchFamily="34" charset="0"/>
              </a:rPr>
              <a:t> </a:t>
            </a:r>
            <a:r>
              <a:rPr lang="en-GB" sz="1050" b="0" i="0" u="none" strike="noStrike" kern="1200" dirty="0">
                <a:solidFill>
                  <a:schemeClr val="bg1"/>
                </a:solidFill>
                <a:effectLst/>
                <a:latin typeface="Arial" panose="020B0604020202020204" pitchFamily="34" charset="0"/>
                <a:ea typeface="+mn-ea"/>
                <a:cs typeface="Arial" panose="020B0604020202020204" pitchFamily="34" charset="0"/>
              </a:rPr>
              <a:t>Citizen’s Panel and help us shape health services in north east London. </a:t>
            </a:r>
          </a:p>
          <a:p>
            <a:r>
              <a:rPr lang="en-GB" sz="1050" b="0" i="0" u="none" strike="noStrike" kern="1200" dirty="0">
                <a:solidFill>
                  <a:schemeClr val="bg1"/>
                </a:solidFill>
                <a:effectLst/>
                <a:latin typeface="Arial" panose="020B0604020202020204" pitchFamily="34" charset="0"/>
                <a:ea typeface="+mn-ea"/>
                <a:cs typeface="Arial" panose="020B0604020202020204" pitchFamily="34" charset="0"/>
              </a:rPr>
              <a:t>Help create services that work for you and others in your area</a:t>
            </a:r>
            <a:r>
              <a:rPr lang="en-GB" sz="1050" b="0" i="0" u="none" strike="noStrike" kern="1200" baseline="0" dirty="0">
                <a:solidFill>
                  <a:schemeClr val="bg1"/>
                </a:solidFill>
                <a:effectLst/>
                <a:latin typeface="Arial" panose="020B0604020202020204" pitchFamily="34" charset="0"/>
                <a:ea typeface="+mn-ea"/>
                <a:cs typeface="Arial" panose="020B0604020202020204" pitchFamily="34" charset="0"/>
              </a:rPr>
              <a:t> and g</a:t>
            </a:r>
            <a:r>
              <a:rPr lang="en-GB" sz="1050" b="0" i="0" u="none" strike="noStrike" kern="1200" dirty="0">
                <a:solidFill>
                  <a:schemeClr val="bg1"/>
                </a:solidFill>
                <a:effectLst/>
                <a:latin typeface="Arial" panose="020B0604020202020204" pitchFamily="34" charset="0"/>
                <a:ea typeface="+mn-ea"/>
                <a:cs typeface="Arial" panose="020B0604020202020204" pitchFamily="34" charset="0"/>
              </a:rPr>
              <a:t>et your voice heard.</a:t>
            </a:r>
          </a:p>
          <a:p>
            <a:r>
              <a:rPr lang="en-GB" sz="1050" b="0" i="0" dirty="0">
                <a:solidFill>
                  <a:schemeClr val="bg1"/>
                </a:solidFill>
                <a:latin typeface="Arial" panose="020B0604020202020204" pitchFamily="34" charset="0"/>
                <a:cs typeface="Arial" panose="020B0604020202020204" pitchFamily="34" charset="0"/>
              </a:rPr>
              <a:t>enquiries@northeastlondonhcp.nhs.uk</a:t>
            </a:r>
          </a:p>
          <a:p>
            <a:endParaRPr lang="en-GB" sz="1350" dirty="0"/>
          </a:p>
        </p:txBody>
      </p:sp>
    </p:spTree>
    <p:extLst>
      <p:ext uri="{BB962C8B-B14F-4D97-AF65-F5344CB8AC3E}">
        <p14:creationId xmlns:p14="http://schemas.microsoft.com/office/powerpoint/2010/main" val="1991315085"/>
      </p:ext>
    </p:extLst>
  </p:cSld>
  <p:clrMapOvr>
    <a:masterClrMapping/>
  </p:clrMapOvr>
  <p:extLst>
    <p:ext uri="{DCECCB84-F9BA-43D5-87BE-67443E8EF086}">
      <p15:sldGuideLst xmlns:p15="http://schemas.microsoft.com/office/powerpoint/2012/main">
        <p15:guide id="1" pos="5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3" y="621431"/>
            <a:ext cx="8406469" cy="470898"/>
          </a:xfrm>
        </p:spPr>
        <p:txBody>
          <a:bodyPr/>
          <a:lstStyle>
            <a:lvl1pPr>
              <a:defRPr lang="en-US" sz="3060" dirty="0"/>
            </a:lvl1pPr>
          </a:lstStyle>
          <a:p>
            <a:r>
              <a:rPr lang="en-US"/>
              <a:t>Click to edit Master title style</a:t>
            </a:r>
          </a:p>
        </p:txBody>
      </p:sp>
      <p:sp>
        <p:nvSpPr>
          <p:cNvPr id="3" name="Content Placeholder 2"/>
          <p:cNvSpPr>
            <a:spLocks noGrp="1"/>
          </p:cNvSpPr>
          <p:nvPr>
            <p:ph sz="half" idx="1"/>
          </p:nvPr>
        </p:nvSpPr>
        <p:spPr>
          <a:xfrm>
            <a:off x="360000" y="1349999"/>
            <a:ext cx="4122000" cy="3456000"/>
          </a:xfrm>
        </p:spPr>
        <p:txBody>
          <a:bodyPr/>
          <a:lstStyle>
            <a:lvl1pPr>
              <a:defRPr lang="en-US" sz="1800" dirty="0" smtClean="0"/>
            </a:lvl1pPr>
            <a:lvl2pPr>
              <a:defRPr sz="1800">
                <a:solidFill>
                  <a:srgbClr val="E30514"/>
                </a:solidFill>
              </a:defRPr>
            </a:lvl2pPr>
            <a:lvl3pPr>
              <a:defRPr sz="1800"/>
            </a:lvl3pPr>
            <a:lvl4pPr>
              <a:defRPr sz="1800"/>
            </a:lvl4pPr>
            <a:lvl5pPr>
              <a:defRPr sz="180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349999"/>
            <a:ext cx="4122000" cy="3456000"/>
          </a:xfrm>
        </p:spPr>
        <p:txBody>
          <a:bodyPr/>
          <a:lstStyle>
            <a:lvl1pPr>
              <a:defRPr sz="1800" baseline="0"/>
            </a:lvl1pPr>
            <a:lvl2pPr>
              <a:defRPr sz="1800">
                <a:solidFill>
                  <a:srgbClr val="E30514"/>
                </a:solidFill>
              </a:defRPr>
            </a:lvl2pPr>
            <a:lvl3pPr>
              <a:defRPr sz="1800"/>
            </a:lvl3pPr>
            <a:lvl4pPr>
              <a:defRPr sz="1800"/>
            </a:lvl4pPr>
            <a:lvl5pPr>
              <a:defRPr sz="1800"/>
            </a:lvl5pPr>
            <a:lvl6pPr>
              <a:defRPr sz="1620"/>
            </a:lvl6pPr>
            <a:lvl7pPr>
              <a:defRPr sz="1620"/>
            </a:lvl7pPr>
            <a:lvl8pPr>
              <a:defRPr sz="1620"/>
            </a:lvl8pPr>
            <a:lvl9pPr>
              <a:defRPr sz="1620"/>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945"/>
            </a:lvl1pPr>
          </a:lstStyle>
          <a:p>
            <a:r>
              <a:rPr lang="en-US"/>
              <a:t>The Role of the NHS as an anchor institution</a:t>
            </a:r>
          </a:p>
        </p:txBody>
      </p:sp>
      <p:sp>
        <p:nvSpPr>
          <p:cNvPr id="7" name="Slide Number Placeholder 6"/>
          <p:cNvSpPr>
            <a:spLocks noGrp="1"/>
          </p:cNvSpPr>
          <p:nvPr>
            <p:ph type="sldNum" sz="quarter" idx="12"/>
          </p:nvPr>
        </p:nvSpPr>
        <p:spPr/>
        <p:txBody>
          <a:bodyPr/>
          <a:lstStyle/>
          <a:p>
            <a:fld id="{4B096CFE-13EB-9C46-AD64-3E2A74317CB2}" type="slidenum">
              <a:t>‹#›</a:t>
            </a:fld>
            <a:endParaRPr lang="en-US"/>
          </a:p>
        </p:txBody>
      </p:sp>
      <p:cxnSp>
        <p:nvCxnSpPr>
          <p:cNvPr id="8" name="Straight Connector 7"/>
          <p:cNvCxnSpPr/>
          <p:nvPr userDrawn="1"/>
        </p:nvCxnSpPr>
        <p:spPr>
          <a:xfrm>
            <a:off x="360003" y="540000"/>
            <a:ext cx="840646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small600.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29892" y="178594"/>
            <a:ext cx="940308" cy="306324"/>
          </a:xfrm>
          <a:prstGeom prst="rect">
            <a:avLst/>
          </a:prstGeom>
        </p:spPr>
      </p:pic>
    </p:spTree>
    <p:extLst>
      <p:ext uri="{BB962C8B-B14F-4D97-AF65-F5344CB8AC3E}">
        <p14:creationId xmlns:p14="http://schemas.microsoft.com/office/powerpoint/2010/main" val="226676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68002" y="567000"/>
            <a:ext cx="6836199" cy="1107995"/>
          </a:xfrm>
        </p:spPr>
        <p:txBody>
          <a:bodyPr/>
          <a:lstStyle>
            <a:lvl1pPr>
              <a:lnSpc>
                <a:spcPts val="4320"/>
              </a:lnSpc>
              <a:spcAft>
                <a:spcPts val="1350"/>
              </a:spcAft>
              <a:defRPr sz="2970"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4132298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51435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48904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Animation">
    <p:spTree>
      <p:nvGrpSpPr>
        <p:cNvPr id="1" name=""/>
        <p:cNvGrpSpPr/>
        <p:nvPr/>
      </p:nvGrpSpPr>
      <p:grpSpPr>
        <a:xfrm>
          <a:off x="0" y="0"/>
          <a:ext cx="0" cy="0"/>
          <a:chOff x="0" y="0"/>
          <a:chExt cx="0" cy="0"/>
        </a:xfrm>
      </p:grpSpPr>
      <p:pic>
        <p:nvPicPr>
          <p:cNvPr id="2" name="4bVQGwtjWk4"/>
          <p:cNvPicPr>
            <a:picLocks noRot="1" noChangeAspect="1"/>
          </p:cNvPicPr>
          <p:nvPr userDrawn="1">
            <a:videoFile r:link="rId1"/>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31810559"/>
      </p:ext>
    </p:extLst>
  </p:cSld>
  <p:clrMapOvr>
    <a:masterClrMapping/>
  </p:clrMapOvr>
  <p:timing>
    <p:tnLst>
      <p:par>
        <p:cTn id="1" dur="indefinite" restart="never" nodeType="tmRoot">
          <p:childTnLst>
            <p:video>
              <p:cMediaNode>
                <p:cTn id="2" fill="hold" display="0">
                  <p:stCondLst>
                    <p:cond delay="indefinite"/>
                  </p:stCondLst>
                </p:cTn>
                <p:tgtEl>
                  <p:spTgt spid="2"/>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0.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2.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3" y="621431"/>
            <a:ext cx="8406469" cy="470898"/>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360003" y="1349999"/>
            <a:ext cx="8406469" cy="345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3" y="235365"/>
            <a:ext cx="5808600" cy="204272"/>
          </a:xfrm>
          <a:prstGeom prst="rect">
            <a:avLst/>
          </a:prstGeom>
        </p:spPr>
        <p:txBody>
          <a:bodyPr vert="horz" lIns="0" tIns="0" rIns="0" bIns="0" rtlCol="0" anchor="b" anchorCtr="0"/>
          <a:lstStyle>
            <a:lvl1pPr algn="l">
              <a:defRPr sz="945">
                <a:solidFill>
                  <a:schemeClr val="tx1"/>
                </a:solidFill>
                <a:latin typeface="Georgia"/>
                <a:cs typeface="Georgia"/>
              </a:defRPr>
            </a:lvl1pPr>
          </a:lstStyle>
          <a:p>
            <a:r>
              <a:rPr lang="en-US"/>
              <a:t>The Role of the NHS as an anchor institution</a:t>
            </a:r>
          </a:p>
        </p:txBody>
      </p:sp>
      <p:sp>
        <p:nvSpPr>
          <p:cNvPr id="6" name="Slide Number Placeholder 5"/>
          <p:cNvSpPr>
            <a:spLocks noGrp="1"/>
          </p:cNvSpPr>
          <p:nvPr>
            <p:ph type="sldNum" sz="quarter" idx="4"/>
          </p:nvPr>
        </p:nvSpPr>
        <p:spPr>
          <a:xfrm>
            <a:off x="6553200" y="4866906"/>
            <a:ext cx="2213268" cy="174201"/>
          </a:xfrm>
          <a:prstGeom prst="rect">
            <a:avLst/>
          </a:prstGeom>
        </p:spPr>
        <p:txBody>
          <a:bodyPr vert="horz" lIns="0" tIns="0" rIns="0" bIns="0" rtlCol="0" anchor="ctr"/>
          <a:lstStyle>
            <a:lvl1pPr algn="r">
              <a:defRPr sz="990">
                <a:solidFill>
                  <a:schemeClr val="tx1">
                    <a:tint val="75000"/>
                  </a:schemeClr>
                </a:solidFill>
                <a:latin typeface="Georgia"/>
                <a:cs typeface="Georgia"/>
              </a:defRPr>
            </a:lvl1pPr>
          </a:lstStyle>
          <a:p>
            <a:fld id="{4B096CFE-13EB-9C46-AD64-3E2A74317CB2}" type="slidenum">
              <a:rPr lang="en-US"/>
              <a:pPr/>
              <a:t>‹#›</a:t>
            </a:fld>
            <a:endParaRPr lang="en-US"/>
          </a:p>
        </p:txBody>
      </p:sp>
    </p:spTree>
    <p:extLst>
      <p:ext uri="{BB962C8B-B14F-4D97-AF65-F5344CB8AC3E}">
        <p14:creationId xmlns:p14="http://schemas.microsoft.com/office/powerpoint/2010/main" val="32571885"/>
      </p:ext>
    </p:extLst>
  </p:cSld>
  <p:clrMap bg1="lt1" tx1="dk1" bg2="lt2" tx2="dk2" accent1="accent1" accent2="accent2" accent3="accent3" accent4="accent4" accent5="accent5" accent6="accent6" hlink="hlink" folHlink="folHlink"/>
  <p:sldLayoutIdLst>
    <p:sldLayoutId id="2147483666" r:id="rId1"/>
    <p:sldLayoutId id="2147483655" r:id="rId2"/>
    <p:sldLayoutId id="2147483650" r:id="rId3"/>
    <p:sldLayoutId id="2147483685" r:id="rId4"/>
    <p:sldLayoutId id="2147483651" r:id="rId5"/>
    <p:sldLayoutId id="2147483657" r:id="rId6"/>
    <p:sldLayoutId id="2147483654" r:id="rId7"/>
    <p:sldLayoutId id="2147483661" r:id="rId8"/>
    <p:sldLayoutId id="2147483687" r:id="rId9"/>
    <p:sldLayoutId id="2147483662" r:id="rId10"/>
    <p:sldLayoutId id="2147483663" r:id="rId11"/>
    <p:sldLayoutId id="2147483665" r:id="rId12"/>
    <p:sldLayoutId id="2147483689" r:id="rId13"/>
  </p:sldLayoutIdLst>
  <p:hf sldNum="0" hdr="0"/>
  <p:txStyles>
    <p:titleStyle>
      <a:lvl1pPr algn="l" defTabSz="411480" rtl="0" eaLnBrk="1" latinLnBrk="0" hangingPunct="1">
        <a:spcBef>
          <a:spcPct val="0"/>
        </a:spcBef>
        <a:buNone/>
        <a:defRPr sz="3060" b="0" i="0" kern="1200">
          <a:solidFill>
            <a:schemeClr val="tx1"/>
          </a:solidFill>
          <a:latin typeface="Georgia"/>
          <a:ea typeface="+mj-ea"/>
          <a:cs typeface="Georgia"/>
        </a:defRPr>
      </a:lvl1pPr>
    </p:titleStyle>
    <p:bodyStyle>
      <a:lvl1pPr marL="0" indent="0" algn="l" defTabSz="411480" rtl="0" eaLnBrk="1" latinLnBrk="0" hangingPunct="1">
        <a:spcBef>
          <a:spcPts val="900"/>
        </a:spcBef>
        <a:spcAft>
          <a:spcPts val="0"/>
        </a:spcAft>
        <a:buFont typeface="Arial"/>
        <a:buNone/>
        <a:defRPr sz="1800" kern="1200">
          <a:solidFill>
            <a:schemeClr val="tx1"/>
          </a:solidFill>
          <a:latin typeface="+mn-lt"/>
          <a:ea typeface="+mn-ea"/>
          <a:cs typeface="+mn-cs"/>
        </a:defRPr>
      </a:lvl1pPr>
      <a:lvl2pPr marL="0" indent="0" algn="l" defTabSz="411480" rtl="0" eaLnBrk="1" latinLnBrk="0" hangingPunct="1">
        <a:spcBef>
          <a:spcPts val="900"/>
        </a:spcBef>
        <a:spcAft>
          <a:spcPts val="0"/>
        </a:spcAft>
        <a:buFont typeface="Arial"/>
        <a:buNone/>
        <a:defRPr sz="1800" b="1" kern="1200">
          <a:solidFill>
            <a:srgbClr val="E30514"/>
          </a:solidFill>
          <a:latin typeface="+mn-lt"/>
          <a:ea typeface="+mn-ea"/>
          <a:cs typeface="+mn-cs"/>
        </a:defRPr>
      </a:lvl2pPr>
      <a:lvl3pPr marL="259200" indent="-259200" algn="l" defTabSz="411480" rtl="0" eaLnBrk="1" latinLnBrk="0" hangingPunct="1">
        <a:spcBef>
          <a:spcPts val="900"/>
        </a:spcBef>
        <a:spcAft>
          <a:spcPts val="0"/>
        </a:spcAft>
        <a:buSzPct val="120000"/>
        <a:buFont typeface="Arial" panose="020B0604020202020204" pitchFamily="34" charset="0"/>
        <a:buChar char="•"/>
        <a:defRPr sz="1800" kern="1200">
          <a:solidFill>
            <a:schemeClr val="tx1"/>
          </a:solidFill>
          <a:latin typeface="+mn-lt"/>
          <a:ea typeface="+mn-ea"/>
          <a:cs typeface="+mn-cs"/>
        </a:defRPr>
      </a:lvl3pPr>
      <a:lvl4pPr marL="1036800" indent="-259200" algn="l" defTabSz="411480" rtl="0" eaLnBrk="1" latinLnBrk="0" hangingPunct="1">
        <a:spcBef>
          <a:spcPts val="0"/>
        </a:spcBef>
        <a:spcAft>
          <a:spcPts val="450"/>
        </a:spcAft>
        <a:buSzPct val="120000"/>
        <a:buFont typeface="Arial" panose="020B0604020202020204" pitchFamily="34" charset="0"/>
        <a:buChar char="•"/>
        <a:defRPr sz="1800" kern="1200">
          <a:solidFill>
            <a:schemeClr val="tx1"/>
          </a:solidFill>
          <a:latin typeface="+mn-lt"/>
          <a:ea typeface="+mn-ea"/>
          <a:cs typeface="+mn-cs"/>
        </a:defRPr>
      </a:lvl4pPr>
      <a:lvl5pPr marL="1749600" indent="-259200" algn="l" defTabSz="411480" rtl="0" eaLnBrk="1" latinLnBrk="0" hangingPunct="1">
        <a:spcBef>
          <a:spcPts val="0"/>
        </a:spcBef>
        <a:spcAft>
          <a:spcPts val="900"/>
        </a:spcAft>
        <a:buFont typeface="Arial" panose="020B0604020202020204" pitchFamily="34" charset="0"/>
        <a:buChar char="−"/>
        <a:tabLst/>
        <a:defRPr sz="1800" kern="1200">
          <a:solidFill>
            <a:schemeClr val="tx1"/>
          </a:solidFill>
          <a:latin typeface="+mn-lt"/>
          <a:ea typeface="+mn-ea"/>
          <a:cs typeface="+mn-cs"/>
        </a:defRPr>
      </a:lvl5pPr>
      <a:lvl6pPr marL="259200" indent="-259200" algn="l" defTabSz="411480" rtl="0" eaLnBrk="1" latinLnBrk="0" hangingPunct="1">
        <a:spcBef>
          <a:spcPts val="450"/>
        </a:spcBef>
        <a:buFont typeface="Wingdings" charset="2"/>
        <a:buAutoNum type="arabicPlain"/>
        <a:defRPr sz="2160" kern="1200">
          <a:solidFill>
            <a:schemeClr val="tx1"/>
          </a:solidFill>
          <a:latin typeface="+mn-lt"/>
          <a:ea typeface="+mn-ea"/>
          <a:cs typeface="+mn-cs"/>
        </a:defRPr>
      </a:lvl6pPr>
      <a:lvl7pPr marL="0" indent="0" algn="l" defTabSz="411480" rtl="0" eaLnBrk="1" latinLnBrk="0" hangingPunct="1">
        <a:spcBef>
          <a:spcPts val="450"/>
        </a:spcBef>
        <a:buFont typeface="Arial"/>
        <a:buNone/>
        <a:defRPr sz="1620" kern="1200">
          <a:solidFill>
            <a:schemeClr val="tx1"/>
          </a:solidFill>
          <a:latin typeface="+mn-lt"/>
          <a:ea typeface="+mn-ea"/>
          <a:cs typeface="+mn-cs"/>
        </a:defRPr>
      </a:lvl7pPr>
      <a:lvl8pPr marL="0" indent="0" algn="l" defTabSz="411480" rtl="0" eaLnBrk="1" latinLnBrk="0" hangingPunct="1">
        <a:spcBef>
          <a:spcPts val="450"/>
        </a:spcBef>
        <a:buFont typeface="Arial"/>
        <a:buNone/>
        <a:defRPr sz="1620" b="1" kern="1200">
          <a:solidFill>
            <a:schemeClr val="tx1"/>
          </a:solidFill>
          <a:latin typeface="+mn-lt"/>
          <a:ea typeface="+mn-ea"/>
          <a:cs typeface="+mn-cs"/>
        </a:defRPr>
      </a:lvl8pPr>
      <a:lvl9pPr marL="259200" indent="-259200" algn="l" defTabSz="411480" rtl="0" eaLnBrk="1" latinLnBrk="0" hangingPunct="1">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177" y="897564"/>
            <a:ext cx="7772400" cy="702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53648"/>
            <a:ext cx="7772400" cy="291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4569972"/>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4569972"/>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mj-lt"/>
              </a:defRPr>
            </a:lvl1pPr>
          </a:lstStyle>
          <a:p>
            <a:pPr>
              <a:defRPr/>
            </a:pPr>
            <a:endParaRPr lang="en-US" dirty="0"/>
          </a:p>
        </p:txBody>
      </p:sp>
      <p:sp>
        <p:nvSpPr>
          <p:cNvPr id="1030" name="Rectangle 6"/>
          <p:cNvSpPr>
            <a:spLocks noGrp="1" noChangeArrowheads="1"/>
          </p:cNvSpPr>
          <p:nvPr>
            <p:ph type="sldNum" sz="quarter" idx="4"/>
          </p:nvPr>
        </p:nvSpPr>
        <p:spPr bwMode="auto">
          <a:xfrm>
            <a:off x="6553200" y="4569972"/>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mj-lt"/>
              </a:defRPr>
            </a:lvl1pPr>
          </a:lstStyle>
          <a:p>
            <a:pPr>
              <a:defRPr/>
            </a:pPr>
            <a:fld id="{991BB6FC-6BE2-4471-BF41-11BBCB4B6C29}" type="slidenum">
              <a:rPr lang="en-US" smtClean="0"/>
              <a:pPr>
                <a:defRPr/>
              </a:pPr>
              <a:t>‹#›</a:t>
            </a:fld>
            <a:endParaRPr lang="en-US"/>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9512" y="4731990"/>
            <a:ext cx="8589963" cy="48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East London NHS Foundation Trust RGB 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47881" t="15767" b="32674"/>
          <a:stretch>
            <a:fillRect/>
          </a:stretch>
        </p:blipFill>
        <p:spPr bwMode="auto">
          <a:xfrm>
            <a:off x="7025726" y="141480"/>
            <a:ext cx="1706562" cy="5691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6" y="24384"/>
            <a:ext cx="9143245" cy="873180"/>
          </a:xfrm>
          <a:prstGeom prst="rect">
            <a:avLst/>
          </a:prstGeom>
        </p:spPr>
      </p:pic>
    </p:spTree>
    <p:extLst>
      <p:ext uri="{BB962C8B-B14F-4D97-AF65-F5344CB8AC3E}">
        <p14:creationId xmlns:p14="http://schemas.microsoft.com/office/powerpoint/2010/main" val="30862840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23" r:id="rId12"/>
  </p:sldLayoutIdLst>
  <p:txStyles>
    <p:titleStyle>
      <a:lvl1pPr algn="ctr" rtl="0" eaLnBrk="1" fontAlgn="base" hangingPunct="1">
        <a:spcBef>
          <a:spcPct val="0"/>
        </a:spcBef>
        <a:spcAft>
          <a:spcPct val="0"/>
        </a:spcAft>
        <a:defRPr sz="3300">
          <a:solidFill>
            <a:srgbClr val="339933"/>
          </a:solidFill>
          <a:latin typeface="+mj-lt"/>
          <a:ea typeface="+mj-ea"/>
          <a:cs typeface="+mj-cs"/>
        </a:defRPr>
      </a:lvl1pPr>
      <a:lvl2pPr algn="ctr" rtl="0" eaLnBrk="1" fontAlgn="base" hangingPunct="1">
        <a:spcBef>
          <a:spcPct val="0"/>
        </a:spcBef>
        <a:spcAft>
          <a:spcPct val="0"/>
        </a:spcAft>
        <a:defRPr sz="3300">
          <a:solidFill>
            <a:schemeClr val="tx2"/>
          </a:solidFill>
          <a:latin typeface="Times New Roman" pitchFamily="18" charset="0"/>
        </a:defRPr>
      </a:lvl2pPr>
      <a:lvl3pPr algn="ctr" rtl="0" eaLnBrk="1" fontAlgn="base" hangingPunct="1">
        <a:spcBef>
          <a:spcPct val="0"/>
        </a:spcBef>
        <a:spcAft>
          <a:spcPct val="0"/>
        </a:spcAft>
        <a:defRPr sz="3300">
          <a:solidFill>
            <a:schemeClr val="tx2"/>
          </a:solidFill>
          <a:latin typeface="Times New Roman" pitchFamily="18" charset="0"/>
        </a:defRPr>
      </a:lvl3pPr>
      <a:lvl4pPr algn="ctr" rtl="0" eaLnBrk="1" fontAlgn="base" hangingPunct="1">
        <a:spcBef>
          <a:spcPct val="0"/>
        </a:spcBef>
        <a:spcAft>
          <a:spcPct val="0"/>
        </a:spcAft>
        <a:defRPr sz="3300">
          <a:solidFill>
            <a:schemeClr val="tx2"/>
          </a:solidFill>
          <a:latin typeface="Times New Roman" pitchFamily="18" charset="0"/>
        </a:defRPr>
      </a:lvl4pPr>
      <a:lvl5pPr algn="ctr" rtl="0" eaLnBrk="1" fontAlgn="base" hangingPunct="1">
        <a:spcBef>
          <a:spcPct val="0"/>
        </a:spcBef>
        <a:spcAft>
          <a:spcPct val="0"/>
        </a:spcAft>
        <a:defRPr sz="3300">
          <a:solidFill>
            <a:schemeClr val="tx2"/>
          </a:solidFill>
          <a:latin typeface="Times New Roman" pitchFamily="18" charset="0"/>
        </a:defRPr>
      </a:lvl5pPr>
      <a:lvl6pPr marL="342900" algn="ctr" rtl="0" eaLnBrk="1" fontAlgn="base" hangingPunct="1">
        <a:spcBef>
          <a:spcPct val="0"/>
        </a:spcBef>
        <a:spcAft>
          <a:spcPct val="0"/>
        </a:spcAft>
        <a:defRPr sz="3300">
          <a:solidFill>
            <a:schemeClr val="tx2"/>
          </a:solidFill>
          <a:latin typeface="Times New Roman" pitchFamily="18" charset="0"/>
        </a:defRPr>
      </a:lvl6pPr>
      <a:lvl7pPr marL="685800" algn="ctr" rtl="0" eaLnBrk="1" fontAlgn="base" hangingPunct="1">
        <a:spcBef>
          <a:spcPct val="0"/>
        </a:spcBef>
        <a:spcAft>
          <a:spcPct val="0"/>
        </a:spcAft>
        <a:defRPr sz="3300">
          <a:solidFill>
            <a:schemeClr val="tx2"/>
          </a:solidFill>
          <a:latin typeface="Times New Roman" pitchFamily="18" charset="0"/>
        </a:defRPr>
      </a:lvl7pPr>
      <a:lvl8pPr marL="1028700" algn="ctr" rtl="0" eaLnBrk="1" fontAlgn="base" hangingPunct="1">
        <a:spcBef>
          <a:spcPct val="0"/>
        </a:spcBef>
        <a:spcAft>
          <a:spcPct val="0"/>
        </a:spcAft>
        <a:defRPr sz="3300">
          <a:solidFill>
            <a:schemeClr val="tx2"/>
          </a:solidFill>
          <a:latin typeface="Times New Roman" pitchFamily="18" charset="0"/>
        </a:defRPr>
      </a:lvl8pPr>
      <a:lvl9pPr marL="1371600" algn="ctr" rtl="0" eaLnBrk="1" fontAlgn="base" hangingPunct="1">
        <a:spcBef>
          <a:spcPct val="0"/>
        </a:spcBef>
        <a:spcAft>
          <a:spcPct val="0"/>
        </a:spcAft>
        <a:defRPr sz="3300">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90586"/>
            <a:ext cx="9144000" cy="366963"/>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628651" y="273844"/>
            <a:ext cx="6157160" cy="9941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869657"/>
            <a:ext cx="2057400" cy="273844"/>
          </a:xfrm>
          <a:prstGeom prst="rect">
            <a:avLst/>
          </a:prstGeom>
        </p:spPr>
        <p:txBody>
          <a:bodyPr vert="horz" lIns="91440" tIns="45720" rIns="91440" bIns="45720" rtlCol="0" anchor="ctr"/>
          <a:lstStyle>
            <a:lvl1pPr algn="l">
              <a:defRPr sz="825">
                <a:solidFill>
                  <a:schemeClr val="bg1"/>
                </a:solidFill>
              </a:defRPr>
            </a:lvl1pPr>
          </a:lstStyle>
          <a:p>
            <a:fld id="{72942F88-B3DB-4AF6-98AE-2DB2BC70760C}" type="datetime1">
              <a:rPr lang="en-GB" smtClean="0"/>
              <a:t>01/10/2021</a:t>
            </a:fld>
            <a:endParaRPr lang="en-GB"/>
          </a:p>
        </p:txBody>
      </p:sp>
      <p:sp>
        <p:nvSpPr>
          <p:cNvPr id="5" name="Footer Placeholder 4"/>
          <p:cNvSpPr>
            <a:spLocks noGrp="1"/>
          </p:cNvSpPr>
          <p:nvPr>
            <p:ph type="ftr" sz="quarter" idx="3"/>
          </p:nvPr>
        </p:nvSpPr>
        <p:spPr>
          <a:xfrm>
            <a:off x="3028950" y="4869657"/>
            <a:ext cx="3086100" cy="273844"/>
          </a:xfrm>
          <a:prstGeom prst="rect">
            <a:avLst/>
          </a:prstGeom>
        </p:spPr>
        <p:txBody>
          <a:bodyPr vert="horz" lIns="91440" tIns="45720" rIns="91440" bIns="45720" rtlCol="0" anchor="ctr"/>
          <a:lstStyle>
            <a:lvl1pPr algn="ctr">
              <a:defRPr sz="825">
                <a:solidFill>
                  <a:schemeClr val="bg1"/>
                </a:solidFill>
              </a:defRPr>
            </a:lvl1pPr>
          </a:lstStyle>
          <a:p>
            <a:r>
              <a:rPr lang="en-GB"/>
              <a:t>v1.3</a:t>
            </a:r>
          </a:p>
        </p:txBody>
      </p:sp>
      <p:sp>
        <p:nvSpPr>
          <p:cNvPr id="6" name="Slide Number Placeholder 5"/>
          <p:cNvSpPr>
            <a:spLocks noGrp="1"/>
          </p:cNvSpPr>
          <p:nvPr>
            <p:ph type="sldNum" sz="quarter" idx="4"/>
          </p:nvPr>
        </p:nvSpPr>
        <p:spPr>
          <a:xfrm>
            <a:off x="6457950" y="4869657"/>
            <a:ext cx="2057400" cy="273844"/>
          </a:xfrm>
          <a:prstGeom prst="rect">
            <a:avLst/>
          </a:prstGeom>
        </p:spPr>
        <p:txBody>
          <a:bodyPr vert="horz" lIns="91440" tIns="45720" rIns="91440" bIns="45720" rtlCol="0" anchor="ctr"/>
          <a:lstStyle>
            <a:lvl1pPr algn="r">
              <a:defRPr sz="825">
                <a:solidFill>
                  <a:schemeClr val="bg1"/>
                </a:solidFill>
              </a:defRPr>
            </a:lvl1pPr>
          </a:lstStyle>
          <a:p>
            <a:fld id="{F5E01E0D-5BAF-4EE7-B927-9F54345CA562}" type="slidenum">
              <a:rPr lang="en-GB" smtClean="0"/>
              <a:pPr/>
              <a:t>‹#›</a:t>
            </a:fld>
            <a:endParaRPr lang="en-GB"/>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26280" y="273844"/>
            <a:ext cx="1591254" cy="501127"/>
          </a:xfrm>
          <a:prstGeom prst="rect">
            <a:avLst/>
          </a:prstGeom>
        </p:spPr>
      </p:pic>
    </p:spTree>
    <p:extLst>
      <p:ext uri="{BB962C8B-B14F-4D97-AF65-F5344CB8AC3E}">
        <p14:creationId xmlns:p14="http://schemas.microsoft.com/office/powerpoint/2010/main" val="27751967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ftr="0" dt="0"/>
  <p:txStyles>
    <p:titleStyle>
      <a:lvl1pPr algn="l" defTabSz="685800" rtl="0" eaLnBrk="1" latinLnBrk="0" hangingPunct="1">
        <a:lnSpc>
          <a:spcPct val="90000"/>
        </a:lnSpc>
        <a:spcBef>
          <a:spcPct val="0"/>
        </a:spcBef>
        <a:buNone/>
        <a:defRPr sz="3300" b="1" kern="1200">
          <a:solidFill>
            <a:srgbClr val="0071BC"/>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90586"/>
            <a:ext cx="9144000" cy="366963"/>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60" dirty="0"/>
          </a:p>
        </p:txBody>
      </p:sp>
      <p:sp>
        <p:nvSpPr>
          <p:cNvPr id="2" name="Title Placeholder 1"/>
          <p:cNvSpPr>
            <a:spLocks noGrp="1"/>
          </p:cNvSpPr>
          <p:nvPr>
            <p:ph type="title"/>
          </p:nvPr>
        </p:nvSpPr>
        <p:spPr>
          <a:xfrm>
            <a:off x="628651" y="273847"/>
            <a:ext cx="6157160" cy="9941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869663"/>
            <a:ext cx="2057400" cy="273844"/>
          </a:xfrm>
          <a:prstGeom prst="rect">
            <a:avLst/>
          </a:prstGeom>
        </p:spPr>
        <p:txBody>
          <a:bodyPr vert="horz" lIns="91440" tIns="45720" rIns="91440" bIns="45720" rtlCol="0" anchor="ctr"/>
          <a:lstStyle>
            <a:lvl1pPr algn="l">
              <a:defRPr sz="464">
                <a:solidFill>
                  <a:schemeClr val="bg1"/>
                </a:solidFill>
              </a:defRPr>
            </a:lvl1pPr>
          </a:lstStyle>
          <a:p>
            <a:fld id="{AF6B31E2-A108-4D95-8522-EC8E905BCE3B}" type="datetime1">
              <a:rPr lang="en-GB" smtClean="0"/>
              <a:t>01/10/2021</a:t>
            </a:fld>
            <a:endParaRPr lang="en-GB" dirty="0"/>
          </a:p>
        </p:txBody>
      </p:sp>
      <p:sp>
        <p:nvSpPr>
          <p:cNvPr id="5" name="Footer Placeholder 4"/>
          <p:cNvSpPr>
            <a:spLocks noGrp="1"/>
          </p:cNvSpPr>
          <p:nvPr>
            <p:ph type="ftr" sz="quarter" idx="3"/>
          </p:nvPr>
        </p:nvSpPr>
        <p:spPr>
          <a:xfrm>
            <a:off x="3028950" y="4869663"/>
            <a:ext cx="3086100" cy="273844"/>
          </a:xfrm>
          <a:prstGeom prst="rect">
            <a:avLst/>
          </a:prstGeom>
        </p:spPr>
        <p:txBody>
          <a:bodyPr vert="horz" lIns="91440" tIns="45720" rIns="91440" bIns="45720" rtlCol="0" anchor="ctr"/>
          <a:lstStyle>
            <a:lvl1pPr algn="ctr">
              <a:defRPr sz="464">
                <a:solidFill>
                  <a:schemeClr val="bg1"/>
                </a:solidFill>
              </a:defRPr>
            </a:lvl1pPr>
          </a:lstStyle>
          <a:p>
            <a:r>
              <a:rPr lang="en-GB"/>
              <a:t>v1.3</a:t>
            </a:r>
            <a:endParaRPr lang="en-GB" dirty="0"/>
          </a:p>
        </p:txBody>
      </p:sp>
      <p:sp>
        <p:nvSpPr>
          <p:cNvPr id="6" name="Slide Number Placeholder 5"/>
          <p:cNvSpPr>
            <a:spLocks noGrp="1"/>
          </p:cNvSpPr>
          <p:nvPr>
            <p:ph type="sldNum" sz="quarter" idx="4"/>
          </p:nvPr>
        </p:nvSpPr>
        <p:spPr>
          <a:xfrm>
            <a:off x="6457950" y="4869663"/>
            <a:ext cx="2057400" cy="273844"/>
          </a:xfrm>
          <a:prstGeom prst="rect">
            <a:avLst/>
          </a:prstGeom>
        </p:spPr>
        <p:txBody>
          <a:bodyPr vert="horz" lIns="91440" tIns="45720" rIns="91440" bIns="45720" rtlCol="0" anchor="ctr"/>
          <a:lstStyle>
            <a:lvl1pPr algn="r">
              <a:defRPr sz="464">
                <a:solidFill>
                  <a:schemeClr val="bg1"/>
                </a:solidFill>
              </a:defRPr>
            </a:lvl1pPr>
          </a:lstStyle>
          <a:p>
            <a:fld id="{F5E01E0D-5BAF-4EE7-B927-9F54345CA562}" type="slidenum">
              <a:rPr lang="en-GB" smtClean="0"/>
              <a:pPr/>
              <a:t>‹#›</a:t>
            </a:fld>
            <a:endParaRPr lang="en-GB" dirty="0"/>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26280" y="273850"/>
            <a:ext cx="1591254" cy="501127"/>
          </a:xfrm>
          <a:prstGeom prst="rect">
            <a:avLst/>
          </a:prstGeom>
        </p:spPr>
      </p:pic>
    </p:spTree>
    <p:extLst>
      <p:ext uri="{BB962C8B-B14F-4D97-AF65-F5344CB8AC3E}">
        <p14:creationId xmlns:p14="http://schemas.microsoft.com/office/powerpoint/2010/main" val="28275392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hdr="0" ftr="0" dt="0"/>
  <p:txStyles>
    <p:titleStyle>
      <a:lvl1pPr algn="l" defTabSz="385754" rtl="0" eaLnBrk="1" latinLnBrk="0" hangingPunct="1">
        <a:lnSpc>
          <a:spcPct val="90000"/>
        </a:lnSpc>
        <a:spcBef>
          <a:spcPct val="0"/>
        </a:spcBef>
        <a:buNone/>
        <a:defRPr sz="1856" b="1" kern="1200">
          <a:solidFill>
            <a:srgbClr val="0071BC"/>
          </a:solidFill>
          <a:latin typeface="Arial Black" panose="020B0A04020102020204" pitchFamily="34" charset="0"/>
          <a:ea typeface="+mj-ea"/>
          <a:cs typeface="+mj-cs"/>
        </a:defRPr>
      </a:lvl1pPr>
    </p:titleStyle>
    <p:bodyStyle>
      <a:lvl1pPr marL="96439" indent="-96439" algn="l" defTabSz="385754"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15" indent="-96439" algn="l" defTabSz="385754"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192" indent="-96439" algn="l" defTabSz="385754"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68"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44"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20"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8"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0" indent="-96439" algn="l" defTabSz="385754"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54" rtl="0" eaLnBrk="1" latinLnBrk="0" hangingPunct="1">
        <a:defRPr sz="760" kern="1200">
          <a:solidFill>
            <a:schemeClr val="tx1"/>
          </a:solidFill>
          <a:latin typeface="+mn-lt"/>
          <a:ea typeface="+mn-ea"/>
          <a:cs typeface="+mn-cs"/>
        </a:defRPr>
      </a:lvl1pPr>
      <a:lvl2pPr marL="192876" algn="l" defTabSz="385754" rtl="0" eaLnBrk="1" latinLnBrk="0" hangingPunct="1">
        <a:defRPr sz="760" kern="1200">
          <a:solidFill>
            <a:schemeClr val="tx1"/>
          </a:solidFill>
          <a:latin typeface="+mn-lt"/>
          <a:ea typeface="+mn-ea"/>
          <a:cs typeface="+mn-cs"/>
        </a:defRPr>
      </a:lvl2pPr>
      <a:lvl3pPr marL="385754" algn="l" defTabSz="385754" rtl="0" eaLnBrk="1" latinLnBrk="0" hangingPunct="1">
        <a:defRPr sz="760" kern="1200">
          <a:solidFill>
            <a:schemeClr val="tx1"/>
          </a:solidFill>
          <a:latin typeface="+mn-lt"/>
          <a:ea typeface="+mn-ea"/>
          <a:cs typeface="+mn-cs"/>
        </a:defRPr>
      </a:lvl3pPr>
      <a:lvl4pPr marL="578630" algn="l" defTabSz="385754" rtl="0" eaLnBrk="1" latinLnBrk="0" hangingPunct="1">
        <a:defRPr sz="760" kern="1200">
          <a:solidFill>
            <a:schemeClr val="tx1"/>
          </a:solidFill>
          <a:latin typeface="+mn-lt"/>
          <a:ea typeface="+mn-ea"/>
          <a:cs typeface="+mn-cs"/>
        </a:defRPr>
      </a:lvl4pPr>
      <a:lvl5pPr marL="771506" algn="l" defTabSz="385754" rtl="0" eaLnBrk="1" latinLnBrk="0" hangingPunct="1">
        <a:defRPr sz="760" kern="1200">
          <a:solidFill>
            <a:schemeClr val="tx1"/>
          </a:solidFill>
          <a:latin typeface="+mn-lt"/>
          <a:ea typeface="+mn-ea"/>
          <a:cs typeface="+mn-cs"/>
        </a:defRPr>
      </a:lvl5pPr>
      <a:lvl6pPr marL="964382" algn="l" defTabSz="385754" rtl="0" eaLnBrk="1" latinLnBrk="0" hangingPunct="1">
        <a:defRPr sz="760" kern="1200">
          <a:solidFill>
            <a:schemeClr val="tx1"/>
          </a:solidFill>
          <a:latin typeface="+mn-lt"/>
          <a:ea typeface="+mn-ea"/>
          <a:cs typeface="+mn-cs"/>
        </a:defRPr>
      </a:lvl6pPr>
      <a:lvl7pPr marL="1157259" algn="l" defTabSz="385754" rtl="0" eaLnBrk="1" latinLnBrk="0" hangingPunct="1">
        <a:defRPr sz="760" kern="1200">
          <a:solidFill>
            <a:schemeClr val="tx1"/>
          </a:solidFill>
          <a:latin typeface="+mn-lt"/>
          <a:ea typeface="+mn-ea"/>
          <a:cs typeface="+mn-cs"/>
        </a:defRPr>
      </a:lvl7pPr>
      <a:lvl8pPr marL="1350135" algn="l" defTabSz="385754" rtl="0" eaLnBrk="1" latinLnBrk="0" hangingPunct="1">
        <a:defRPr sz="760" kern="1200">
          <a:solidFill>
            <a:schemeClr val="tx1"/>
          </a:solidFill>
          <a:latin typeface="+mn-lt"/>
          <a:ea typeface="+mn-ea"/>
          <a:cs typeface="+mn-cs"/>
        </a:defRPr>
      </a:lvl8pPr>
      <a:lvl9pPr marL="1543012" algn="l" defTabSz="385754" rtl="0" eaLnBrk="1" latinLnBrk="0" hangingPunct="1">
        <a:defRPr sz="7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797319"/>
            <a:ext cx="9144000" cy="366963"/>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628651" y="273844"/>
            <a:ext cx="6157160" cy="994172"/>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031545" y="280771"/>
            <a:ext cx="1887428" cy="474302"/>
          </a:xfrm>
          <a:prstGeom prst="rect">
            <a:avLst/>
          </a:prstGeom>
        </p:spPr>
      </p:pic>
    </p:spTree>
    <p:extLst>
      <p:ext uri="{BB962C8B-B14F-4D97-AF65-F5344CB8AC3E}">
        <p14:creationId xmlns:p14="http://schemas.microsoft.com/office/powerpoint/2010/main" val="824137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hf sldNum="0" hdr="0" ftr="0" dt="0"/>
  <p:txStyles>
    <p:title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91">
          <p15:clr>
            <a:srgbClr val="F26B43"/>
          </p15:clr>
        </p15:guide>
        <p15:guide id="2"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gela.bartley@nhs.net" TargetMode="External"/><Relationship Id="rId2" Type="http://schemas.openxmlformats.org/officeDocument/2006/relationships/hyperlink" Target="mailto:matilda.allen1@nhs.ne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www.livingwage.org.uk/"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54428-4157-0A4A-A891-D880F06A91D1}"/>
              </a:ext>
            </a:extLst>
          </p:cNvPr>
          <p:cNvSpPr>
            <a:spLocks noGrp="1"/>
          </p:cNvSpPr>
          <p:nvPr>
            <p:ph type="title"/>
          </p:nvPr>
        </p:nvSpPr>
        <p:spPr>
          <a:xfrm>
            <a:off x="1219343" y="230296"/>
            <a:ext cx="6836199" cy="4913204"/>
          </a:xfrm>
        </p:spPr>
        <p:txBody>
          <a:bodyPr/>
          <a:lstStyle/>
          <a:p>
            <a:pPr algn="ctr"/>
            <a:r>
              <a:rPr lang="en-US" dirty="0"/>
              <a:t>Anchor institution work at ELFT</a:t>
            </a:r>
            <a:br>
              <a:rPr lang="en-US" dirty="0"/>
            </a:br>
            <a:r>
              <a:rPr lang="en-US" dirty="0"/>
              <a:t/>
            </a:r>
            <a:br>
              <a:rPr lang="en-US" dirty="0"/>
            </a:br>
            <a:r>
              <a:rPr lang="en-US" dirty="0"/>
              <a:t/>
            </a:r>
            <a:br>
              <a:rPr lang="en-US" dirty="0"/>
            </a:br>
            <a:r>
              <a:rPr lang="en-US" sz="2000" dirty="0"/>
              <a:t>Matilda Allen – </a:t>
            </a:r>
            <a:r>
              <a:rPr lang="en-US" sz="2000" dirty="0">
                <a:hlinkClick r:id="rId2"/>
              </a:rPr>
              <a:t>matilda.allen1@nhs.net</a:t>
            </a:r>
            <a:r>
              <a:rPr lang="en-US" sz="2000" dirty="0"/>
              <a:t/>
            </a:r>
            <a:br>
              <a:rPr lang="en-US" sz="2000" dirty="0"/>
            </a:br>
            <a:r>
              <a:rPr lang="en-US" sz="2000" dirty="0"/>
              <a:t>Angela Bartley is leading the anchor work – </a:t>
            </a:r>
            <a:r>
              <a:rPr lang="en-US" sz="2000" dirty="0">
                <a:hlinkClick r:id="rId3"/>
              </a:rPr>
              <a:t>angela.bartley@nhs.net</a:t>
            </a:r>
            <a:r>
              <a:rPr lang="en-US" sz="2000" dirty="0"/>
              <a:t/>
            </a:r>
            <a:br>
              <a:rPr lang="en-US" sz="2000" dirty="0"/>
            </a:br>
            <a:r>
              <a:rPr lang="en-US" sz="2000" dirty="0"/>
              <a:t/>
            </a:r>
            <a:br>
              <a:rPr lang="en-US" sz="2000" dirty="0"/>
            </a:br>
            <a:r>
              <a:rPr lang="en-US" sz="2000" dirty="0"/>
              <a:t>(&amp; thanks to Claire </a:t>
            </a:r>
            <a:r>
              <a:rPr lang="en-US" sz="2000" dirty="0" err="1"/>
              <a:t>Mulrenan</a:t>
            </a:r>
            <a:r>
              <a:rPr lang="en-US" sz="2000" dirty="0"/>
              <a:t> for slides)</a:t>
            </a:r>
            <a:br>
              <a:rPr lang="en-US" sz="2000" dirty="0"/>
            </a:br>
            <a:endParaRPr lang="en-US" dirty="0"/>
          </a:p>
        </p:txBody>
      </p:sp>
    </p:spTree>
    <p:extLst>
      <p:ext uri="{BB962C8B-B14F-4D97-AF65-F5344CB8AC3E}">
        <p14:creationId xmlns:p14="http://schemas.microsoft.com/office/powerpoint/2010/main" val="145467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ELFT: Procurement Audit</a:t>
            </a:r>
          </a:p>
        </p:txBody>
      </p:sp>
      <p:sp>
        <p:nvSpPr>
          <p:cNvPr id="3" name="Content Placeholder 2"/>
          <p:cNvSpPr>
            <a:spLocks noGrp="1"/>
          </p:cNvSpPr>
          <p:nvPr>
            <p:ph idx="1"/>
          </p:nvPr>
        </p:nvSpPr>
        <p:spPr>
          <a:xfrm>
            <a:off x="313509" y="1707654"/>
            <a:ext cx="3986787" cy="2918352"/>
          </a:xfrm>
        </p:spPr>
        <p:txBody>
          <a:bodyPr/>
          <a:lstStyle/>
          <a:p>
            <a:pPr marL="0" indent="0">
              <a:buNone/>
            </a:pPr>
            <a:r>
              <a:rPr lang="en-GB" sz="1500" b="1" dirty="0"/>
              <a:t>Real Living Wage Compliance</a:t>
            </a:r>
          </a:p>
          <a:p>
            <a:pPr marL="0" indent="0">
              <a:buNone/>
            </a:pPr>
            <a:r>
              <a:rPr lang="en-GB" sz="1350" i="1" dirty="0"/>
              <a:t>ELFT drive from Oct/Nov 2020 to ensure all contracts are RLW compliant</a:t>
            </a:r>
          </a:p>
          <a:p>
            <a:pPr marL="0" indent="0">
              <a:buNone/>
            </a:pPr>
            <a:endParaRPr lang="en-GB" sz="1350" i="1" dirty="0"/>
          </a:p>
          <a:p>
            <a:pPr marL="0" indent="0">
              <a:buNone/>
            </a:pPr>
            <a:endParaRPr lang="en-GB" sz="1350" i="1" dirty="0"/>
          </a:p>
          <a:p>
            <a:pPr marL="0" indent="0">
              <a:buNone/>
            </a:pPr>
            <a:endParaRPr lang="en-GB" sz="1350" i="1" dirty="0"/>
          </a:p>
          <a:p>
            <a:pPr marL="0" indent="0">
              <a:buNone/>
            </a:pPr>
            <a:endParaRPr lang="en-GB" sz="1350" i="1" dirty="0"/>
          </a:p>
          <a:p>
            <a:pPr marL="0" indent="0">
              <a:buNone/>
            </a:pPr>
            <a:endParaRPr lang="en-GB" sz="1350" i="1" dirty="0"/>
          </a:p>
          <a:p>
            <a:pPr marL="0" indent="0">
              <a:buNone/>
            </a:pPr>
            <a:r>
              <a:rPr lang="en-GB" sz="1200" i="1" dirty="0"/>
              <a:t>Note: This is a work in progress and we are still awaiting a large number of supplier responses (‘TBC’)</a:t>
            </a:r>
          </a:p>
          <a:p>
            <a:pPr marL="0" indent="0">
              <a:buNone/>
            </a:pPr>
            <a:r>
              <a:rPr lang="en-GB" sz="1200" i="1" dirty="0"/>
              <a:t>‘Non compliant’= Either don’t comply or pending contract variation</a:t>
            </a:r>
          </a:p>
          <a:p>
            <a:pPr marL="0" indent="0">
              <a:buNone/>
            </a:pPr>
            <a:endParaRPr lang="en-GB" sz="1200" i="1" dirty="0"/>
          </a:p>
        </p:txBody>
      </p:sp>
      <p:graphicFrame>
        <p:nvGraphicFramePr>
          <p:cNvPr id="6" name="Chart 5">
            <a:extLst>
              <a:ext uri="{FF2B5EF4-FFF2-40B4-BE49-F238E27FC236}">
                <a16:creationId xmlns:a16="http://schemas.microsoft.com/office/drawing/2014/main" id="{8ABD89D0-B9B2-4187-B9F9-83CFEFFC61D4}"/>
              </a:ext>
            </a:extLst>
          </p:cNvPr>
          <p:cNvGraphicFramePr>
            <a:graphicFrameLocks/>
          </p:cNvGraphicFramePr>
          <p:nvPr/>
        </p:nvGraphicFramePr>
        <p:xfrm>
          <a:off x="4463988" y="1707654"/>
          <a:ext cx="4262001" cy="2754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796988" y="2636179"/>
          <a:ext cx="2733759" cy="897256"/>
        </p:xfrm>
        <a:graphic>
          <a:graphicData uri="http://schemas.openxmlformats.org/drawingml/2006/table">
            <a:tbl>
              <a:tblPr>
                <a:tableStyleId>{BDBED569-4797-4DF1-A0F4-6AAB3CD982D8}</a:tableStyleId>
              </a:tblPr>
              <a:tblGrid>
                <a:gridCol w="1518755">
                  <a:extLst>
                    <a:ext uri="{9D8B030D-6E8A-4147-A177-3AD203B41FA5}">
                      <a16:colId xmlns:a16="http://schemas.microsoft.com/office/drawing/2014/main" val="3042054916"/>
                    </a:ext>
                  </a:extLst>
                </a:gridCol>
                <a:gridCol w="1215004">
                  <a:extLst>
                    <a:ext uri="{9D8B030D-6E8A-4147-A177-3AD203B41FA5}">
                      <a16:colId xmlns:a16="http://schemas.microsoft.com/office/drawing/2014/main" val="2105657315"/>
                    </a:ext>
                  </a:extLst>
                </a:gridCol>
              </a:tblGrid>
              <a:tr h="224314">
                <a:tc>
                  <a:txBody>
                    <a:bodyPr/>
                    <a:lstStyle/>
                    <a:p>
                      <a:pPr algn="ctr" fontAlgn="b"/>
                      <a:r>
                        <a:rPr lang="en-GB" sz="1200" u="none" strike="noStrike" dirty="0">
                          <a:effectLst/>
                        </a:rPr>
                        <a:t>Real Living Wage</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No. Suppliers </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247330313"/>
                  </a:ext>
                </a:extLst>
              </a:tr>
              <a:tr h="224314">
                <a:tc>
                  <a:txBody>
                    <a:bodyPr/>
                    <a:lstStyle/>
                    <a:p>
                      <a:pPr algn="ctr" fontAlgn="b"/>
                      <a:r>
                        <a:rPr lang="en-GB" sz="1200" u="none" strike="noStrike">
                          <a:effectLst/>
                        </a:rPr>
                        <a:t>Compliant</a:t>
                      </a:r>
                      <a:endParaRPr lang="en-GB" sz="1200" b="0" i="0" u="none" strike="noStrike">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a:effectLst/>
                        </a:rPr>
                        <a:t>168</a:t>
                      </a:r>
                      <a:endParaRPr lang="en-GB" sz="1200" b="0" i="0" u="none" strike="noStrike">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339161277"/>
                  </a:ext>
                </a:extLst>
              </a:tr>
              <a:tr h="224314">
                <a:tc>
                  <a:txBody>
                    <a:bodyPr/>
                    <a:lstStyle/>
                    <a:p>
                      <a:pPr algn="ctr" fontAlgn="b"/>
                      <a:r>
                        <a:rPr lang="en-GB" sz="1200" u="none" strike="noStrike" dirty="0">
                          <a:effectLst/>
                        </a:rPr>
                        <a:t>Non-Compliant</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a:effectLst/>
                        </a:rPr>
                        <a:t>68</a:t>
                      </a:r>
                      <a:endParaRPr lang="en-GB" sz="1200" b="0" i="0" u="none" strike="noStrike">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1089352314"/>
                  </a:ext>
                </a:extLst>
              </a:tr>
              <a:tr h="224314">
                <a:tc>
                  <a:txBody>
                    <a:bodyPr/>
                    <a:lstStyle/>
                    <a:p>
                      <a:pPr algn="ctr" fontAlgn="b"/>
                      <a:r>
                        <a:rPr lang="en-GB" sz="1200" u="none" strike="noStrike" dirty="0">
                          <a:effectLst/>
                        </a:rPr>
                        <a:t>TBC</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38</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144502290"/>
                  </a:ext>
                </a:extLst>
              </a:tr>
            </a:tbl>
          </a:graphicData>
        </a:graphic>
      </p:graphicFrame>
      <p:pic>
        <p:nvPicPr>
          <p:cNvPr id="7" name="Picture 2" descr="Jobs with LIVING WAGE FOUNDATION | Guardian J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066" y="2418152"/>
            <a:ext cx="1129826" cy="564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8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ELFT: Procurement Audit</a:t>
            </a:r>
          </a:p>
        </p:txBody>
      </p:sp>
      <p:sp>
        <p:nvSpPr>
          <p:cNvPr id="3" name="Content Placeholder 2"/>
          <p:cNvSpPr>
            <a:spLocks noGrp="1"/>
          </p:cNvSpPr>
          <p:nvPr>
            <p:ph idx="1"/>
          </p:nvPr>
        </p:nvSpPr>
        <p:spPr>
          <a:xfrm>
            <a:off x="296092" y="1707654"/>
            <a:ext cx="3413760" cy="2918352"/>
          </a:xfrm>
        </p:spPr>
        <p:txBody>
          <a:bodyPr/>
          <a:lstStyle/>
          <a:p>
            <a:pPr marL="0" indent="0">
              <a:buNone/>
            </a:pPr>
            <a:r>
              <a:rPr lang="en-GB" sz="1500" b="1" dirty="0"/>
              <a:t>Proportion of Suppliers that are Registered SME</a:t>
            </a:r>
          </a:p>
          <a:p>
            <a:pPr marL="0" indent="0">
              <a:buNone/>
            </a:pPr>
            <a:endParaRPr lang="en-GB" sz="1350" i="1" dirty="0"/>
          </a:p>
          <a:p>
            <a:pPr marL="0" indent="0">
              <a:buNone/>
            </a:pPr>
            <a:endParaRPr lang="en-GB" sz="1350" i="1" dirty="0"/>
          </a:p>
          <a:p>
            <a:pPr marL="0" indent="0">
              <a:buNone/>
            </a:pPr>
            <a:endParaRPr lang="en-GB" sz="1350" i="1" dirty="0"/>
          </a:p>
          <a:p>
            <a:pPr marL="0" indent="0">
              <a:buNone/>
            </a:pPr>
            <a:endParaRPr lang="en-GB" sz="1350" i="1" dirty="0"/>
          </a:p>
          <a:p>
            <a:pPr marL="0" indent="0">
              <a:buNone/>
            </a:pPr>
            <a:endParaRPr lang="en-GB" sz="1350" i="1" dirty="0"/>
          </a:p>
        </p:txBody>
      </p:sp>
      <p:graphicFrame>
        <p:nvGraphicFramePr>
          <p:cNvPr id="5" name="Table 4"/>
          <p:cNvGraphicFramePr>
            <a:graphicFrameLocks noGrp="1"/>
          </p:cNvGraphicFramePr>
          <p:nvPr>
            <p:extLst>
              <p:ext uri="{D42A27DB-BD31-4B8C-83A1-F6EECF244321}">
                <p14:modId xmlns:p14="http://schemas.microsoft.com/office/powerpoint/2010/main" val="629973983"/>
              </p:ext>
            </p:extLst>
          </p:nvPr>
        </p:nvGraphicFramePr>
        <p:xfrm>
          <a:off x="551054" y="2871175"/>
          <a:ext cx="2733759" cy="897256"/>
        </p:xfrm>
        <a:graphic>
          <a:graphicData uri="http://schemas.openxmlformats.org/drawingml/2006/table">
            <a:tbl>
              <a:tblPr>
                <a:tableStyleId>{BDBED569-4797-4DF1-A0F4-6AAB3CD982D8}</a:tableStyleId>
              </a:tblPr>
              <a:tblGrid>
                <a:gridCol w="1518755">
                  <a:extLst>
                    <a:ext uri="{9D8B030D-6E8A-4147-A177-3AD203B41FA5}">
                      <a16:colId xmlns:a16="http://schemas.microsoft.com/office/drawing/2014/main" val="3042054916"/>
                    </a:ext>
                  </a:extLst>
                </a:gridCol>
                <a:gridCol w="1215004">
                  <a:extLst>
                    <a:ext uri="{9D8B030D-6E8A-4147-A177-3AD203B41FA5}">
                      <a16:colId xmlns:a16="http://schemas.microsoft.com/office/drawing/2014/main" val="2105657315"/>
                    </a:ext>
                  </a:extLst>
                </a:gridCol>
              </a:tblGrid>
              <a:tr h="224314">
                <a:tc>
                  <a:txBody>
                    <a:bodyPr/>
                    <a:lstStyle/>
                    <a:p>
                      <a:pPr algn="ctr" fontAlgn="b"/>
                      <a:r>
                        <a:rPr lang="en-GB" sz="1200" u="none" strike="noStrike" dirty="0">
                          <a:effectLst/>
                        </a:rPr>
                        <a:t>Supplier</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No. Suppliers </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247330313"/>
                  </a:ext>
                </a:extLst>
              </a:tr>
              <a:tr h="224314">
                <a:tc>
                  <a:txBody>
                    <a:bodyPr/>
                    <a:lstStyle/>
                    <a:p>
                      <a:pPr algn="ctr" fontAlgn="b"/>
                      <a:r>
                        <a:rPr lang="en-GB" sz="1200" u="none" strike="noStrike" dirty="0">
                          <a:effectLst/>
                        </a:rPr>
                        <a:t>SME</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80</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339161277"/>
                  </a:ext>
                </a:extLst>
              </a:tr>
              <a:tr h="224314">
                <a:tc>
                  <a:txBody>
                    <a:bodyPr/>
                    <a:lstStyle/>
                    <a:p>
                      <a:pPr algn="ctr" fontAlgn="b"/>
                      <a:r>
                        <a:rPr lang="en-GB" sz="1200" u="none" strike="noStrike" dirty="0">
                          <a:effectLst/>
                        </a:rPr>
                        <a:t>Large Enterprise</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56</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1089352314"/>
                  </a:ext>
                </a:extLst>
              </a:tr>
              <a:tr h="224314">
                <a:tc>
                  <a:txBody>
                    <a:bodyPr/>
                    <a:lstStyle/>
                    <a:p>
                      <a:pPr algn="ctr" fontAlgn="b"/>
                      <a:r>
                        <a:rPr lang="en-GB" sz="1200" u="none" strike="noStrike" dirty="0">
                          <a:effectLst/>
                        </a:rPr>
                        <a:t>TBC</a:t>
                      </a:r>
                      <a:endParaRPr lang="en-GB" sz="1200" b="0" i="0" u="none" strike="noStrike" dirty="0">
                        <a:solidFill>
                          <a:srgbClr val="000000"/>
                        </a:solidFill>
                        <a:effectLst/>
                        <a:latin typeface="Calibri" panose="020F0502020204030204" pitchFamily="34" charset="0"/>
                      </a:endParaRPr>
                    </a:p>
                  </a:txBody>
                  <a:tcPr marL="7144" marR="7144" marT="7144" marB="34290" anchor="b"/>
                </a:tc>
                <a:tc>
                  <a:txBody>
                    <a:bodyPr/>
                    <a:lstStyle/>
                    <a:p>
                      <a:pPr algn="ctr" fontAlgn="b"/>
                      <a:r>
                        <a:rPr lang="en-GB" sz="1200" u="none" strike="noStrike" dirty="0">
                          <a:effectLst/>
                        </a:rPr>
                        <a:t>138</a:t>
                      </a:r>
                      <a:endParaRPr lang="en-GB" sz="1200" b="0" i="0" u="none" strike="noStrike" dirty="0">
                        <a:solidFill>
                          <a:srgbClr val="000000"/>
                        </a:solidFill>
                        <a:effectLst/>
                        <a:latin typeface="Calibri" panose="020F0502020204030204" pitchFamily="34" charset="0"/>
                      </a:endParaRPr>
                    </a:p>
                  </a:txBody>
                  <a:tcPr marL="7144" marR="7144" marT="7144" marB="34290" anchor="b"/>
                </a:tc>
                <a:extLst>
                  <a:ext uri="{0D108BD9-81ED-4DB2-BD59-A6C34878D82A}">
                    <a16:rowId xmlns:a16="http://schemas.microsoft.com/office/drawing/2014/main" val="2144502290"/>
                  </a:ext>
                </a:extLst>
              </a:tr>
            </a:tbl>
          </a:graphicData>
        </a:graphic>
      </p:graphicFrame>
      <p:graphicFrame>
        <p:nvGraphicFramePr>
          <p:cNvPr id="10" name="Chart 9">
            <a:extLst>
              <a:ext uri="{FF2B5EF4-FFF2-40B4-BE49-F238E27FC236}">
                <a16:creationId xmlns:a16="http://schemas.microsoft.com/office/drawing/2014/main" id="{BC1BFA1E-03D7-4DA8-953D-B5B7A51C8FAD}"/>
              </a:ext>
            </a:extLst>
          </p:cNvPr>
          <p:cNvGraphicFramePr>
            <a:graphicFrameLocks/>
          </p:cNvGraphicFramePr>
          <p:nvPr/>
        </p:nvGraphicFramePr>
        <p:xfrm>
          <a:off x="3964814" y="1761660"/>
          <a:ext cx="4587004" cy="2675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032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940D5-C0ED-42B9-A304-1E86EC1DA31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bright="-37000"/>
                    </a14:imgEffect>
                  </a14:imgLayer>
                </a14:imgProps>
              </a:ext>
            </a:extLst>
          </a:blip>
          <a:srcRect l="6114" t="7088" r="13532" b="9273"/>
          <a:stretch/>
        </p:blipFill>
        <p:spPr>
          <a:xfrm>
            <a:off x="1869412" y="1031112"/>
            <a:ext cx="5562618" cy="3567331"/>
          </a:xfrm>
          <a:prstGeom prst="rect">
            <a:avLst/>
          </a:prstGeom>
          <a:noFill/>
          <a:effectLst>
            <a:outerShdw blurRad="50800" dist="50800" dir="5400000" algn="ctr" rotWithShape="0">
              <a:srgbClr val="FFFFFF"/>
            </a:outerShdw>
          </a:effectLst>
        </p:spPr>
      </p:pic>
      <p:sp>
        <p:nvSpPr>
          <p:cNvPr id="8" name="Rectangle 7"/>
          <p:cNvSpPr/>
          <p:nvPr/>
        </p:nvSpPr>
        <p:spPr bwMode="auto">
          <a:xfrm>
            <a:off x="2052000" y="1792800"/>
            <a:ext cx="1994400" cy="23904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Title 1">
            <a:extLst>
              <a:ext uri="{FF2B5EF4-FFF2-40B4-BE49-F238E27FC236}">
                <a16:creationId xmlns:a16="http://schemas.microsoft.com/office/drawing/2014/main" id="{3F9EF832-A14D-45C0-97E1-9D84B35F7339}"/>
              </a:ext>
            </a:extLst>
          </p:cNvPr>
          <p:cNvSpPr>
            <a:spLocks noGrp="1"/>
          </p:cNvSpPr>
          <p:nvPr>
            <p:ph type="title"/>
          </p:nvPr>
        </p:nvSpPr>
        <p:spPr>
          <a:xfrm>
            <a:off x="1602730" y="398939"/>
            <a:ext cx="5829300" cy="702078"/>
          </a:xfrm>
          <a:ln>
            <a:noFill/>
          </a:ln>
        </p:spPr>
        <p:txBody>
          <a:bodyPr/>
          <a:lstStyle/>
          <a:p>
            <a:r>
              <a:rPr lang="en-GB" dirty="0"/>
              <a:t>ELFT Local Spend</a:t>
            </a:r>
          </a:p>
        </p:txBody>
      </p:sp>
      <p:graphicFrame>
        <p:nvGraphicFramePr>
          <p:cNvPr id="7" name="Table 6"/>
          <p:cNvGraphicFramePr>
            <a:graphicFrameLocks noGrp="1"/>
          </p:cNvGraphicFramePr>
          <p:nvPr/>
        </p:nvGraphicFramePr>
        <p:xfrm>
          <a:off x="2130350" y="1883462"/>
          <a:ext cx="1816100" cy="2228850"/>
        </p:xfrm>
        <a:graphic>
          <a:graphicData uri="http://schemas.openxmlformats.org/drawingml/2006/table">
            <a:tbl>
              <a:tblPr/>
              <a:tblGrid>
                <a:gridCol w="1092200">
                  <a:extLst>
                    <a:ext uri="{9D8B030D-6E8A-4147-A177-3AD203B41FA5}">
                      <a16:colId xmlns:a16="http://schemas.microsoft.com/office/drawing/2014/main" val="2432675129"/>
                    </a:ext>
                  </a:extLst>
                </a:gridCol>
                <a:gridCol w="723900">
                  <a:extLst>
                    <a:ext uri="{9D8B030D-6E8A-4147-A177-3AD203B41FA5}">
                      <a16:colId xmlns:a16="http://schemas.microsoft.com/office/drawing/2014/main" val="745886356"/>
                    </a:ext>
                  </a:extLst>
                </a:gridCol>
              </a:tblGrid>
              <a:tr h="190500">
                <a:tc>
                  <a:txBody>
                    <a:bodyPr/>
                    <a:lstStyle/>
                    <a:p>
                      <a:pPr algn="l" fontAlgn="b"/>
                      <a:r>
                        <a:rPr lang="en-GB" sz="1100" b="1" i="0" u="none" strike="noStrike" dirty="0">
                          <a:solidFill>
                            <a:srgbClr val="000000"/>
                          </a:solidFill>
                          <a:effectLst/>
                          <a:latin typeface="Calibri" panose="020F0502020204030204" pitchFamily="34" charset="0"/>
                        </a:rPr>
                        <a:t>Borough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Spend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627149"/>
                  </a:ext>
                </a:extLst>
              </a:tr>
              <a:tr h="190500">
                <a:tc>
                  <a:txBody>
                    <a:bodyPr/>
                    <a:lstStyle/>
                    <a:p>
                      <a:pPr algn="l" fontAlgn="b"/>
                      <a:r>
                        <a:rPr lang="en-GB" sz="1100" b="0" i="0" u="none" strike="noStrike">
                          <a:solidFill>
                            <a:srgbClr val="000000"/>
                          </a:solidFill>
                          <a:effectLst/>
                          <a:latin typeface="Calibri" panose="020F0502020204030204" pitchFamily="34" charset="0"/>
                        </a:rPr>
                        <a:t>Bedfordshire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0.67%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22281"/>
                  </a:ext>
                </a:extLst>
              </a:tr>
              <a:tr h="190500">
                <a:tc>
                  <a:txBody>
                    <a:bodyPr/>
                    <a:lstStyle/>
                    <a:p>
                      <a:pPr algn="l" fontAlgn="b"/>
                      <a:r>
                        <a:rPr lang="en-GB" sz="1100" b="0" i="0" u="none" strike="noStrike">
                          <a:solidFill>
                            <a:srgbClr val="000000"/>
                          </a:solidFill>
                          <a:effectLst/>
                          <a:latin typeface="Calibri" panose="020F0502020204030204" pitchFamily="34" charset="0"/>
                        </a:rPr>
                        <a:t>Hackney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319175"/>
                  </a:ext>
                </a:extLst>
              </a:tr>
              <a:tr h="190500">
                <a:tc>
                  <a:txBody>
                    <a:bodyPr/>
                    <a:lstStyle/>
                    <a:p>
                      <a:pPr algn="l" fontAlgn="b"/>
                      <a:r>
                        <a:rPr lang="en-GB" sz="1100" b="0" i="0" u="none" strike="noStrike">
                          <a:solidFill>
                            <a:srgbClr val="000000"/>
                          </a:solidFill>
                          <a:effectLst/>
                          <a:latin typeface="Calibri" panose="020F0502020204030204" pitchFamily="34" charset="0"/>
                        </a:rPr>
                        <a:t>Luton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1.64%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93100"/>
                  </a:ext>
                </a:extLst>
              </a:tr>
              <a:tr h="190500">
                <a:tc>
                  <a:txBody>
                    <a:bodyPr/>
                    <a:lstStyle/>
                    <a:p>
                      <a:pPr algn="l" fontAlgn="b"/>
                      <a:r>
                        <a:rPr lang="en-GB" sz="1100" b="0" i="0" u="none" strike="noStrike">
                          <a:solidFill>
                            <a:srgbClr val="000000"/>
                          </a:solidFill>
                          <a:effectLst/>
                          <a:latin typeface="Calibri" panose="020F0502020204030204" pitchFamily="34" charset="0"/>
                        </a:rPr>
                        <a:t>Milton Keynes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4.16%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70302"/>
                  </a:ext>
                </a:extLst>
              </a:tr>
              <a:tr h="190500">
                <a:tc>
                  <a:txBody>
                    <a:bodyPr/>
                    <a:lstStyle/>
                    <a:p>
                      <a:pPr algn="l" fontAlgn="b"/>
                      <a:r>
                        <a:rPr lang="en-GB" sz="1100" b="0" i="0" u="none" strike="noStrike">
                          <a:solidFill>
                            <a:srgbClr val="000000"/>
                          </a:solidFill>
                          <a:effectLst/>
                          <a:latin typeface="Calibri" panose="020F0502020204030204" pitchFamily="34" charset="0"/>
                        </a:rPr>
                        <a:t>Newham</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4.72%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373484"/>
                  </a:ext>
                </a:extLst>
              </a:tr>
              <a:tr h="190500">
                <a:tc>
                  <a:txBody>
                    <a:bodyPr/>
                    <a:lstStyle/>
                    <a:p>
                      <a:pPr algn="l" fontAlgn="b"/>
                      <a:r>
                        <a:rPr lang="en-GB" sz="1100" b="0" i="0" u="none" strike="noStrike">
                          <a:solidFill>
                            <a:srgbClr val="000000"/>
                          </a:solidFill>
                          <a:effectLst/>
                          <a:latin typeface="Calibri" panose="020F0502020204030204" pitchFamily="34" charset="0"/>
                        </a:rPr>
                        <a:t>Tower Hamlets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a:solidFill>
                            <a:srgbClr val="000000"/>
                          </a:solidFill>
                          <a:effectLst/>
                          <a:latin typeface="Calibri" panose="020F0502020204030204" pitchFamily="34" charset="0"/>
                        </a:rPr>
                        <a:t>0.26%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4044381"/>
                  </a:ext>
                </a:extLst>
              </a:tr>
              <a:tr h="190500">
                <a:tc>
                  <a:txBody>
                    <a:bodyPr/>
                    <a:lstStyle/>
                    <a:p>
                      <a:pPr algn="l" fontAlgn="b"/>
                      <a:r>
                        <a:rPr lang="en-GB" sz="1100" b="1" i="0" u="none" strike="noStrike" dirty="0">
                          <a:solidFill>
                            <a:srgbClr val="000000"/>
                          </a:solidFill>
                          <a:effectLst/>
                          <a:latin typeface="Calibri" panose="020F0502020204030204" pitchFamily="34" charset="0"/>
                        </a:rPr>
                        <a:t>All ELFT localities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17.14%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2767729"/>
                  </a:ext>
                </a:extLst>
              </a:tr>
              <a:tr h="190500">
                <a:tc>
                  <a:txBody>
                    <a:bodyPr/>
                    <a:lstStyle/>
                    <a:p>
                      <a:pPr algn="l" fontAlgn="b"/>
                      <a:r>
                        <a:rPr lang="en-GB" sz="1100" b="1" i="0" u="none" strike="noStrike" dirty="0">
                          <a:solidFill>
                            <a:srgbClr val="000000"/>
                          </a:solidFill>
                          <a:effectLst/>
                          <a:latin typeface="Calibri" panose="020F0502020204030204" pitchFamily="34" charset="0"/>
                        </a:rPr>
                        <a:t>Greater London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28.42%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3723800"/>
                  </a:ext>
                </a:extLst>
              </a:tr>
              <a:tr h="190500">
                <a:tc>
                  <a:txBody>
                    <a:bodyPr/>
                    <a:lstStyle/>
                    <a:p>
                      <a:pPr algn="l" fontAlgn="b"/>
                      <a:r>
                        <a:rPr lang="en-GB" sz="1100" b="1" i="0" u="none" strike="noStrike" dirty="0">
                          <a:solidFill>
                            <a:srgbClr val="000000"/>
                          </a:solidFill>
                          <a:effectLst/>
                          <a:latin typeface="Calibri" panose="020F0502020204030204" pitchFamily="34" charset="0"/>
                        </a:rPr>
                        <a:t>Non-Local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54.45%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29280"/>
                  </a:ext>
                </a:extLst>
              </a:tr>
            </a:tbl>
          </a:graphicData>
        </a:graphic>
      </p:graphicFrame>
    </p:spTree>
    <p:extLst>
      <p:ext uri="{BB962C8B-B14F-4D97-AF65-F5344CB8AC3E}">
        <p14:creationId xmlns:p14="http://schemas.microsoft.com/office/powerpoint/2010/main" val="382132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24208" y="2071966"/>
            <a:ext cx="4004895" cy="702078"/>
          </a:xfrm>
        </p:spPr>
        <p:txBody>
          <a:bodyPr/>
          <a:lstStyle/>
          <a:p>
            <a:r>
              <a:rPr lang="en-GB" sz="2400" dirty="0"/>
              <a:t/>
            </a:r>
            <a:br>
              <a:rPr lang="en-GB" sz="2400" dirty="0"/>
            </a:br>
            <a:r>
              <a:rPr lang="en-GB" sz="2400" dirty="0"/>
              <a:t>Testing Social Value Metrics at ELFT</a:t>
            </a:r>
          </a:p>
        </p:txBody>
      </p:sp>
    </p:spTree>
    <p:extLst>
      <p:ext uri="{BB962C8B-B14F-4D97-AF65-F5344CB8AC3E}">
        <p14:creationId xmlns:p14="http://schemas.microsoft.com/office/powerpoint/2010/main" val="51907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Case Study - Website Tender</a:t>
            </a:r>
          </a:p>
        </p:txBody>
      </p:sp>
      <p:sp>
        <p:nvSpPr>
          <p:cNvPr id="3" name="Content Placeholder 2"/>
          <p:cNvSpPr>
            <a:spLocks noGrp="1"/>
          </p:cNvSpPr>
          <p:nvPr>
            <p:ph idx="1"/>
          </p:nvPr>
        </p:nvSpPr>
        <p:spPr>
          <a:xfrm>
            <a:off x="470263" y="1641428"/>
            <a:ext cx="8072846" cy="2918352"/>
          </a:xfrm>
        </p:spPr>
        <p:txBody>
          <a:bodyPr/>
          <a:lstStyle/>
          <a:p>
            <a:r>
              <a:rPr lang="en-GB" sz="1575" dirty="0"/>
              <a:t>Tender for Website Developer at ELFT. £350,000 over 5 years. Commenced January 2021, concluded June 2021.</a:t>
            </a:r>
          </a:p>
          <a:p>
            <a:r>
              <a:rPr lang="en-GB" sz="1575" dirty="0"/>
              <a:t>Supplier engagement February 2021 and encouraged SME participation and importance of social value</a:t>
            </a:r>
          </a:p>
          <a:p>
            <a:r>
              <a:rPr lang="en-GB" sz="1575" dirty="0"/>
              <a:t>19 out of 29 Bidders were SMEs</a:t>
            </a:r>
          </a:p>
          <a:p>
            <a:r>
              <a:rPr lang="en-GB" sz="1575" dirty="0"/>
              <a:t>Bidders were asked for their employment policies, sustainability and supply chain in ELFT’s catchment </a:t>
            </a:r>
            <a:endParaRPr lang="en-GB" sz="1500" dirty="0"/>
          </a:p>
          <a:p>
            <a:pPr marL="0" indent="0">
              <a:buNone/>
            </a:pPr>
            <a:r>
              <a:rPr lang="en-GB" sz="1400" b="1" dirty="0"/>
              <a:t>Awarded bidder is an SME offering: </a:t>
            </a:r>
          </a:p>
          <a:p>
            <a:pPr>
              <a:buFontTx/>
              <a:buChar char="-"/>
            </a:pPr>
            <a:r>
              <a:rPr lang="en-GB" sz="1400" b="1" dirty="0"/>
              <a:t>Employment across priority groups (including NEET, BAME and LGBTQ) </a:t>
            </a:r>
          </a:p>
          <a:p>
            <a:pPr>
              <a:buFontTx/>
              <a:buChar char="-"/>
            </a:pPr>
            <a:r>
              <a:rPr lang="en-GB" sz="1400" b="1" dirty="0"/>
              <a:t>Commitment to Living wage both directly and indirectly (through supply chain)</a:t>
            </a:r>
          </a:p>
          <a:p>
            <a:pPr>
              <a:buFontTx/>
              <a:buChar char="-"/>
            </a:pPr>
            <a:r>
              <a:rPr lang="en-GB" sz="1400" b="1" dirty="0"/>
              <a:t>Recruitment targeted at local communities</a:t>
            </a:r>
          </a:p>
        </p:txBody>
      </p:sp>
      <p:sp>
        <p:nvSpPr>
          <p:cNvPr id="4" name="Rectangle 3"/>
          <p:cNvSpPr/>
          <p:nvPr/>
        </p:nvSpPr>
        <p:spPr bwMode="auto">
          <a:xfrm>
            <a:off x="470263" y="3518263"/>
            <a:ext cx="7988314" cy="1254033"/>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2554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ELFT: Reflections</a:t>
            </a:r>
          </a:p>
        </p:txBody>
      </p:sp>
      <p:sp>
        <p:nvSpPr>
          <p:cNvPr id="3" name="Content Placeholder 2"/>
          <p:cNvSpPr>
            <a:spLocks noGrp="1"/>
          </p:cNvSpPr>
          <p:nvPr>
            <p:ph idx="1"/>
          </p:nvPr>
        </p:nvSpPr>
        <p:spPr/>
        <p:txBody>
          <a:bodyPr/>
          <a:lstStyle/>
          <a:p>
            <a:r>
              <a:rPr lang="en-GB" sz="1800" dirty="0"/>
              <a:t>Gathering baseline data takes time and resource</a:t>
            </a:r>
          </a:p>
          <a:p>
            <a:r>
              <a:rPr lang="en-GB" sz="1800" dirty="0"/>
              <a:t>Agreeing definitions and scope e.g. local area can be difficult and multiple discussions may be necessary</a:t>
            </a:r>
          </a:p>
          <a:p>
            <a:r>
              <a:rPr lang="en-GB" sz="1800" dirty="0"/>
              <a:t>The nuance and detail needed for anchor work (e.g. where are areas of highest deprivation to target?) aren't always easy to incorporate into procurement processes</a:t>
            </a:r>
          </a:p>
          <a:p>
            <a:r>
              <a:rPr lang="en-GB" sz="1800" dirty="0"/>
              <a:t>Ensuring compliance requires resource to ensure social value metrics translate to real change, as evidenced by our RLW audit.</a:t>
            </a:r>
          </a:p>
          <a:p>
            <a:endParaRPr lang="en-GB" sz="1800" dirty="0"/>
          </a:p>
        </p:txBody>
      </p:sp>
    </p:spTree>
    <p:extLst>
      <p:ext uri="{BB962C8B-B14F-4D97-AF65-F5344CB8AC3E}">
        <p14:creationId xmlns:p14="http://schemas.microsoft.com/office/powerpoint/2010/main" val="88646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ELFT: Reflections</a:t>
            </a:r>
          </a:p>
        </p:txBody>
      </p:sp>
      <p:sp>
        <p:nvSpPr>
          <p:cNvPr id="3" name="Content Placeholder 2"/>
          <p:cNvSpPr>
            <a:spLocks noGrp="1"/>
          </p:cNvSpPr>
          <p:nvPr>
            <p:ph idx="1"/>
          </p:nvPr>
        </p:nvSpPr>
        <p:spPr>
          <a:xfrm>
            <a:off x="470263" y="1606599"/>
            <a:ext cx="8177348" cy="2918352"/>
          </a:xfrm>
        </p:spPr>
        <p:txBody>
          <a:bodyPr/>
          <a:lstStyle/>
          <a:p>
            <a:pPr marL="0" indent="0">
              <a:buNone/>
            </a:pPr>
            <a:r>
              <a:rPr lang="en-GB" sz="1800" b="1" u="sng" dirty="0"/>
              <a:t>BUT</a:t>
            </a:r>
          </a:p>
          <a:p>
            <a:r>
              <a:rPr lang="en-GB" sz="1800" dirty="0"/>
              <a:t>Gathering the baseline data will allow us to measure change over time and hold ourselves and supplier to account</a:t>
            </a:r>
          </a:p>
          <a:p>
            <a:r>
              <a:rPr lang="en-GB" sz="1800" dirty="0"/>
              <a:t>There is the capacity for real change as evidenced by our website tender - can serve as 'proof of concept'</a:t>
            </a:r>
          </a:p>
          <a:p>
            <a:r>
              <a:rPr lang="en-GB" sz="1800" dirty="0"/>
              <a:t>Supplier engagement (e.g. in website tender), ongoing contract managements, and agreeing KPIs are essential in addition to the 'core' procurement of the service/good.</a:t>
            </a:r>
          </a:p>
          <a:p>
            <a:endParaRPr lang="en-GB" sz="1800" dirty="0"/>
          </a:p>
        </p:txBody>
      </p:sp>
    </p:spTree>
    <p:extLst>
      <p:ext uri="{BB962C8B-B14F-4D97-AF65-F5344CB8AC3E}">
        <p14:creationId xmlns:p14="http://schemas.microsoft.com/office/powerpoint/2010/main" val="126097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2C4C-0A42-6046-8B66-D8D0177340E4}"/>
              </a:ext>
            </a:extLst>
          </p:cNvPr>
          <p:cNvSpPr>
            <a:spLocks noGrp="1"/>
          </p:cNvSpPr>
          <p:nvPr>
            <p:ph type="title"/>
          </p:nvPr>
        </p:nvSpPr>
        <p:spPr>
          <a:xfrm>
            <a:off x="1969134" y="1740753"/>
            <a:ext cx="6177493" cy="1107996"/>
          </a:xfrm>
        </p:spPr>
        <p:txBody>
          <a:bodyPr/>
          <a:lstStyle/>
          <a:p>
            <a:r>
              <a:rPr lang="en-US" dirty="0"/>
              <a:t>Anchor </a:t>
            </a:r>
            <a:r>
              <a:rPr lang="en-US" dirty="0" err="1"/>
              <a:t>programme</a:t>
            </a:r>
            <a:r>
              <a:rPr lang="en-US" dirty="0"/>
              <a:t> reflection and priorities</a:t>
            </a:r>
          </a:p>
        </p:txBody>
      </p:sp>
    </p:spTree>
    <p:extLst>
      <p:ext uri="{BB962C8B-B14F-4D97-AF65-F5344CB8AC3E}">
        <p14:creationId xmlns:p14="http://schemas.microsoft.com/office/powerpoint/2010/main" val="148911479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0E450-EB37-3545-B8EB-24D6F71299FC}"/>
              </a:ext>
            </a:extLst>
          </p:cNvPr>
          <p:cNvPicPr>
            <a:picLocks noChangeAspect="1"/>
          </p:cNvPicPr>
          <p:nvPr/>
        </p:nvPicPr>
        <p:blipFill>
          <a:blip r:embed="rId2"/>
          <a:stretch>
            <a:fillRect/>
          </a:stretch>
        </p:blipFill>
        <p:spPr>
          <a:xfrm>
            <a:off x="330199" y="602148"/>
            <a:ext cx="7001933" cy="3939203"/>
          </a:xfrm>
          <a:prstGeom prst="rect">
            <a:avLst/>
          </a:prstGeom>
        </p:spPr>
      </p:pic>
    </p:spTree>
    <p:extLst>
      <p:ext uri="{BB962C8B-B14F-4D97-AF65-F5344CB8AC3E}">
        <p14:creationId xmlns:p14="http://schemas.microsoft.com/office/powerpoint/2010/main" val="16916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image1726784">
            <a:extLst>
              <a:ext uri="{FF2B5EF4-FFF2-40B4-BE49-F238E27FC236}">
                <a16:creationId xmlns:a16="http://schemas.microsoft.com/office/drawing/2014/main" id="{BCDE0612-6FC5-1C42-89A0-739819BD5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229" b="82352"/>
          <a:stretch/>
        </p:blipFill>
        <p:spPr bwMode="auto">
          <a:xfrm>
            <a:off x="61148" y="537330"/>
            <a:ext cx="6204185" cy="7180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3image1731488">
            <a:extLst>
              <a:ext uri="{FF2B5EF4-FFF2-40B4-BE49-F238E27FC236}">
                <a16:creationId xmlns:a16="http://schemas.microsoft.com/office/drawing/2014/main" id="{3AD9D9A2-2848-6946-BC8E-F77B0AA57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51" t="17524" b="67102"/>
          <a:stretch/>
        </p:blipFill>
        <p:spPr bwMode="auto">
          <a:xfrm>
            <a:off x="4572000" y="2276203"/>
            <a:ext cx="4662457" cy="1194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age2image1726784">
            <a:extLst>
              <a:ext uri="{FF2B5EF4-FFF2-40B4-BE49-F238E27FC236}">
                <a16:creationId xmlns:a16="http://schemas.microsoft.com/office/drawing/2014/main" id="{33FF6A99-10FF-CA46-944D-4564F4247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08" r="65965" b="57491"/>
          <a:stretch/>
        </p:blipFill>
        <p:spPr bwMode="auto">
          <a:xfrm>
            <a:off x="4232833" y="1257176"/>
            <a:ext cx="4764278" cy="913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page2image1726784">
            <a:extLst>
              <a:ext uri="{FF2B5EF4-FFF2-40B4-BE49-F238E27FC236}">
                <a16:creationId xmlns:a16="http://schemas.microsoft.com/office/drawing/2014/main" id="{01B68107-2DC1-0F4F-B464-5F4578377F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35" t="45682" r="34011" b="43081"/>
          <a:stretch/>
        </p:blipFill>
        <p:spPr bwMode="auto">
          <a:xfrm>
            <a:off x="201685" y="3593140"/>
            <a:ext cx="3867097" cy="7649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age3image1731488">
            <a:extLst>
              <a:ext uri="{FF2B5EF4-FFF2-40B4-BE49-F238E27FC236}">
                <a16:creationId xmlns:a16="http://schemas.microsoft.com/office/drawing/2014/main" id="{CA6423FC-AB72-3942-A0D6-A397723560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24" r="66481" b="66901"/>
          <a:stretch/>
        </p:blipFill>
        <p:spPr bwMode="auto">
          <a:xfrm>
            <a:off x="201685" y="2778362"/>
            <a:ext cx="3290688" cy="8601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age3image1731488">
            <a:extLst>
              <a:ext uri="{FF2B5EF4-FFF2-40B4-BE49-F238E27FC236}">
                <a16:creationId xmlns:a16="http://schemas.microsoft.com/office/drawing/2014/main" id="{7A957287-598F-0F43-840B-FD73679527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281" r="66251" b="47263"/>
          <a:stretch/>
        </p:blipFill>
        <p:spPr bwMode="auto">
          <a:xfrm>
            <a:off x="0" y="1550360"/>
            <a:ext cx="3880872" cy="1323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age3image1731488">
            <a:extLst>
              <a:ext uri="{FF2B5EF4-FFF2-40B4-BE49-F238E27FC236}">
                <a16:creationId xmlns:a16="http://schemas.microsoft.com/office/drawing/2014/main" id="{178B8C4E-FB81-9F46-88C0-299BC7132B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255" r="65844" b="31809"/>
          <a:stretch/>
        </p:blipFill>
        <p:spPr bwMode="auto">
          <a:xfrm>
            <a:off x="4720031" y="3638485"/>
            <a:ext cx="4277080" cy="10520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3C14B7-9438-C54F-A694-86119C04C2D0}"/>
              </a:ext>
            </a:extLst>
          </p:cNvPr>
          <p:cNvSpPr txBox="1"/>
          <p:nvPr/>
        </p:nvSpPr>
        <p:spPr>
          <a:xfrm>
            <a:off x="822365" y="1396471"/>
            <a:ext cx="2743200" cy="307777"/>
          </a:xfrm>
          <a:prstGeom prst="rect">
            <a:avLst/>
          </a:prstGeom>
          <a:noFill/>
        </p:spPr>
        <p:txBody>
          <a:bodyPr wrap="square" rtlCol="0">
            <a:spAutoFit/>
          </a:bodyPr>
          <a:lstStyle/>
          <a:p>
            <a:r>
              <a:rPr lang="en-US" sz="1400" b="1" dirty="0">
                <a:solidFill>
                  <a:schemeClr val="bg1">
                    <a:lumMod val="50000"/>
                  </a:schemeClr>
                </a:solidFill>
              </a:rPr>
              <a:t>Employment</a:t>
            </a:r>
          </a:p>
        </p:txBody>
      </p:sp>
      <p:sp>
        <p:nvSpPr>
          <p:cNvPr id="20" name="TextBox 19">
            <a:extLst>
              <a:ext uri="{FF2B5EF4-FFF2-40B4-BE49-F238E27FC236}">
                <a16:creationId xmlns:a16="http://schemas.microsoft.com/office/drawing/2014/main" id="{47898557-4AC2-7B44-8CAB-B205E0EAF004}"/>
              </a:ext>
            </a:extLst>
          </p:cNvPr>
          <p:cNvSpPr txBox="1"/>
          <p:nvPr/>
        </p:nvSpPr>
        <p:spPr>
          <a:xfrm>
            <a:off x="5978565" y="1027776"/>
            <a:ext cx="2743200" cy="307777"/>
          </a:xfrm>
          <a:prstGeom prst="rect">
            <a:avLst/>
          </a:prstGeom>
          <a:noFill/>
        </p:spPr>
        <p:txBody>
          <a:bodyPr wrap="square" rtlCol="0">
            <a:spAutoFit/>
          </a:bodyPr>
          <a:lstStyle/>
          <a:p>
            <a:r>
              <a:rPr lang="en-US" sz="1400" b="1" dirty="0">
                <a:solidFill>
                  <a:schemeClr val="bg1">
                    <a:lumMod val="50000"/>
                  </a:schemeClr>
                </a:solidFill>
              </a:rPr>
              <a:t>Land and buildings</a:t>
            </a:r>
          </a:p>
        </p:txBody>
      </p:sp>
      <p:sp>
        <p:nvSpPr>
          <p:cNvPr id="21" name="TextBox 20">
            <a:extLst>
              <a:ext uri="{FF2B5EF4-FFF2-40B4-BE49-F238E27FC236}">
                <a16:creationId xmlns:a16="http://schemas.microsoft.com/office/drawing/2014/main" id="{DCC73DD2-CA69-FD42-A545-C160197D92E5}"/>
              </a:ext>
            </a:extLst>
          </p:cNvPr>
          <p:cNvSpPr txBox="1"/>
          <p:nvPr/>
        </p:nvSpPr>
        <p:spPr>
          <a:xfrm>
            <a:off x="5978565" y="3400817"/>
            <a:ext cx="2743200" cy="307777"/>
          </a:xfrm>
          <a:prstGeom prst="rect">
            <a:avLst/>
          </a:prstGeom>
          <a:noFill/>
        </p:spPr>
        <p:txBody>
          <a:bodyPr wrap="square" rtlCol="0">
            <a:spAutoFit/>
          </a:bodyPr>
          <a:lstStyle/>
          <a:p>
            <a:r>
              <a:rPr lang="en-US" sz="1400" b="1" dirty="0">
                <a:solidFill>
                  <a:schemeClr val="bg1">
                    <a:lumMod val="50000"/>
                  </a:schemeClr>
                </a:solidFill>
              </a:rPr>
              <a:t>Sustainability</a:t>
            </a:r>
          </a:p>
        </p:txBody>
      </p:sp>
      <p:sp>
        <p:nvSpPr>
          <p:cNvPr id="22" name="TextBox 21">
            <a:extLst>
              <a:ext uri="{FF2B5EF4-FFF2-40B4-BE49-F238E27FC236}">
                <a16:creationId xmlns:a16="http://schemas.microsoft.com/office/drawing/2014/main" id="{86148555-ADC9-E44A-8137-8FB0599F70D3}"/>
              </a:ext>
            </a:extLst>
          </p:cNvPr>
          <p:cNvSpPr txBox="1"/>
          <p:nvPr/>
        </p:nvSpPr>
        <p:spPr>
          <a:xfrm>
            <a:off x="5876965" y="2177297"/>
            <a:ext cx="2743200" cy="307777"/>
          </a:xfrm>
          <a:prstGeom prst="rect">
            <a:avLst/>
          </a:prstGeom>
          <a:noFill/>
        </p:spPr>
        <p:txBody>
          <a:bodyPr wrap="square" rtlCol="0">
            <a:spAutoFit/>
          </a:bodyPr>
          <a:lstStyle/>
          <a:p>
            <a:r>
              <a:rPr lang="en-US" sz="1400" b="1" dirty="0">
                <a:solidFill>
                  <a:schemeClr val="bg1">
                    <a:lumMod val="50000"/>
                  </a:schemeClr>
                </a:solidFill>
              </a:rPr>
              <a:t>Procurement</a:t>
            </a:r>
          </a:p>
        </p:txBody>
      </p:sp>
    </p:spTree>
    <p:extLst>
      <p:ext uri="{BB962C8B-B14F-4D97-AF65-F5344CB8AC3E}">
        <p14:creationId xmlns:p14="http://schemas.microsoft.com/office/powerpoint/2010/main" val="193992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2C4C-0A42-6046-8B66-D8D0177340E4}"/>
              </a:ext>
            </a:extLst>
          </p:cNvPr>
          <p:cNvSpPr>
            <a:spLocks noGrp="1"/>
          </p:cNvSpPr>
          <p:nvPr>
            <p:ph type="title"/>
          </p:nvPr>
        </p:nvSpPr>
        <p:spPr>
          <a:xfrm>
            <a:off x="1315749" y="1736374"/>
            <a:ext cx="6678720" cy="1107996"/>
          </a:xfrm>
        </p:spPr>
        <p:txBody>
          <a:bodyPr/>
          <a:lstStyle/>
          <a:p>
            <a:r>
              <a:rPr lang="en-US" dirty="0"/>
              <a:t>Anchor institutions 101</a:t>
            </a:r>
            <a:br>
              <a:rPr lang="en-US" dirty="0"/>
            </a:br>
            <a:endParaRPr lang="en-US" dirty="0">
              <a:solidFill>
                <a:schemeClr val="tx1"/>
              </a:solidFill>
            </a:endParaRPr>
          </a:p>
        </p:txBody>
      </p:sp>
    </p:spTree>
    <p:extLst>
      <p:ext uri="{BB962C8B-B14F-4D97-AF65-F5344CB8AC3E}">
        <p14:creationId xmlns:p14="http://schemas.microsoft.com/office/powerpoint/2010/main" val="341465265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2image1726784">
            <a:extLst>
              <a:ext uri="{FF2B5EF4-FFF2-40B4-BE49-F238E27FC236}">
                <a16:creationId xmlns:a16="http://schemas.microsoft.com/office/drawing/2014/main" id="{BCDE0612-6FC5-1C42-89A0-739819BD5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352"/>
          <a:stretch/>
        </p:blipFill>
        <p:spPr bwMode="auto">
          <a:xfrm>
            <a:off x="61148" y="537330"/>
            <a:ext cx="7233490" cy="718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page2image1726784">
            <a:extLst>
              <a:ext uri="{FF2B5EF4-FFF2-40B4-BE49-F238E27FC236}">
                <a16:creationId xmlns:a16="http://schemas.microsoft.com/office/drawing/2014/main" id="{EFF9DDEE-85DD-E44A-A279-6B19DA0296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035" t="18855" r="33334" b="66831"/>
          <a:stretch/>
        </p:blipFill>
        <p:spPr bwMode="auto">
          <a:xfrm>
            <a:off x="5950684" y="4187442"/>
            <a:ext cx="3041970" cy="750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2image1726784">
            <a:extLst>
              <a:ext uri="{FF2B5EF4-FFF2-40B4-BE49-F238E27FC236}">
                <a16:creationId xmlns:a16="http://schemas.microsoft.com/office/drawing/2014/main" id="{C5213503-626D-E94C-ABF4-9481DAEFF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6" t="19087" b="66963"/>
          <a:stretch/>
        </p:blipFill>
        <p:spPr bwMode="auto">
          <a:xfrm>
            <a:off x="4617307" y="1251787"/>
            <a:ext cx="3937905" cy="917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page2image1726784">
            <a:extLst>
              <a:ext uri="{FF2B5EF4-FFF2-40B4-BE49-F238E27FC236}">
                <a16:creationId xmlns:a16="http://schemas.microsoft.com/office/drawing/2014/main" id="{CBDEC6D2-A90D-6447-A9AE-0221170E9C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01" t="32989" r="33569" b="54829"/>
          <a:stretch/>
        </p:blipFill>
        <p:spPr bwMode="auto">
          <a:xfrm>
            <a:off x="4292589" y="2081625"/>
            <a:ext cx="3419537" cy="7180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page2image1726784">
            <a:extLst>
              <a:ext uri="{FF2B5EF4-FFF2-40B4-BE49-F238E27FC236}">
                <a16:creationId xmlns:a16="http://schemas.microsoft.com/office/drawing/2014/main" id="{7E5EB453-5D25-524D-947F-1F59C62CFF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16" t="32220" b="54054"/>
          <a:stretch/>
        </p:blipFill>
        <p:spPr bwMode="auto">
          <a:xfrm>
            <a:off x="4360946" y="3646613"/>
            <a:ext cx="3274656" cy="750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page2image1726784">
            <a:extLst>
              <a:ext uri="{FF2B5EF4-FFF2-40B4-BE49-F238E27FC236}">
                <a16:creationId xmlns:a16="http://schemas.microsoft.com/office/drawing/2014/main" id="{DBFE1117-1026-E64B-83D4-891408FADF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09" r="66316" b="46255"/>
          <a:stretch/>
        </p:blipFill>
        <p:spPr bwMode="auto">
          <a:xfrm>
            <a:off x="5592208" y="2701609"/>
            <a:ext cx="3404859" cy="6389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page2image1726784">
            <a:extLst>
              <a:ext uri="{FF2B5EF4-FFF2-40B4-BE49-F238E27FC236}">
                <a16:creationId xmlns:a16="http://schemas.microsoft.com/office/drawing/2014/main" id="{06017063-3891-2040-BC7F-8CCAB889C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809" t="44850" r="561" b="41201"/>
          <a:stretch/>
        </p:blipFill>
        <p:spPr bwMode="auto">
          <a:xfrm>
            <a:off x="1432748" y="4333542"/>
            <a:ext cx="2928198" cy="704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age3image1731488">
            <a:extLst>
              <a:ext uri="{FF2B5EF4-FFF2-40B4-BE49-F238E27FC236}">
                <a16:creationId xmlns:a16="http://schemas.microsoft.com/office/drawing/2014/main" id="{4EACD0A2-66DC-9E4A-BAA6-5A10DDDA10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74" t="17524" r="33801" b="66683"/>
          <a:stretch/>
        </p:blipFill>
        <p:spPr bwMode="auto">
          <a:xfrm>
            <a:off x="61148" y="1486531"/>
            <a:ext cx="3550575" cy="9727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age3image1731488">
            <a:extLst>
              <a:ext uri="{FF2B5EF4-FFF2-40B4-BE49-F238E27FC236}">
                <a16:creationId xmlns:a16="http://schemas.microsoft.com/office/drawing/2014/main" id="{CFA12D89-2427-C34B-8300-78905C0B85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52" t="33609" r="1015" b="55196"/>
          <a:stretch/>
        </p:blipFill>
        <p:spPr bwMode="auto">
          <a:xfrm>
            <a:off x="85716" y="2425853"/>
            <a:ext cx="3753758" cy="7221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age3image1731488">
            <a:extLst>
              <a:ext uri="{FF2B5EF4-FFF2-40B4-BE49-F238E27FC236}">
                <a16:creationId xmlns:a16="http://schemas.microsoft.com/office/drawing/2014/main" id="{C150DC30-8E3B-B342-B682-870789D29B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028" t="31598" r="33751" b="52609"/>
          <a:stretch/>
        </p:blipFill>
        <p:spPr bwMode="auto">
          <a:xfrm>
            <a:off x="85717" y="3537402"/>
            <a:ext cx="3444884" cy="9497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DC56641-8DC2-914F-885B-4A2D37812596}"/>
              </a:ext>
            </a:extLst>
          </p:cNvPr>
          <p:cNvSpPr txBox="1"/>
          <p:nvPr/>
        </p:nvSpPr>
        <p:spPr>
          <a:xfrm>
            <a:off x="61148" y="1280119"/>
            <a:ext cx="2743200" cy="307777"/>
          </a:xfrm>
          <a:prstGeom prst="rect">
            <a:avLst/>
          </a:prstGeom>
          <a:noFill/>
        </p:spPr>
        <p:txBody>
          <a:bodyPr wrap="square" rtlCol="0">
            <a:spAutoFit/>
          </a:bodyPr>
          <a:lstStyle/>
          <a:p>
            <a:r>
              <a:rPr lang="en-US" sz="1400" b="1" dirty="0">
                <a:solidFill>
                  <a:schemeClr val="bg1">
                    <a:lumMod val="50000"/>
                  </a:schemeClr>
                </a:solidFill>
              </a:rPr>
              <a:t>Partnership</a:t>
            </a:r>
          </a:p>
        </p:txBody>
      </p:sp>
      <p:sp>
        <p:nvSpPr>
          <p:cNvPr id="20" name="TextBox 19">
            <a:extLst>
              <a:ext uri="{FF2B5EF4-FFF2-40B4-BE49-F238E27FC236}">
                <a16:creationId xmlns:a16="http://schemas.microsoft.com/office/drawing/2014/main" id="{97A757A5-3D9E-1F4F-86A5-6770667F4557}"/>
              </a:ext>
            </a:extLst>
          </p:cNvPr>
          <p:cNvSpPr txBox="1"/>
          <p:nvPr/>
        </p:nvSpPr>
        <p:spPr>
          <a:xfrm>
            <a:off x="862893" y="3386861"/>
            <a:ext cx="2743200" cy="307777"/>
          </a:xfrm>
          <a:prstGeom prst="rect">
            <a:avLst/>
          </a:prstGeom>
          <a:noFill/>
        </p:spPr>
        <p:txBody>
          <a:bodyPr wrap="square" rtlCol="0">
            <a:spAutoFit/>
          </a:bodyPr>
          <a:lstStyle/>
          <a:p>
            <a:r>
              <a:rPr lang="en-US" sz="1400" b="1" dirty="0">
                <a:solidFill>
                  <a:schemeClr val="bg1">
                    <a:lumMod val="50000"/>
                  </a:schemeClr>
                </a:solidFill>
              </a:rPr>
              <a:t>Inequalities</a:t>
            </a:r>
          </a:p>
        </p:txBody>
      </p:sp>
      <p:sp>
        <p:nvSpPr>
          <p:cNvPr id="21" name="TextBox 20">
            <a:extLst>
              <a:ext uri="{FF2B5EF4-FFF2-40B4-BE49-F238E27FC236}">
                <a16:creationId xmlns:a16="http://schemas.microsoft.com/office/drawing/2014/main" id="{9F7B019B-E0E5-BE4F-A77E-1FEE7879F2D7}"/>
              </a:ext>
            </a:extLst>
          </p:cNvPr>
          <p:cNvSpPr txBox="1"/>
          <p:nvPr/>
        </p:nvSpPr>
        <p:spPr>
          <a:xfrm>
            <a:off x="4813048" y="1011293"/>
            <a:ext cx="2743200" cy="307777"/>
          </a:xfrm>
          <a:prstGeom prst="rect">
            <a:avLst/>
          </a:prstGeom>
          <a:noFill/>
        </p:spPr>
        <p:txBody>
          <a:bodyPr wrap="square" rtlCol="0">
            <a:spAutoFit/>
          </a:bodyPr>
          <a:lstStyle/>
          <a:p>
            <a:r>
              <a:rPr lang="en-US" sz="1400" b="1" dirty="0">
                <a:solidFill>
                  <a:schemeClr val="bg1">
                    <a:lumMod val="50000"/>
                  </a:schemeClr>
                </a:solidFill>
              </a:rPr>
              <a:t>Data</a:t>
            </a:r>
          </a:p>
        </p:txBody>
      </p:sp>
      <p:sp>
        <p:nvSpPr>
          <p:cNvPr id="22" name="TextBox 21">
            <a:extLst>
              <a:ext uri="{FF2B5EF4-FFF2-40B4-BE49-F238E27FC236}">
                <a16:creationId xmlns:a16="http://schemas.microsoft.com/office/drawing/2014/main" id="{CB31703F-9D77-8244-A3DA-E906341C4F81}"/>
              </a:ext>
            </a:extLst>
          </p:cNvPr>
          <p:cNvSpPr txBox="1"/>
          <p:nvPr/>
        </p:nvSpPr>
        <p:spPr>
          <a:xfrm>
            <a:off x="4387644" y="3412416"/>
            <a:ext cx="2743200" cy="307777"/>
          </a:xfrm>
          <a:prstGeom prst="rect">
            <a:avLst/>
          </a:prstGeom>
          <a:noFill/>
        </p:spPr>
        <p:txBody>
          <a:bodyPr wrap="square" rtlCol="0">
            <a:spAutoFit/>
          </a:bodyPr>
          <a:lstStyle/>
          <a:p>
            <a:r>
              <a:rPr lang="en-US" sz="1400" b="1" dirty="0">
                <a:solidFill>
                  <a:schemeClr val="bg1">
                    <a:lumMod val="50000"/>
                  </a:schemeClr>
                </a:solidFill>
              </a:rPr>
              <a:t>Strategy</a:t>
            </a:r>
          </a:p>
        </p:txBody>
      </p:sp>
    </p:spTree>
    <p:extLst>
      <p:ext uri="{BB962C8B-B14F-4D97-AF65-F5344CB8AC3E}">
        <p14:creationId xmlns:p14="http://schemas.microsoft.com/office/powerpoint/2010/main" val="10872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2C4C-0A42-6046-8B66-D8D0177340E4}"/>
              </a:ext>
            </a:extLst>
          </p:cNvPr>
          <p:cNvSpPr>
            <a:spLocks noGrp="1"/>
          </p:cNvSpPr>
          <p:nvPr>
            <p:ph type="title"/>
          </p:nvPr>
        </p:nvSpPr>
        <p:spPr>
          <a:xfrm>
            <a:off x="1342600" y="2017752"/>
            <a:ext cx="6177493" cy="553998"/>
          </a:xfrm>
        </p:spPr>
        <p:txBody>
          <a:bodyPr/>
          <a:lstStyle/>
          <a:p>
            <a:r>
              <a:rPr lang="en-US" dirty="0"/>
              <a:t>Summary and reflection</a:t>
            </a:r>
          </a:p>
        </p:txBody>
      </p:sp>
    </p:spTree>
    <p:extLst>
      <p:ext uri="{BB962C8B-B14F-4D97-AF65-F5344CB8AC3E}">
        <p14:creationId xmlns:p14="http://schemas.microsoft.com/office/powerpoint/2010/main" val="213900412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45B2C9-F22B-6D40-A915-35580BAC621E}"/>
              </a:ext>
            </a:extLst>
          </p:cNvPr>
          <p:cNvSpPr txBox="1"/>
          <p:nvPr/>
        </p:nvSpPr>
        <p:spPr>
          <a:xfrm>
            <a:off x="563033" y="973666"/>
            <a:ext cx="8017934"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There is a lot of work taking place which loosely fits into an anchor framework – what to ‘claim’ under anchor? </a:t>
            </a:r>
          </a:p>
          <a:p>
            <a:endParaRPr lang="en-US" dirty="0"/>
          </a:p>
          <a:p>
            <a:pPr marL="285750" indent="-285750">
              <a:buFont typeface="Arial" panose="020B0604020202020204" pitchFamily="34" charset="0"/>
              <a:buChar char="•"/>
            </a:pPr>
            <a:r>
              <a:rPr lang="en-US" dirty="0"/>
              <a:t>How to make the language, framework and strategy useful, purposeful and aligned with wider aims</a:t>
            </a:r>
          </a:p>
          <a:p>
            <a:endParaRPr lang="en-US" dirty="0"/>
          </a:p>
          <a:p>
            <a:pPr marL="285750" indent="-285750">
              <a:buFont typeface="Arial" panose="020B0604020202020204" pitchFamily="34" charset="0"/>
              <a:buChar char="•"/>
            </a:pPr>
            <a:r>
              <a:rPr lang="en-US" dirty="0"/>
              <a:t>Resourcing the work - should it have dedicated resource or be business as usual (or both)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action makes sense to pursue through partnership, and at what levels (place, borough, ICS, regional…)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to measure impact and </a:t>
            </a:r>
            <a:r>
              <a:rPr lang="en-US" dirty="0" err="1"/>
              <a:t>prioritise</a:t>
            </a:r>
            <a:r>
              <a:rPr lang="en-US" dirty="0"/>
              <a:t> action</a:t>
            </a:r>
          </a:p>
          <a:p>
            <a:pPr marL="285750" indent="-285750">
              <a:buFont typeface="Arial" panose="020B0604020202020204" pitchFamily="34" charset="0"/>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21462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3" y="621431"/>
            <a:ext cx="8406469" cy="470898"/>
          </a:xfrm>
        </p:spPr>
        <p:txBody>
          <a:bodyPr/>
          <a:lstStyle/>
          <a:p>
            <a:r>
              <a:rPr lang="en-GB">
                <a:latin typeface="Georgia" panose="02040502050405020303" pitchFamily="18" charset="0"/>
              </a:rPr>
              <a:t>What is our definition of an anchor institution? </a:t>
            </a:r>
          </a:p>
        </p:txBody>
      </p:sp>
      <p:sp>
        <p:nvSpPr>
          <p:cNvPr id="3" name="Rectangle 2">
            <a:extLst>
              <a:ext uri="{FF2B5EF4-FFF2-40B4-BE49-F238E27FC236}">
                <a16:creationId xmlns:a16="http://schemas.microsoft.com/office/drawing/2014/main" id="{4880AE6C-3028-4705-85E6-E809687BB744}"/>
              </a:ext>
            </a:extLst>
          </p:cNvPr>
          <p:cNvSpPr/>
          <p:nvPr/>
        </p:nvSpPr>
        <p:spPr>
          <a:xfrm>
            <a:off x="604613" y="1833387"/>
            <a:ext cx="8161859" cy="1015663"/>
          </a:xfrm>
          <a:prstGeom prst="rect">
            <a:avLst/>
          </a:prstGeom>
        </p:spPr>
        <p:txBody>
          <a:bodyPr wrap="square">
            <a:spAutoFit/>
          </a:bodyPr>
          <a:lstStyle/>
          <a:p>
            <a:pPr lvl="0" algn="ctr">
              <a:defRPr/>
            </a:pPr>
            <a:r>
              <a:rPr lang="en-GB" sz="2000" i="1" dirty="0">
                <a:latin typeface="Georgia" panose="02040502050405020303" pitchFamily="18" charset="0"/>
              </a:rPr>
              <a:t>“An anchor institution is one that, </a:t>
            </a:r>
            <a:r>
              <a:rPr lang="en-GB" sz="2000" b="1" i="1" dirty="0">
                <a:latin typeface="Georgia" panose="02040502050405020303" pitchFamily="18" charset="0"/>
              </a:rPr>
              <a:t>alongside its main function</a:t>
            </a:r>
            <a:r>
              <a:rPr lang="en-GB" sz="2000" i="1" dirty="0">
                <a:latin typeface="Georgia" panose="02040502050405020303" pitchFamily="18" charset="0"/>
              </a:rPr>
              <a:t>, </a:t>
            </a:r>
          </a:p>
          <a:p>
            <a:pPr lvl="0" algn="ctr">
              <a:defRPr/>
            </a:pPr>
            <a:r>
              <a:rPr lang="en-GB" sz="2000" i="1" dirty="0">
                <a:latin typeface="Georgia" panose="02040502050405020303" pitchFamily="18" charset="0"/>
              </a:rPr>
              <a:t>plays a significant and recognised role in a locality </a:t>
            </a:r>
          </a:p>
          <a:p>
            <a:pPr lvl="0" algn="ctr">
              <a:defRPr/>
            </a:pPr>
            <a:r>
              <a:rPr lang="en-GB" sz="2000" i="1" dirty="0">
                <a:latin typeface="Georgia" panose="02040502050405020303" pitchFamily="18" charset="0"/>
              </a:rPr>
              <a:t>by making a strategic contribution to the local economy.”</a:t>
            </a:r>
            <a:endParaRPr lang="en-GB" sz="2000" dirty="0">
              <a:latin typeface="Georgia" panose="02040502050405020303" pitchFamily="18" charset="0"/>
            </a:endParaRPr>
          </a:p>
        </p:txBody>
      </p:sp>
      <p:pic>
        <p:nvPicPr>
          <p:cNvPr id="5" name="Picture 4">
            <a:extLst>
              <a:ext uri="{FF2B5EF4-FFF2-40B4-BE49-F238E27FC236}">
                <a16:creationId xmlns:a16="http://schemas.microsoft.com/office/drawing/2014/main" id="{D99BA49F-8331-0F44-BB32-C21FCCBF2BC3}"/>
              </a:ext>
            </a:extLst>
          </p:cNvPr>
          <p:cNvPicPr>
            <a:picLocks noChangeAspect="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0" y="3487448"/>
            <a:ext cx="1996186" cy="1996186"/>
          </a:xfrm>
          <a:prstGeom prst="rect">
            <a:avLst/>
          </a:prstGeom>
        </p:spPr>
      </p:pic>
      <p:pic>
        <p:nvPicPr>
          <p:cNvPr id="10" name="Picture 9">
            <a:extLst>
              <a:ext uri="{FF2B5EF4-FFF2-40B4-BE49-F238E27FC236}">
                <a16:creationId xmlns:a16="http://schemas.microsoft.com/office/drawing/2014/main" id="{699E0DBC-87FF-804C-9811-F13CFD440194}"/>
              </a:ext>
            </a:extLst>
          </p:cNvPr>
          <p:cNvPicPr>
            <a:picLocks noChangeAspect="1"/>
          </p:cNvPicPr>
          <p:nvPr/>
        </p:nvPicPr>
        <p:blipFill rotWithShape="1">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6471501" y="3742159"/>
            <a:ext cx="2513325" cy="1225892"/>
          </a:xfrm>
          <a:prstGeom prst="rect">
            <a:avLst/>
          </a:prstGeom>
        </p:spPr>
      </p:pic>
      <p:pic>
        <p:nvPicPr>
          <p:cNvPr id="11" name="Picture 10">
            <a:extLst>
              <a:ext uri="{FF2B5EF4-FFF2-40B4-BE49-F238E27FC236}">
                <a16:creationId xmlns:a16="http://schemas.microsoft.com/office/drawing/2014/main" id="{3F0CCEFE-A319-8445-BCD3-F55A75589C64}"/>
              </a:ext>
            </a:extLst>
          </p:cNvPr>
          <p:cNvPicPr>
            <a:picLocks noChangeAspect="1"/>
          </p:cNvPicPr>
          <p:nvPr/>
        </p:nvPicPr>
        <p:blipFill rotWithShape="1">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4166295" y="3834589"/>
            <a:ext cx="2175540" cy="1133462"/>
          </a:xfrm>
          <a:prstGeom prst="rect">
            <a:avLst/>
          </a:prstGeom>
        </p:spPr>
      </p:pic>
      <p:pic>
        <p:nvPicPr>
          <p:cNvPr id="6" name="Picture 5">
            <a:extLst>
              <a:ext uri="{FF2B5EF4-FFF2-40B4-BE49-F238E27FC236}">
                <a16:creationId xmlns:a16="http://schemas.microsoft.com/office/drawing/2014/main" id="{F1FCF5B5-A58D-734E-9EF9-76B645B667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26673" y="3289125"/>
            <a:ext cx="2362200" cy="2006600"/>
          </a:xfrm>
          <a:prstGeom prst="rect">
            <a:avLst/>
          </a:prstGeom>
        </p:spPr>
      </p:pic>
    </p:spTree>
    <p:extLst>
      <p:ext uri="{BB962C8B-B14F-4D97-AF65-F5344CB8AC3E}">
        <p14:creationId xmlns:p14="http://schemas.microsoft.com/office/powerpoint/2010/main" val="357500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FD3C8B9-23BD-8745-A6DD-FD5579F55EFC}"/>
              </a:ext>
            </a:extLst>
          </p:cNvPr>
          <p:cNvSpPr>
            <a:spLocks noGrp="1"/>
          </p:cNvSpPr>
          <p:nvPr>
            <p:ph type="title"/>
          </p:nvPr>
        </p:nvSpPr>
        <p:spPr>
          <a:xfrm>
            <a:off x="360003" y="621431"/>
            <a:ext cx="8406469" cy="469359"/>
          </a:xfrm>
        </p:spPr>
        <p:txBody>
          <a:bodyPr/>
          <a:lstStyle/>
          <a:p>
            <a:r>
              <a:rPr lang="en-GB" sz="3050" dirty="0"/>
              <a:t>What makes healthcare an anchor institution?</a:t>
            </a:r>
          </a:p>
        </p:txBody>
      </p:sp>
      <p:grpSp>
        <p:nvGrpSpPr>
          <p:cNvPr id="2" name="Group 1">
            <a:extLst>
              <a:ext uri="{FF2B5EF4-FFF2-40B4-BE49-F238E27FC236}">
                <a16:creationId xmlns:a16="http://schemas.microsoft.com/office/drawing/2014/main" id="{88291A03-BBB0-A843-B0DF-98AF882F705A}"/>
              </a:ext>
            </a:extLst>
          </p:cNvPr>
          <p:cNvGrpSpPr/>
          <p:nvPr/>
        </p:nvGrpSpPr>
        <p:grpSpPr>
          <a:xfrm>
            <a:off x="360003" y="1524000"/>
            <a:ext cx="6233302" cy="3168009"/>
            <a:chOff x="950212" y="1169912"/>
            <a:chExt cx="7513055" cy="3794813"/>
          </a:xfrm>
        </p:grpSpPr>
        <p:sp>
          <p:nvSpPr>
            <p:cNvPr id="20" name="Freeform 19">
              <a:extLst>
                <a:ext uri="{FF2B5EF4-FFF2-40B4-BE49-F238E27FC236}">
                  <a16:creationId xmlns:a16="http://schemas.microsoft.com/office/drawing/2014/main" id="{7A193166-6448-C54C-BC94-DD6F8525608F}"/>
                </a:ext>
              </a:extLst>
            </p:cNvPr>
            <p:cNvSpPr/>
            <p:nvPr/>
          </p:nvSpPr>
          <p:spPr>
            <a:xfrm>
              <a:off x="3530279" y="3493010"/>
              <a:ext cx="2172468" cy="1471715"/>
            </a:xfrm>
            <a:custGeom>
              <a:avLst/>
              <a:gdLst>
                <a:gd name="connsiteX0" fmla="*/ 0 w 1556081"/>
                <a:gd name="connsiteY0" fmla="*/ 778041 h 1556081"/>
                <a:gd name="connsiteX1" fmla="*/ 778041 w 1556081"/>
                <a:gd name="connsiteY1" fmla="*/ 0 h 1556081"/>
                <a:gd name="connsiteX2" fmla="*/ 1556082 w 1556081"/>
                <a:gd name="connsiteY2" fmla="*/ 778041 h 1556081"/>
                <a:gd name="connsiteX3" fmla="*/ 778041 w 1556081"/>
                <a:gd name="connsiteY3" fmla="*/ 1556082 h 1556081"/>
                <a:gd name="connsiteX4" fmla="*/ 0 w 1556081"/>
                <a:gd name="connsiteY4" fmla="*/ 778041 h 155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081" h="1556081">
                  <a:moveTo>
                    <a:pt x="0" y="778041"/>
                  </a:moveTo>
                  <a:cubicBezTo>
                    <a:pt x="0" y="348341"/>
                    <a:pt x="348341" y="0"/>
                    <a:pt x="778041" y="0"/>
                  </a:cubicBezTo>
                  <a:cubicBezTo>
                    <a:pt x="1207741" y="0"/>
                    <a:pt x="1556082" y="348341"/>
                    <a:pt x="1556082" y="778041"/>
                  </a:cubicBezTo>
                  <a:cubicBezTo>
                    <a:pt x="1556082" y="1207741"/>
                    <a:pt x="1207741" y="1556082"/>
                    <a:pt x="778041" y="1556082"/>
                  </a:cubicBezTo>
                  <a:cubicBezTo>
                    <a:pt x="348341" y="1556082"/>
                    <a:pt x="0" y="1207741"/>
                    <a:pt x="0" y="778041"/>
                  </a:cubicBezTo>
                  <a:close/>
                </a:path>
              </a:pathLst>
            </a:custGeom>
            <a:gradFill>
              <a:gsLst>
                <a:gs pos="0">
                  <a:schemeClr val="accent6">
                    <a:lumMod val="75000"/>
                  </a:schemeClr>
                </a:gs>
                <a:gs pos="50000">
                  <a:schemeClr val="accent6">
                    <a:lumMod val="50000"/>
                  </a:schemeClr>
                </a:gs>
                <a:gs pos="100000">
                  <a:schemeClr val="accent6">
                    <a:lumMod val="50000"/>
                  </a:schemeClr>
                </a:gs>
              </a:gsLst>
            </a:gradFill>
          </p:spPr>
          <p:style>
            <a:lnRef idx="0">
              <a:schemeClr val="lt1">
                <a:hueOff val="0"/>
                <a:satOff val="0"/>
                <a:lumOff val="0"/>
                <a:alphaOff val="0"/>
              </a:schemeClr>
            </a:lnRef>
            <a:fillRef idx="3">
              <a:schemeClr val="accent2">
                <a:shade val="60000"/>
                <a:hueOff val="0"/>
                <a:satOff val="0"/>
                <a:lumOff val="0"/>
                <a:alphaOff val="0"/>
              </a:schemeClr>
            </a:fillRef>
            <a:effectRef idx="3">
              <a:schemeClr val="accent2">
                <a:shade val="60000"/>
                <a:hueOff val="0"/>
                <a:satOff val="0"/>
                <a:lumOff val="0"/>
                <a:alphaOff val="0"/>
              </a:schemeClr>
            </a:effectRef>
            <a:fontRef idx="minor">
              <a:schemeClr val="lt1"/>
            </a:fontRef>
          </p:style>
          <p:txBody>
            <a:bodyPr spcFirstLastPara="0" vert="horz" wrap="square" lIns="237408" tIns="237408" rIns="237408" bIns="237408"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b="0" i="0" u="none" strike="noStrike" kern="1200" cap="none" spc="0" normalizeH="0" baseline="0" noProof="0" dirty="0">
                  <a:ln>
                    <a:noFill/>
                  </a:ln>
                  <a:solidFill>
                    <a:schemeClr val="bg1"/>
                  </a:solidFill>
                  <a:effectLst/>
                  <a:uLnTx/>
                  <a:uFillTx/>
                  <a:latin typeface="Georgia"/>
                  <a:ea typeface="+mn-ea"/>
                  <a:cs typeface="+mn-cs"/>
                </a:rPr>
                <a:t>Making a difference to local communities</a:t>
              </a:r>
            </a:p>
          </p:txBody>
        </p:sp>
        <p:sp>
          <p:nvSpPr>
            <p:cNvPr id="21" name="Left Arrow 20">
              <a:extLst>
                <a:ext uri="{FF2B5EF4-FFF2-40B4-BE49-F238E27FC236}">
                  <a16:creationId xmlns:a16="http://schemas.microsoft.com/office/drawing/2014/main" id="{06F75A4B-739C-FB4E-BC24-2C70A1464B56}"/>
                </a:ext>
              </a:extLst>
            </p:cNvPr>
            <p:cNvSpPr/>
            <p:nvPr/>
          </p:nvSpPr>
          <p:spPr>
            <a:xfrm rot="10800000">
              <a:off x="2014318" y="3905872"/>
              <a:ext cx="1426937" cy="443483"/>
            </a:xfrm>
            <a:prstGeom prst="leftArrow">
              <a:avLst>
                <a:gd name="adj1" fmla="val 60000"/>
                <a:gd name="adj2" fmla="val 50000"/>
              </a:avLst>
            </a:prstGeom>
            <a:gradFill>
              <a:gsLst>
                <a:gs pos="0">
                  <a:schemeClr val="accent6">
                    <a:lumMod val="75000"/>
                  </a:schemeClr>
                </a:gs>
                <a:gs pos="50000">
                  <a:schemeClr val="accent6">
                    <a:lumMod val="50000"/>
                  </a:schemeClr>
                </a:gs>
                <a:gs pos="100000">
                  <a:schemeClr val="accent6">
                    <a:lumMod val="50000"/>
                  </a:schemeClr>
                </a:gs>
              </a:gsLst>
            </a:gradFill>
          </p:spPr>
          <p:style>
            <a:lnRef idx="0">
              <a:schemeClr val="accent2">
                <a:shade val="90000"/>
                <a:hueOff val="0"/>
                <a:satOff val="0"/>
                <a:lumOff val="0"/>
                <a:alphaOff val="0"/>
              </a:schemeClr>
            </a:lnRef>
            <a:fillRef idx="3">
              <a:schemeClr val="accent2">
                <a:shade val="90000"/>
                <a:hueOff val="0"/>
                <a:satOff val="0"/>
                <a:lumOff val="0"/>
                <a:alphaOff val="0"/>
              </a:schemeClr>
            </a:fillRef>
            <a:effectRef idx="3">
              <a:schemeClr val="accent2">
                <a:shade val="90000"/>
                <a:hueOff val="0"/>
                <a:satOff val="0"/>
                <a:lumOff val="0"/>
                <a:alphaOff val="0"/>
              </a:schemeClr>
            </a:effectRef>
            <a:fontRef idx="minor">
              <a:schemeClr val="lt1"/>
            </a:fontRef>
          </p:style>
        </p:sp>
        <p:sp>
          <p:nvSpPr>
            <p:cNvPr id="23" name="Left Arrow 22">
              <a:extLst>
                <a:ext uri="{FF2B5EF4-FFF2-40B4-BE49-F238E27FC236}">
                  <a16:creationId xmlns:a16="http://schemas.microsoft.com/office/drawing/2014/main" id="{90AA052D-FA22-0A4A-9F39-CA0AD65AB60A}"/>
                </a:ext>
              </a:extLst>
            </p:cNvPr>
            <p:cNvSpPr/>
            <p:nvPr/>
          </p:nvSpPr>
          <p:spPr>
            <a:xfrm rot="13500000">
              <a:off x="2727787" y="2806786"/>
              <a:ext cx="1426937" cy="443483"/>
            </a:xfrm>
            <a:prstGeom prst="leftArrow">
              <a:avLst>
                <a:gd name="adj1" fmla="val 60000"/>
                <a:gd name="adj2" fmla="val 50000"/>
              </a:avLst>
            </a:prstGeom>
            <a:gradFill>
              <a:gsLst>
                <a:gs pos="0">
                  <a:schemeClr val="accent6">
                    <a:lumMod val="75000"/>
                  </a:schemeClr>
                </a:gs>
                <a:gs pos="50000">
                  <a:schemeClr val="accent6">
                    <a:lumMod val="50000"/>
                  </a:schemeClr>
                </a:gs>
                <a:gs pos="99000">
                  <a:schemeClr val="accent6">
                    <a:lumMod val="50000"/>
                  </a:schemeClr>
                </a:gs>
              </a:gsLst>
            </a:gradFill>
          </p:spPr>
          <p:style>
            <a:lnRef idx="0">
              <a:schemeClr val="accent2">
                <a:shade val="90000"/>
                <a:hueOff val="-33198"/>
                <a:satOff val="2991"/>
                <a:lumOff val="7183"/>
                <a:alphaOff val="0"/>
              </a:schemeClr>
            </a:lnRef>
            <a:fillRef idx="3">
              <a:schemeClr val="accent2">
                <a:shade val="90000"/>
                <a:hueOff val="-33198"/>
                <a:satOff val="2991"/>
                <a:lumOff val="7183"/>
                <a:alphaOff val="0"/>
              </a:schemeClr>
            </a:fillRef>
            <a:effectRef idx="3">
              <a:schemeClr val="accent2">
                <a:shade val="90000"/>
                <a:hueOff val="-33198"/>
                <a:satOff val="2991"/>
                <a:lumOff val="7183"/>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Left Arrow 24">
              <a:extLst>
                <a:ext uri="{FF2B5EF4-FFF2-40B4-BE49-F238E27FC236}">
                  <a16:creationId xmlns:a16="http://schemas.microsoft.com/office/drawing/2014/main" id="{810493D8-8686-F445-B229-647838C7A2BC}"/>
                </a:ext>
              </a:extLst>
            </p:cNvPr>
            <p:cNvSpPr/>
            <p:nvPr/>
          </p:nvSpPr>
          <p:spPr>
            <a:xfrm rot="16200000">
              <a:off x="3841168" y="2537677"/>
              <a:ext cx="1426937" cy="443483"/>
            </a:xfrm>
            <a:prstGeom prst="leftArrow">
              <a:avLst>
                <a:gd name="adj1" fmla="val 60000"/>
                <a:gd name="adj2" fmla="val 50000"/>
              </a:avLst>
            </a:prstGeom>
            <a:gradFill>
              <a:gsLst>
                <a:gs pos="0">
                  <a:schemeClr val="accent6">
                    <a:lumMod val="75000"/>
                  </a:schemeClr>
                </a:gs>
                <a:gs pos="50000">
                  <a:schemeClr val="accent6">
                    <a:lumMod val="50000"/>
                  </a:schemeClr>
                </a:gs>
                <a:gs pos="100000">
                  <a:schemeClr val="accent6">
                    <a:lumMod val="50000"/>
                  </a:schemeClr>
                </a:gs>
              </a:gsLst>
            </a:gradFill>
          </p:spPr>
          <p:style>
            <a:lnRef idx="0">
              <a:schemeClr val="accent2">
                <a:shade val="90000"/>
                <a:hueOff val="-66395"/>
                <a:satOff val="5982"/>
                <a:lumOff val="14366"/>
                <a:alphaOff val="0"/>
              </a:schemeClr>
            </a:lnRef>
            <a:fillRef idx="3">
              <a:schemeClr val="accent2">
                <a:shade val="90000"/>
                <a:hueOff val="-66395"/>
                <a:satOff val="5982"/>
                <a:lumOff val="14366"/>
                <a:alphaOff val="0"/>
              </a:schemeClr>
            </a:fillRef>
            <a:effectRef idx="3">
              <a:schemeClr val="accent2">
                <a:shade val="90000"/>
                <a:hueOff val="-66395"/>
                <a:satOff val="5982"/>
                <a:lumOff val="14366"/>
                <a:alphaOff val="0"/>
              </a:schemeClr>
            </a:effectRef>
            <a:fontRef idx="minor">
              <a:schemeClr val="lt1"/>
            </a:fontRef>
          </p:style>
        </p:sp>
        <p:sp>
          <p:nvSpPr>
            <p:cNvPr id="27" name="Left Arrow 26">
              <a:extLst>
                <a:ext uri="{FF2B5EF4-FFF2-40B4-BE49-F238E27FC236}">
                  <a16:creationId xmlns:a16="http://schemas.microsoft.com/office/drawing/2014/main" id="{7C64C6B0-6CB0-414E-89FC-66BE340B3695}"/>
                </a:ext>
              </a:extLst>
            </p:cNvPr>
            <p:cNvSpPr/>
            <p:nvPr/>
          </p:nvSpPr>
          <p:spPr>
            <a:xfrm rot="18900000">
              <a:off x="4954550" y="2806786"/>
              <a:ext cx="1426937" cy="443483"/>
            </a:xfrm>
            <a:prstGeom prst="leftArrow">
              <a:avLst>
                <a:gd name="adj1" fmla="val 60000"/>
                <a:gd name="adj2" fmla="val 50000"/>
              </a:avLst>
            </a:prstGeom>
            <a:gradFill>
              <a:gsLst>
                <a:gs pos="0">
                  <a:schemeClr val="accent6">
                    <a:lumMod val="75000"/>
                  </a:schemeClr>
                </a:gs>
                <a:gs pos="50000">
                  <a:schemeClr val="accent6">
                    <a:lumMod val="50000"/>
                  </a:schemeClr>
                </a:gs>
                <a:gs pos="100000">
                  <a:schemeClr val="accent6">
                    <a:lumMod val="50000"/>
                  </a:schemeClr>
                </a:gs>
              </a:gsLst>
            </a:gradFill>
          </p:spPr>
          <p:style>
            <a:lnRef idx="0">
              <a:schemeClr val="accent2">
                <a:shade val="90000"/>
                <a:hueOff val="-66395"/>
                <a:satOff val="5982"/>
                <a:lumOff val="14366"/>
                <a:alphaOff val="0"/>
              </a:schemeClr>
            </a:lnRef>
            <a:fillRef idx="3">
              <a:schemeClr val="accent2">
                <a:shade val="90000"/>
                <a:hueOff val="-66395"/>
                <a:satOff val="5982"/>
                <a:lumOff val="14366"/>
                <a:alphaOff val="0"/>
              </a:schemeClr>
            </a:fillRef>
            <a:effectRef idx="3">
              <a:schemeClr val="accent2">
                <a:shade val="90000"/>
                <a:hueOff val="-66395"/>
                <a:satOff val="5982"/>
                <a:lumOff val="14366"/>
                <a:alphaOff val="0"/>
              </a:schemeClr>
            </a:effectRef>
            <a:fontRef idx="minor">
              <a:schemeClr val="lt1"/>
            </a:fontRef>
          </p:style>
        </p:sp>
        <p:sp>
          <p:nvSpPr>
            <p:cNvPr id="29" name="Left Arrow 28">
              <a:extLst>
                <a:ext uri="{FF2B5EF4-FFF2-40B4-BE49-F238E27FC236}">
                  <a16:creationId xmlns:a16="http://schemas.microsoft.com/office/drawing/2014/main" id="{28B97D16-E6A2-094B-BEC1-417EAD6358C7}"/>
                </a:ext>
              </a:extLst>
            </p:cNvPr>
            <p:cNvSpPr/>
            <p:nvPr/>
          </p:nvSpPr>
          <p:spPr>
            <a:xfrm>
              <a:off x="5832417" y="3920166"/>
              <a:ext cx="1426937" cy="443483"/>
            </a:xfrm>
            <a:prstGeom prst="leftArrow">
              <a:avLst>
                <a:gd name="adj1" fmla="val 60000"/>
                <a:gd name="adj2" fmla="val 50000"/>
              </a:avLst>
            </a:prstGeom>
            <a:gradFill>
              <a:gsLst>
                <a:gs pos="0">
                  <a:schemeClr val="accent6">
                    <a:lumMod val="75000"/>
                  </a:schemeClr>
                </a:gs>
                <a:gs pos="50000">
                  <a:schemeClr val="accent6">
                    <a:lumMod val="50000"/>
                  </a:schemeClr>
                </a:gs>
                <a:gs pos="100000">
                  <a:schemeClr val="accent6">
                    <a:lumMod val="50000"/>
                  </a:schemeClr>
                </a:gs>
              </a:gsLst>
            </a:gradFill>
          </p:spPr>
          <p:style>
            <a:lnRef idx="0">
              <a:schemeClr val="accent2">
                <a:shade val="90000"/>
                <a:hueOff val="-33198"/>
                <a:satOff val="2991"/>
                <a:lumOff val="7183"/>
                <a:alphaOff val="0"/>
              </a:schemeClr>
            </a:lnRef>
            <a:fillRef idx="3">
              <a:schemeClr val="accent2">
                <a:shade val="90000"/>
                <a:hueOff val="-33198"/>
                <a:satOff val="2991"/>
                <a:lumOff val="7183"/>
                <a:alphaOff val="0"/>
              </a:schemeClr>
            </a:fillRef>
            <a:effectRef idx="3">
              <a:schemeClr val="accent2">
                <a:shade val="90000"/>
                <a:hueOff val="-33198"/>
                <a:satOff val="2991"/>
                <a:lumOff val="7183"/>
                <a:alphaOff val="0"/>
              </a:schemeClr>
            </a:effectRef>
            <a:fontRef idx="minor">
              <a:schemeClr val="lt1"/>
            </a:fontRef>
          </p:style>
        </p:sp>
        <p:pic>
          <p:nvPicPr>
            <p:cNvPr id="32" name="Picture 31">
              <a:extLst>
                <a:ext uri="{FF2B5EF4-FFF2-40B4-BE49-F238E27FC236}">
                  <a16:creationId xmlns:a16="http://schemas.microsoft.com/office/drawing/2014/main" id="{56060D92-ED16-F545-85DA-D7C9DFAD4E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0212" y="3280819"/>
              <a:ext cx="1258481" cy="1260000"/>
            </a:xfrm>
            <a:prstGeom prst="round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846FF37F-6C6D-F14F-815D-3D2858A407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35641" y="1169912"/>
              <a:ext cx="1340368" cy="1260000"/>
            </a:xfrm>
            <a:prstGeom prst="roundRect">
              <a:avLst/>
            </a:prstGeom>
            <a:ln>
              <a:noFill/>
            </a:ln>
            <a:effectLst>
              <a:outerShdw blurRad="292100" dist="139700" dir="2700000" algn="tl" rotWithShape="0">
                <a:srgbClr val="333333">
                  <a:alpha val="65000"/>
                </a:srgbClr>
              </a:outerShdw>
            </a:effectLst>
          </p:spPr>
        </p:pic>
        <p:pic>
          <p:nvPicPr>
            <p:cNvPr id="34" name="Content Placeholder 4">
              <a:extLst>
                <a:ext uri="{FF2B5EF4-FFF2-40B4-BE49-F238E27FC236}">
                  <a16:creationId xmlns:a16="http://schemas.microsoft.com/office/drawing/2014/main" id="{EE6F3664-66B9-C14A-9866-1985AE6468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62096" y="1534914"/>
              <a:ext cx="1262524" cy="1260000"/>
            </a:xfrm>
            <a:prstGeom prst="roundRect">
              <a:avLst/>
            </a:prstGeom>
            <a:ln>
              <a:noFill/>
            </a:ln>
            <a:effectLst>
              <a:outerShdw blurRad="292100" dist="139700" dir="2700000" algn="tl" rotWithShape="0">
                <a:srgbClr val="333333">
                  <a:alpha val="65000"/>
                </a:srgbClr>
              </a:outerShdw>
            </a:effectLst>
          </p:spPr>
        </p:pic>
        <p:pic>
          <p:nvPicPr>
            <p:cNvPr id="35" name="Content Placeholder 4">
              <a:extLst>
                <a:ext uri="{FF2B5EF4-FFF2-40B4-BE49-F238E27FC236}">
                  <a16:creationId xmlns:a16="http://schemas.microsoft.com/office/drawing/2014/main" id="{9A3983B3-7B61-CC40-836D-0CB727FDA58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00646" y="3280818"/>
              <a:ext cx="1357818" cy="1260000"/>
            </a:xfrm>
            <a:prstGeom prst="roundRect">
              <a:avLst/>
            </a:prstGeom>
            <a:ln>
              <a:noFill/>
            </a:ln>
            <a:effectLst>
              <a:outerShdw blurRad="292100" dist="139700" dir="2700000" algn="tl" rotWithShape="0">
                <a:srgbClr val="333333">
                  <a:alpha val="65000"/>
                </a:srgbClr>
              </a:outerShdw>
            </a:effectLst>
          </p:spPr>
        </p:pic>
        <p:pic>
          <p:nvPicPr>
            <p:cNvPr id="36" name="Picture 35">
              <a:extLst>
                <a:ext uri="{FF2B5EF4-FFF2-40B4-BE49-F238E27FC236}">
                  <a16:creationId xmlns:a16="http://schemas.microsoft.com/office/drawing/2014/main" id="{77276D83-E744-F548-AF9B-3E8FDE9D6C9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84374" y="1437256"/>
              <a:ext cx="2778893" cy="1260000"/>
            </a:xfrm>
            <a:prstGeom prst="roundRect">
              <a:avLst/>
            </a:prstGeom>
            <a:ln>
              <a:noFill/>
            </a:ln>
            <a:effectLst>
              <a:outerShdw blurRad="292100" dist="139700" dir="2700000" algn="tl" rotWithShape="0">
                <a:srgbClr val="333333">
                  <a:alpha val="65000"/>
                </a:srgbClr>
              </a:outerShdw>
            </a:effectLst>
          </p:spPr>
        </p:pic>
      </p:grpSp>
      <p:pic>
        <p:nvPicPr>
          <p:cNvPr id="15" name="Picture 6" descr="Building healthier communities_cover">
            <a:extLst>
              <a:ext uri="{FF2B5EF4-FFF2-40B4-BE49-F238E27FC236}">
                <a16:creationId xmlns:a16="http://schemas.microsoft.com/office/drawing/2014/main" id="{10B5E896-80C0-A647-B0A7-FC8504881D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4077" y="1509921"/>
            <a:ext cx="2074141" cy="294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38744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2C4C-0A42-6046-8B66-D8D0177340E4}"/>
              </a:ext>
            </a:extLst>
          </p:cNvPr>
          <p:cNvSpPr>
            <a:spLocks noGrp="1"/>
          </p:cNvSpPr>
          <p:nvPr>
            <p:ph type="title"/>
          </p:nvPr>
        </p:nvSpPr>
        <p:spPr>
          <a:xfrm>
            <a:off x="783771" y="1692713"/>
            <a:ext cx="7576457" cy="1107996"/>
          </a:xfrm>
        </p:spPr>
        <p:txBody>
          <a:bodyPr/>
          <a:lstStyle/>
          <a:p>
            <a:r>
              <a:rPr lang="en-US" dirty="0"/>
              <a:t>East London NHS Foundation Trust</a:t>
            </a:r>
            <a:br>
              <a:rPr lang="en-US" dirty="0"/>
            </a:br>
            <a:endParaRPr lang="en-US" dirty="0">
              <a:solidFill>
                <a:schemeClr val="tx1"/>
              </a:solidFill>
            </a:endParaRPr>
          </a:p>
        </p:txBody>
      </p:sp>
    </p:spTree>
    <p:extLst>
      <p:ext uri="{BB962C8B-B14F-4D97-AF65-F5344CB8AC3E}">
        <p14:creationId xmlns:p14="http://schemas.microsoft.com/office/powerpoint/2010/main" val="419368033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2193708"/>
            <a:ext cx="5829300" cy="702078"/>
          </a:xfrm>
        </p:spPr>
        <p:txBody>
          <a:bodyPr/>
          <a:lstStyle/>
          <a:p>
            <a:r>
              <a:rPr lang="en-GB" dirty="0"/>
              <a:t>Collecting Baseline Procurement Data and Testing Social Value Metrics at ELFT</a:t>
            </a:r>
          </a:p>
        </p:txBody>
      </p:sp>
    </p:spTree>
    <p:extLst>
      <p:ext uri="{BB962C8B-B14F-4D97-AF65-F5344CB8AC3E}">
        <p14:creationId xmlns:p14="http://schemas.microsoft.com/office/powerpoint/2010/main" val="382461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007" y="499318"/>
            <a:ext cx="5829300" cy="702078"/>
          </a:xfrm>
        </p:spPr>
        <p:txBody>
          <a:bodyPr/>
          <a:lstStyle/>
          <a:p>
            <a:r>
              <a:rPr lang="en-GB" sz="2400" kern="1200" dirty="0">
                <a:solidFill>
                  <a:srgbClr val="99FF66">
                    <a:lumMod val="50000"/>
                  </a:srgbClr>
                </a:solidFill>
                <a:latin typeface="Arial"/>
                <a:ea typeface="+mn-ea"/>
                <a:cs typeface="+mn-cs"/>
              </a:rPr>
              <a:t>East London NHS Foundation Trust</a:t>
            </a:r>
          </a:p>
        </p:txBody>
      </p:sp>
      <p:sp>
        <p:nvSpPr>
          <p:cNvPr id="5" name="TextBox 4"/>
          <p:cNvSpPr txBox="1"/>
          <p:nvPr/>
        </p:nvSpPr>
        <p:spPr>
          <a:xfrm>
            <a:off x="841561" y="2747136"/>
            <a:ext cx="2191579"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en-US"/>
            </a:defPPr>
            <a:lvl1pPr algn="ctr" eaLnBrk="1" hangingPunct="1">
              <a:defRPr sz="3200">
                <a:latin typeface="+mn-lt"/>
              </a:defRPr>
            </a:lvl1pPr>
            <a:lvl2pPr algn="ctr" eaLnBrk="1" hangingPunct="1">
              <a:defRPr sz="4400">
                <a:solidFill>
                  <a:schemeClr val="tx2"/>
                </a:solidFill>
                <a:latin typeface="Times New Roman" pitchFamily="18" charset="0"/>
              </a:defRPr>
            </a:lvl2pPr>
            <a:lvl3pPr algn="ctr" eaLnBrk="1" hangingPunct="1">
              <a:defRPr sz="4400">
                <a:solidFill>
                  <a:schemeClr val="tx2"/>
                </a:solidFill>
                <a:latin typeface="Times New Roman" pitchFamily="18" charset="0"/>
              </a:defRPr>
            </a:lvl3pPr>
            <a:lvl4pPr algn="ctr" eaLnBrk="1" hangingPunct="1">
              <a:defRPr sz="4400">
                <a:solidFill>
                  <a:schemeClr val="tx2"/>
                </a:solidFill>
                <a:latin typeface="Times New Roman" pitchFamily="18" charset="0"/>
              </a:defRPr>
            </a:lvl4pPr>
            <a:lvl5pPr algn="ctr" eaLnBrk="1" hangingPunct="1">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99FF66">
                    <a:lumMod val="50000"/>
                  </a:srgbClr>
                </a:solidFill>
                <a:effectLst/>
                <a:uLnTx/>
                <a:uFillTx/>
                <a:latin typeface="Arial"/>
                <a:ea typeface="+mn-ea"/>
                <a:cs typeface="+mn-cs"/>
              </a:rPr>
              <a:t>£80m </a:t>
            </a:r>
            <a:r>
              <a:rPr kumimoji="0" lang="en-GB" sz="2100" b="0" i="0" u="none" strike="noStrike" kern="1200" cap="none" spc="0" normalizeH="0" baseline="0" noProof="0" dirty="0">
                <a:ln>
                  <a:noFill/>
                </a:ln>
                <a:solidFill>
                  <a:srgbClr val="000000"/>
                </a:solidFill>
                <a:effectLst/>
                <a:uLnTx/>
                <a:uFillTx/>
                <a:latin typeface="Arial"/>
                <a:ea typeface="+mn-ea"/>
                <a:cs typeface="+mn-cs"/>
              </a:rPr>
              <a:t>annual ‘addressable spend’</a:t>
            </a:r>
          </a:p>
        </p:txBody>
      </p:sp>
      <p:sp>
        <p:nvSpPr>
          <p:cNvPr id="7" name="TextBox 6"/>
          <p:cNvSpPr txBox="1"/>
          <p:nvPr/>
        </p:nvSpPr>
        <p:spPr>
          <a:xfrm>
            <a:off x="3155533" y="2176918"/>
            <a:ext cx="3078342"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en-US"/>
            </a:defPPr>
            <a:lvl1pPr algn="ctr" eaLnBrk="1" hangingPunct="1">
              <a:defRPr sz="3200">
                <a:latin typeface="+mn-lt"/>
              </a:defRPr>
            </a:lvl1pPr>
            <a:lvl2pPr algn="ctr" eaLnBrk="1" hangingPunct="1">
              <a:defRPr sz="4400">
                <a:solidFill>
                  <a:schemeClr val="tx2"/>
                </a:solidFill>
                <a:latin typeface="Times New Roman" pitchFamily="18" charset="0"/>
              </a:defRPr>
            </a:lvl2pPr>
            <a:lvl3pPr algn="ctr" eaLnBrk="1" hangingPunct="1">
              <a:defRPr sz="4400">
                <a:solidFill>
                  <a:schemeClr val="tx2"/>
                </a:solidFill>
                <a:latin typeface="Times New Roman" pitchFamily="18" charset="0"/>
              </a:defRPr>
            </a:lvl3pPr>
            <a:lvl4pPr algn="ctr" eaLnBrk="1" hangingPunct="1">
              <a:defRPr sz="4400">
                <a:solidFill>
                  <a:schemeClr val="tx2"/>
                </a:solidFill>
                <a:latin typeface="Times New Roman" pitchFamily="18" charset="0"/>
              </a:defRPr>
            </a:lvl4pPr>
            <a:lvl5pPr algn="ctr" eaLnBrk="1" hangingPunct="1">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99FF66">
                    <a:lumMod val="50000"/>
                  </a:srgbClr>
                </a:solidFill>
                <a:effectLst/>
                <a:uLnTx/>
                <a:uFillTx/>
                <a:latin typeface="Arial"/>
                <a:ea typeface="+mn-ea"/>
                <a:cs typeface="+mn-cs"/>
              </a:rPr>
              <a:t>6,300 staff </a:t>
            </a:r>
            <a:r>
              <a:rPr kumimoji="0" lang="en-GB" sz="2100" b="0" i="0" u="none" strike="noStrike" kern="1200" cap="none" spc="0" normalizeH="0" baseline="0" noProof="0" dirty="0">
                <a:ln>
                  <a:noFill/>
                </a:ln>
                <a:solidFill>
                  <a:srgbClr val="000000"/>
                </a:solidFill>
                <a:effectLst/>
                <a:uLnTx/>
                <a:uFillTx/>
                <a:latin typeface="Arial"/>
                <a:ea typeface="+mn-ea"/>
                <a:cs typeface="+mn-cs"/>
              </a:rPr>
              <a:t>employed</a:t>
            </a:r>
          </a:p>
        </p:txBody>
      </p:sp>
      <p:sp>
        <p:nvSpPr>
          <p:cNvPr id="8" name="TextBox 7"/>
          <p:cNvSpPr txBox="1"/>
          <p:nvPr/>
        </p:nvSpPr>
        <p:spPr>
          <a:xfrm>
            <a:off x="6565281" y="2672328"/>
            <a:ext cx="1970838" cy="7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en-US"/>
            </a:defPPr>
            <a:lvl1pPr algn="ctr" eaLnBrk="1" hangingPunct="1">
              <a:defRPr sz="3200">
                <a:latin typeface="+mn-lt"/>
              </a:defRPr>
            </a:lvl1pPr>
            <a:lvl2pPr algn="ctr" eaLnBrk="1" hangingPunct="1">
              <a:defRPr sz="4400">
                <a:solidFill>
                  <a:schemeClr val="tx2"/>
                </a:solidFill>
                <a:latin typeface="Times New Roman" pitchFamily="18" charset="0"/>
              </a:defRPr>
            </a:lvl2pPr>
            <a:lvl3pPr algn="ctr" eaLnBrk="1" hangingPunct="1">
              <a:defRPr sz="4400">
                <a:solidFill>
                  <a:schemeClr val="tx2"/>
                </a:solidFill>
                <a:latin typeface="Times New Roman" pitchFamily="18" charset="0"/>
              </a:defRPr>
            </a:lvl3pPr>
            <a:lvl4pPr algn="ctr" eaLnBrk="1" hangingPunct="1">
              <a:defRPr sz="4400">
                <a:solidFill>
                  <a:schemeClr val="tx2"/>
                </a:solidFill>
                <a:latin typeface="Times New Roman" pitchFamily="18" charset="0"/>
              </a:defRPr>
            </a:lvl4pPr>
            <a:lvl5pPr algn="ctr" eaLnBrk="1" hangingPunct="1">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2100" b="0" i="0" u="none" strike="noStrike" kern="1200" cap="none" spc="0" normalizeH="0" baseline="0" noProof="0" dirty="0">
                <a:ln>
                  <a:noFill/>
                </a:ln>
                <a:solidFill>
                  <a:srgbClr val="000000"/>
                </a:solidFill>
                <a:effectLst/>
                <a:uLnTx/>
                <a:uFillTx/>
                <a:latin typeface="Arial"/>
                <a:ea typeface="+mn-ea"/>
                <a:cs typeface="+mn-cs"/>
              </a:rPr>
              <a:t>Operating out of </a:t>
            </a:r>
            <a:r>
              <a:rPr kumimoji="0" lang="en-GB" sz="3000" b="0" i="0" u="none" strike="noStrike" kern="1200" cap="none" spc="0" normalizeH="0" baseline="0" noProof="0" dirty="0">
                <a:ln>
                  <a:noFill/>
                </a:ln>
                <a:solidFill>
                  <a:srgbClr val="99FF66">
                    <a:lumMod val="50000"/>
                  </a:srgbClr>
                </a:solidFill>
                <a:effectLst/>
                <a:uLnTx/>
                <a:uFillTx/>
                <a:latin typeface="Arial"/>
                <a:ea typeface="+mn-ea"/>
                <a:cs typeface="+mn-cs"/>
              </a:rPr>
              <a:t>130 buildings</a:t>
            </a:r>
          </a:p>
        </p:txBody>
      </p:sp>
      <p:sp>
        <p:nvSpPr>
          <p:cNvPr id="10" name="TextBox 9"/>
          <p:cNvSpPr txBox="1"/>
          <p:nvPr/>
        </p:nvSpPr>
        <p:spPr>
          <a:xfrm>
            <a:off x="2892668" y="3501580"/>
            <a:ext cx="3447312"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defPPr>
              <a:defRPr lang="en-US"/>
            </a:defPPr>
            <a:lvl1pPr algn="ctr" eaLnBrk="1" hangingPunct="1">
              <a:defRPr sz="3200">
                <a:latin typeface="+mn-lt"/>
              </a:defRPr>
            </a:lvl1pPr>
            <a:lvl2pPr algn="ctr" eaLnBrk="1" hangingPunct="1">
              <a:defRPr sz="4400">
                <a:solidFill>
                  <a:schemeClr val="tx2"/>
                </a:solidFill>
                <a:latin typeface="Times New Roman" pitchFamily="18" charset="0"/>
              </a:defRPr>
            </a:lvl2pPr>
            <a:lvl3pPr algn="ctr" eaLnBrk="1" hangingPunct="1">
              <a:defRPr sz="4400">
                <a:solidFill>
                  <a:schemeClr val="tx2"/>
                </a:solidFill>
                <a:latin typeface="Times New Roman" pitchFamily="18" charset="0"/>
              </a:defRPr>
            </a:lvl3pPr>
            <a:lvl4pPr algn="ctr" eaLnBrk="1" hangingPunct="1">
              <a:defRPr sz="4400">
                <a:solidFill>
                  <a:schemeClr val="tx2"/>
                </a:solidFill>
                <a:latin typeface="Times New Roman" pitchFamily="18" charset="0"/>
              </a:defRPr>
            </a:lvl4pPr>
            <a:lvl5pPr algn="ctr" eaLnBrk="1" hangingPunct="1">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Over</a:t>
            </a:r>
            <a:r>
              <a:rPr kumimoji="0" lang="en-GB" sz="2700" b="0" i="0" u="none" strike="noStrike" kern="1200" cap="none" spc="0" normalizeH="0" baseline="0" noProof="0" dirty="0">
                <a:ln>
                  <a:noFill/>
                </a:ln>
                <a:solidFill>
                  <a:srgbClr val="99FF66">
                    <a:lumMod val="50000"/>
                  </a:srgbClr>
                </a:solidFill>
                <a:effectLst/>
                <a:uLnTx/>
                <a:uFillTx/>
                <a:latin typeface="Arial"/>
                <a:ea typeface="+mn-ea"/>
                <a:cs typeface="+mn-cs"/>
              </a:rPr>
              <a:t> 2 million business miles </a:t>
            </a:r>
            <a:r>
              <a:rPr kumimoji="0" lang="en-GB" sz="1800" b="0" i="0" u="none" strike="noStrike" kern="1200" cap="none" spc="0" normalizeH="0" baseline="0" noProof="0" dirty="0">
                <a:ln>
                  <a:noFill/>
                </a:ln>
                <a:solidFill>
                  <a:srgbClr val="000000"/>
                </a:solidFill>
                <a:effectLst/>
                <a:uLnTx/>
                <a:uFillTx/>
                <a:latin typeface="Arial"/>
                <a:ea typeface="+mn-ea"/>
                <a:cs typeface="+mn-cs"/>
              </a:rPr>
              <a:t>claimed 2018/19 =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471 tonnes of Co2</a:t>
            </a:r>
          </a:p>
        </p:txBody>
      </p:sp>
      <p:sp>
        <p:nvSpPr>
          <p:cNvPr id="4" name="Rectangle 3"/>
          <p:cNvSpPr/>
          <p:nvPr/>
        </p:nvSpPr>
        <p:spPr bwMode="auto">
          <a:xfrm>
            <a:off x="496389" y="1892911"/>
            <a:ext cx="8144233" cy="277910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Content Placeholder 2"/>
          <p:cNvSpPr>
            <a:spLocks noGrp="1"/>
          </p:cNvSpPr>
          <p:nvPr>
            <p:ph idx="1"/>
          </p:nvPr>
        </p:nvSpPr>
        <p:spPr>
          <a:xfrm>
            <a:off x="592183" y="1190833"/>
            <a:ext cx="8515173" cy="854225"/>
          </a:xfrm>
        </p:spPr>
        <p:txBody>
          <a:bodyPr/>
          <a:lstStyle/>
          <a:p>
            <a:pPr marL="0" indent="0">
              <a:buNone/>
            </a:pPr>
            <a:r>
              <a:rPr lang="en-GB" sz="1500" dirty="0"/>
              <a:t>Delivering Community, Mental Health and Primary Care Services across:</a:t>
            </a:r>
          </a:p>
          <a:p>
            <a:pPr marL="0" indent="0">
              <a:buNone/>
            </a:pPr>
            <a:r>
              <a:rPr lang="en-GB" sz="1500" b="1" i="1" dirty="0"/>
              <a:t>Bedfordshire, Luton, City and Hackney, Tower Hamlets, Newham, Richmond</a:t>
            </a:r>
            <a:endParaRPr lang="en-GB" sz="1200" i="1" dirty="0"/>
          </a:p>
          <a:p>
            <a:pPr marL="0" indent="0">
              <a:buNone/>
            </a:pPr>
            <a:endParaRPr lang="en-GB" sz="1200" i="1" dirty="0"/>
          </a:p>
        </p:txBody>
      </p:sp>
      <p:sp>
        <p:nvSpPr>
          <p:cNvPr id="6" name="Oval 5"/>
          <p:cNvSpPr/>
          <p:nvPr/>
        </p:nvSpPr>
        <p:spPr bwMode="auto">
          <a:xfrm>
            <a:off x="592183" y="2316478"/>
            <a:ext cx="2458847" cy="1428206"/>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7183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ELFT Social Value Priorities</a:t>
            </a:r>
          </a:p>
        </p:txBody>
      </p:sp>
      <p:sp>
        <p:nvSpPr>
          <p:cNvPr id="3" name="Content Placeholder 2"/>
          <p:cNvSpPr>
            <a:spLocks noGrp="1"/>
          </p:cNvSpPr>
          <p:nvPr>
            <p:ph idx="1"/>
          </p:nvPr>
        </p:nvSpPr>
        <p:spPr/>
        <p:txBody>
          <a:bodyPr/>
          <a:lstStyle/>
          <a:p>
            <a:pPr lvl="0"/>
            <a:r>
              <a:rPr lang="en-GB" sz="1600" b="1" i="1" dirty="0"/>
              <a:t>Ensuring our suppliers pay the Real Living Wage set by the Living Wage Foundation </a:t>
            </a:r>
            <a:r>
              <a:rPr lang="en-GB" sz="1600" b="1" u="sng" dirty="0">
                <a:hlinkClick r:id="rId3"/>
              </a:rPr>
              <a:t>https://www.livingwage.org.uk/</a:t>
            </a:r>
            <a:endParaRPr lang="en-GB" sz="1600" b="1" dirty="0"/>
          </a:p>
          <a:p>
            <a:r>
              <a:rPr lang="en-GB" sz="1600" b="1" i="1" dirty="0"/>
              <a:t>Investment to grow and retention of spend in local economies</a:t>
            </a:r>
          </a:p>
          <a:p>
            <a:pPr lvl="0"/>
            <a:r>
              <a:rPr lang="en-GB" sz="1600" b="1" i="1" dirty="0"/>
              <a:t>The creation of equal employment and training opportunities for local people, people with protected characteristics, service users, and groups hardest hit by the </a:t>
            </a:r>
            <a:r>
              <a:rPr lang="en-GB" sz="1600" b="1" i="1" dirty="0" err="1"/>
              <a:t>Covid</a:t>
            </a:r>
            <a:r>
              <a:rPr lang="en-GB" sz="1600" b="1" i="1" dirty="0"/>
              <a:t> pandemic</a:t>
            </a:r>
            <a:endParaRPr lang="en-GB" sz="1600" b="1" dirty="0"/>
          </a:p>
          <a:p>
            <a:pPr lvl="0"/>
            <a:r>
              <a:rPr lang="en-GB" sz="1600" b="1" i="1" dirty="0"/>
              <a:t>A commitment to sustainability, including a reduction in carbon emissions</a:t>
            </a:r>
            <a:endParaRPr lang="en-GB" sz="1600" b="1" dirty="0"/>
          </a:p>
          <a:p>
            <a:pPr lvl="0"/>
            <a:r>
              <a:rPr lang="en-GB" sz="1600" b="1" i="1" dirty="0"/>
              <a:t>Support for young workers, school leavers and apprenticeship schemes</a:t>
            </a:r>
            <a:endParaRPr lang="en-GB" sz="1600" b="1" dirty="0"/>
          </a:p>
          <a:p>
            <a:endParaRPr lang="en-GB" sz="1600" dirty="0"/>
          </a:p>
          <a:p>
            <a:pPr marL="0" indent="0">
              <a:buNone/>
            </a:pPr>
            <a:r>
              <a:rPr lang="en-GB" sz="1600" dirty="0"/>
              <a:t>*Voted and agreed on by Anchor Steering Group (including Service Users) and Council of Governors</a:t>
            </a:r>
          </a:p>
        </p:txBody>
      </p:sp>
    </p:spTree>
    <p:extLst>
      <p:ext uri="{BB962C8B-B14F-4D97-AF65-F5344CB8AC3E}">
        <p14:creationId xmlns:p14="http://schemas.microsoft.com/office/powerpoint/2010/main" val="369357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69552" y="2220711"/>
            <a:ext cx="4004895" cy="702078"/>
          </a:xfrm>
        </p:spPr>
        <p:txBody>
          <a:bodyPr/>
          <a:lstStyle/>
          <a:p>
            <a:r>
              <a:rPr lang="en-GB" sz="2400" dirty="0"/>
              <a:t>Collecting Baseline Procurement Data</a:t>
            </a:r>
          </a:p>
        </p:txBody>
      </p:sp>
    </p:spTree>
    <p:extLst>
      <p:ext uri="{BB962C8B-B14F-4D97-AF65-F5344CB8AC3E}">
        <p14:creationId xmlns:p14="http://schemas.microsoft.com/office/powerpoint/2010/main" val="306209748"/>
      </p:ext>
    </p:extLst>
  </p:cSld>
  <p:clrMapOvr>
    <a:masterClrMapping/>
  </p:clrMapOvr>
</p:sld>
</file>

<file path=ppt/theme/theme1.xml><?xml version="1.0" encoding="utf-8"?>
<a:theme xmlns:a="http://schemas.openxmlformats.org/drawingml/2006/main" name="Update on health scoping for WW">
  <a:themeElements>
    <a:clrScheme name="Custom 5">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DD0031"/>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extLst>
    <a:ext uri="{05A4C25C-085E-4340-85A3-A5531E510DB2}">
      <thm15:themeFamily xmlns:thm15="http://schemas.microsoft.com/office/thememl/2012/main" name="Update on health scoping for WW" id="{37088FCC-E9E0-485D-9F73-D397E5FA4E3A}" vid="{07455E83-298D-47CA-9805-B07A86669478}"/>
    </a:ext>
  </a:extLst>
</a:theme>
</file>

<file path=ppt/theme/theme2.xml><?xml version="1.0" encoding="utf-8"?>
<a:theme xmlns:a="http://schemas.openxmlformats.org/drawingml/2006/main" name="Default Theme">
  <a:themeElements>
    <a:clrScheme name="">
      <a:dk1>
        <a:srgbClr val="000000"/>
      </a:dk1>
      <a:lt1>
        <a:srgbClr val="99FF66"/>
      </a:lt1>
      <a:dk2>
        <a:srgbClr val="003399"/>
      </a:dk2>
      <a:lt2>
        <a:srgbClr val="666633"/>
      </a:lt2>
      <a:accent1>
        <a:srgbClr val="339933"/>
      </a:accent1>
      <a:accent2>
        <a:srgbClr val="800000"/>
      </a:accent2>
      <a:accent3>
        <a:srgbClr val="CAFFB8"/>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LHCP Blue">
  <a:themeElements>
    <a:clrScheme name="ELHCP Brand">
      <a:dk1>
        <a:sysClr val="windowText" lastClr="000000"/>
      </a:dk1>
      <a:lt1>
        <a:sysClr val="window" lastClr="FFFFFF"/>
      </a:lt1>
      <a:dk2>
        <a:srgbClr val="44546A"/>
      </a:dk2>
      <a:lt2>
        <a:srgbClr val="E7E6E6"/>
      </a:lt2>
      <a:accent1>
        <a:srgbClr val="0071BC"/>
      </a:accent1>
      <a:accent2>
        <a:srgbClr val="D70B8C"/>
      </a:accent2>
      <a:accent3>
        <a:srgbClr val="A5A5A5"/>
      </a:accent3>
      <a:accent4>
        <a:srgbClr val="FFC000"/>
      </a:accent4>
      <a:accent5>
        <a:srgbClr val="0071BC"/>
      </a:accent5>
      <a:accent6>
        <a:srgbClr val="39B54A"/>
      </a:accent6>
      <a:hlink>
        <a:srgbClr val="0071BC"/>
      </a:hlink>
      <a:folHlink>
        <a:srgbClr val="ED1C2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HCP PRESENTATION TEMPLATE_ [Read-Only]" id="{CC25F821-1A61-46B4-B3D3-9FABB8679BC1}" vid="{DA44CB2C-C3C7-485B-98D0-F97F0F5039F9}"/>
    </a:ext>
  </a:extLst>
</a:theme>
</file>

<file path=ppt/theme/theme4.xml><?xml version="1.0" encoding="utf-8"?>
<a:theme xmlns:a="http://schemas.openxmlformats.org/drawingml/2006/main" name="1_ELHCP Blue">
  <a:themeElements>
    <a:clrScheme name="ELHCP Brand">
      <a:dk1>
        <a:sysClr val="windowText" lastClr="000000"/>
      </a:dk1>
      <a:lt1>
        <a:sysClr val="window" lastClr="FFFFFF"/>
      </a:lt1>
      <a:dk2>
        <a:srgbClr val="44546A"/>
      </a:dk2>
      <a:lt2>
        <a:srgbClr val="E7E6E6"/>
      </a:lt2>
      <a:accent1>
        <a:srgbClr val="0071BC"/>
      </a:accent1>
      <a:accent2>
        <a:srgbClr val="D70B8C"/>
      </a:accent2>
      <a:accent3>
        <a:srgbClr val="A5A5A5"/>
      </a:accent3>
      <a:accent4>
        <a:srgbClr val="FFC000"/>
      </a:accent4>
      <a:accent5>
        <a:srgbClr val="0071BC"/>
      </a:accent5>
      <a:accent6>
        <a:srgbClr val="39B54A"/>
      </a:accent6>
      <a:hlink>
        <a:srgbClr val="0071BC"/>
      </a:hlink>
      <a:folHlink>
        <a:srgbClr val="ED1C2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HCP PRESENTATION TEMPLATE_ [Read-Only]" id="{91A357DE-0720-4758-BDDE-E048EC02663A}" vid="{04C149AA-EFE7-4D2C-9F36-2B5E319B0E52}"/>
    </a:ext>
  </a:extLst>
</a:theme>
</file>

<file path=ppt/theme/theme5.xml><?xml version="1.0" encoding="utf-8"?>
<a:theme xmlns:a="http://schemas.openxmlformats.org/drawingml/2006/main" name="ELHCP Blue">
  <a:themeElements>
    <a:clrScheme name="ELHCP Brand">
      <a:dk1>
        <a:sysClr val="windowText" lastClr="000000"/>
      </a:dk1>
      <a:lt1>
        <a:sysClr val="window" lastClr="FFFFFF"/>
      </a:lt1>
      <a:dk2>
        <a:srgbClr val="44546A"/>
      </a:dk2>
      <a:lt2>
        <a:srgbClr val="E7E6E6"/>
      </a:lt2>
      <a:accent1>
        <a:srgbClr val="0071BC"/>
      </a:accent1>
      <a:accent2>
        <a:srgbClr val="D70B8C"/>
      </a:accent2>
      <a:accent3>
        <a:srgbClr val="A5A5A5"/>
      </a:accent3>
      <a:accent4>
        <a:srgbClr val="FFC000"/>
      </a:accent4>
      <a:accent5>
        <a:srgbClr val="0071BC"/>
      </a:accent5>
      <a:accent6>
        <a:srgbClr val="39B54A"/>
      </a:accent6>
      <a:hlink>
        <a:srgbClr val="0071BC"/>
      </a:hlink>
      <a:folHlink>
        <a:srgbClr val="ED1C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HCP PRESENTATION TEMPLATE " id="{B7312E50-40D2-4931-B14D-A4B5F2B67F7E}" vid="{5FDA91C8-C1CD-4E4A-9B3C-3CA7CF350F4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AFF2AD3E09A4CA37AADF9D0DBC577" ma:contentTypeVersion="" ma:contentTypeDescription="Create a new document." ma:contentTypeScope="" ma:versionID="1d2496035ec0e39159d162839bfa9386">
  <xsd:schema xmlns:xsd="http://www.w3.org/2001/XMLSchema" xmlns:xs="http://www.w3.org/2001/XMLSchema" xmlns:p="http://schemas.microsoft.com/office/2006/metadata/properties" xmlns:ns2="f51366fd-508f-4b55-8a5b-2e5dd1330380" xmlns:ns3="f63d006a-9390-4ba5-8458-7ed12a25f0c7" targetNamespace="http://schemas.microsoft.com/office/2006/metadata/properties" ma:root="true" ma:fieldsID="79a6dded5f436c54ddc7b2487a69f226" ns2:_="" ns3:_="">
    <xsd:import namespace="f51366fd-508f-4b55-8a5b-2e5dd1330380"/>
    <xsd:import namespace="f63d006a-9390-4ba5-8458-7ed12a25f0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366fd-508f-4b55-8a5b-2e5dd13303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3d006a-9390-4ba5-8458-7ed12a25f0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93292-18AE-49FE-BDBE-8A7448251142}">
  <ds:schemaRefs>
    <ds:schemaRef ds:uri="f51366fd-508f-4b55-8a5b-2e5dd1330380"/>
    <ds:schemaRef ds:uri="f63d006a-9390-4ba5-8458-7ed12a25f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C0CD6D-7482-4960-8E6A-75303499D70C}">
  <ds:schemaRefs>
    <ds:schemaRef ds:uri="http://purl.org/dc/terms/"/>
    <ds:schemaRef ds:uri="f51366fd-508f-4b55-8a5b-2e5dd1330380"/>
    <ds:schemaRef ds:uri="http://purl.org/dc/dcmitype/"/>
    <ds:schemaRef ds:uri="http://schemas.microsoft.com/office/2006/documentManagement/types"/>
    <ds:schemaRef ds:uri="f63d006a-9390-4ba5-8458-7ed12a25f0c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D0E70CC-714B-49BF-BE57-9AF9206CD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Update on health scoping for WW</Template>
  <TotalTime>935</TotalTime>
  <Words>784</Words>
  <Application>Microsoft Office PowerPoint</Application>
  <PresentationFormat>On-screen Show (16:9)</PresentationFormat>
  <Paragraphs>131</Paragraphs>
  <Slides>22</Slides>
  <Notes>11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22</vt:i4>
      </vt:variant>
    </vt:vector>
  </HeadingPairs>
  <TitlesOfParts>
    <vt:vector size="34" baseType="lpstr">
      <vt:lpstr>Arial</vt:lpstr>
      <vt:lpstr>Arial Black</vt:lpstr>
      <vt:lpstr>Calibri</vt:lpstr>
      <vt:lpstr>Georgia</vt:lpstr>
      <vt:lpstr>Times New Roman</vt:lpstr>
      <vt:lpstr>Wingdings</vt:lpstr>
      <vt:lpstr>Wingdings 2</vt:lpstr>
      <vt:lpstr>Update on health scoping for WW</vt:lpstr>
      <vt:lpstr>Default Theme</vt:lpstr>
      <vt:lpstr>2_ELHCP Blue</vt:lpstr>
      <vt:lpstr>1_ELHCP Blue</vt:lpstr>
      <vt:lpstr>ELHCP Blue</vt:lpstr>
      <vt:lpstr>Anchor institution work at ELFT   Matilda Allen – matilda.allen1@nhs.net Angela Bartley is leading the anchor work – angela.bartley@nhs.net  (&amp; thanks to Claire Mulrenan for slides) </vt:lpstr>
      <vt:lpstr>Anchor institutions 101 </vt:lpstr>
      <vt:lpstr>What is our definition of an anchor institution? </vt:lpstr>
      <vt:lpstr>What makes healthcare an anchor institution?</vt:lpstr>
      <vt:lpstr>East London NHS Foundation Trust </vt:lpstr>
      <vt:lpstr>Collecting Baseline Procurement Data and Testing Social Value Metrics at ELFT</vt:lpstr>
      <vt:lpstr>East London NHS Foundation Trust</vt:lpstr>
      <vt:lpstr>ELFT Social Value Priorities</vt:lpstr>
      <vt:lpstr>Collecting Baseline Procurement Data</vt:lpstr>
      <vt:lpstr>ELFT: Procurement Audit</vt:lpstr>
      <vt:lpstr>ELFT: Procurement Audit</vt:lpstr>
      <vt:lpstr>ELFT Local Spend</vt:lpstr>
      <vt:lpstr> Testing Social Value Metrics at ELFT</vt:lpstr>
      <vt:lpstr>Case Study - Website Tender</vt:lpstr>
      <vt:lpstr>ELFT: Reflections</vt:lpstr>
      <vt:lpstr>ELFT: Reflections</vt:lpstr>
      <vt:lpstr>Anchor programme reflection and priorities</vt:lpstr>
      <vt:lpstr>PowerPoint Presentation</vt:lpstr>
      <vt:lpstr>PowerPoint Presentation</vt:lpstr>
      <vt:lpstr>PowerPoint Presentation</vt:lpstr>
      <vt:lpstr>Summary and reflection</vt:lpstr>
      <vt:lpstr>PowerPoint Presentation</vt:lpstr>
    </vt:vector>
  </TitlesOfParts>
  <Company>Imperial College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contribution of healthcare and the role of improvement approaches in improving health &amp; prevention</dc:title>
  <dc:creator>Allwood, Dominique</dc:creator>
  <cp:lastModifiedBy>Toll Adam</cp:lastModifiedBy>
  <cp:revision>48</cp:revision>
  <cp:lastPrinted>2019-12-03T16:53:49Z</cp:lastPrinted>
  <dcterms:created xsi:type="dcterms:W3CDTF">2017-11-10T07:57:45Z</dcterms:created>
  <dcterms:modified xsi:type="dcterms:W3CDTF">2021-10-01T11:43:23Z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0x010100AECAFF2AD3E09A4CA37AADF9D0DBC577</vt:lpwstr>
  </property>
  <property fmtid="{D5CDD505-2E9C-101B-9397-08002B2CF9AE}" pid="3" name="Order">
    <vt:r8>100</vt:r8>
  </property>
</Properties>
</file>