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4"/>
  </p:sldMasterIdLst>
  <p:notesMasterIdLst>
    <p:notesMasterId r:id="rId8"/>
  </p:notesMasterIdLst>
  <p:sldIdLst>
    <p:sldId id="358" r:id="rId5"/>
    <p:sldId id="371" r:id="rId6"/>
    <p:sldId id="372" r:id="rId7"/>
  </p:sldIdLst>
  <p:sldSz cx="23872825" cy="13428663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29" userDrawn="1">
          <p15:clr>
            <a:srgbClr val="A4A3A4"/>
          </p15:clr>
        </p15:guide>
        <p15:guide id="2" pos="6767" userDrawn="1">
          <p15:clr>
            <a:srgbClr val="A4A3A4"/>
          </p15:clr>
        </p15:guide>
        <p15:guide id="3" pos="673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C3399"/>
    <a:srgbClr val="B2E4E8"/>
    <a:srgbClr val="F9ADDE"/>
    <a:srgbClr val="17F19E"/>
    <a:srgbClr val="F34375"/>
    <a:srgbClr val="99CCFF"/>
    <a:srgbClr val="F8F8F8"/>
    <a:srgbClr val="C5AADA"/>
    <a:srgbClr val="58D7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67" autoAdjust="0"/>
    <p:restoredTop sz="94660"/>
  </p:normalViewPr>
  <p:slideViewPr>
    <p:cSldViewPr snapToGrid="0">
      <p:cViewPr varScale="1">
        <p:scale>
          <a:sx n="41" d="100"/>
          <a:sy n="41" d="100"/>
        </p:scale>
        <p:origin x="104" y="48"/>
      </p:cViewPr>
      <p:guideLst>
        <p:guide orient="horz" pos="4229"/>
        <p:guide pos="6767"/>
        <p:guide pos="673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42B18911-E461-461E-ABB0-4AA295AF04AA}" type="datetimeFigureOut">
              <a:rPr lang="en-GB" smtClean="0"/>
              <a:pPr/>
              <a:t>16/05/2022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35075"/>
            <a:ext cx="5918200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8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8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7D6A4E6B-4D8B-4070-81BB-0FC5B758879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7884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20895" rtl="0" eaLnBrk="1" latinLnBrk="0" hangingPunct="1">
      <a:defRPr sz="1603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610446" algn="l" defTabSz="1220895" rtl="0" eaLnBrk="1" latinLnBrk="0" hangingPunct="1">
      <a:defRPr sz="1603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1220895" algn="l" defTabSz="1220895" rtl="0" eaLnBrk="1" latinLnBrk="0" hangingPunct="1">
      <a:defRPr sz="1603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831339" algn="l" defTabSz="1220895" rtl="0" eaLnBrk="1" latinLnBrk="0" hangingPunct="1">
      <a:defRPr sz="1603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2441786" algn="l" defTabSz="1220895" rtl="0" eaLnBrk="1" latinLnBrk="0" hangingPunct="1">
      <a:defRPr sz="1603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3052232" algn="l" defTabSz="1220895" rtl="0" eaLnBrk="1" latinLnBrk="0" hangingPunct="1">
      <a:defRPr sz="1603" kern="1200">
        <a:solidFill>
          <a:schemeClr val="tx1"/>
        </a:solidFill>
        <a:latin typeface="+mn-lt"/>
        <a:ea typeface="+mn-ea"/>
        <a:cs typeface="+mn-cs"/>
      </a:defRPr>
    </a:lvl6pPr>
    <a:lvl7pPr marL="3662679" algn="l" defTabSz="1220895" rtl="0" eaLnBrk="1" latinLnBrk="0" hangingPunct="1">
      <a:defRPr sz="1603" kern="1200">
        <a:solidFill>
          <a:schemeClr val="tx1"/>
        </a:solidFill>
        <a:latin typeface="+mn-lt"/>
        <a:ea typeface="+mn-ea"/>
        <a:cs typeface="+mn-cs"/>
      </a:defRPr>
    </a:lvl7pPr>
    <a:lvl8pPr marL="4273127" algn="l" defTabSz="1220895" rtl="0" eaLnBrk="1" latinLnBrk="0" hangingPunct="1">
      <a:defRPr sz="1603" kern="1200">
        <a:solidFill>
          <a:schemeClr val="tx1"/>
        </a:solidFill>
        <a:latin typeface="+mn-lt"/>
        <a:ea typeface="+mn-ea"/>
        <a:cs typeface="+mn-cs"/>
      </a:defRPr>
    </a:lvl8pPr>
    <a:lvl9pPr marL="4883573" algn="l" defTabSz="1220895" rtl="0" eaLnBrk="1" latinLnBrk="0" hangingPunct="1">
      <a:defRPr sz="160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84103" y="2197701"/>
            <a:ext cx="17904619" cy="4675164"/>
          </a:xfrm>
        </p:spPr>
        <p:txBody>
          <a:bodyPr anchor="b"/>
          <a:lstStyle>
            <a:lvl1pPr algn="ctr">
              <a:defRPr sz="1174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84103" y="7053157"/>
            <a:ext cx="17904619" cy="3242151"/>
          </a:xfrm>
        </p:spPr>
        <p:txBody>
          <a:bodyPr/>
          <a:lstStyle>
            <a:lvl1pPr marL="0" indent="0" algn="ctr">
              <a:buNone/>
              <a:defRPr sz="4699"/>
            </a:lvl1pPr>
            <a:lvl2pPr marL="895243" indent="0" algn="ctr">
              <a:buNone/>
              <a:defRPr sz="3916"/>
            </a:lvl2pPr>
            <a:lvl3pPr marL="1790487" indent="0" algn="ctr">
              <a:buNone/>
              <a:defRPr sz="3525"/>
            </a:lvl3pPr>
            <a:lvl4pPr marL="2685730" indent="0" algn="ctr">
              <a:buNone/>
              <a:defRPr sz="3133"/>
            </a:lvl4pPr>
            <a:lvl5pPr marL="3580973" indent="0" algn="ctr">
              <a:buNone/>
              <a:defRPr sz="3133"/>
            </a:lvl5pPr>
            <a:lvl6pPr marL="4476217" indent="0" algn="ctr">
              <a:buNone/>
              <a:defRPr sz="3133"/>
            </a:lvl6pPr>
            <a:lvl7pPr marL="5371460" indent="0" algn="ctr">
              <a:buNone/>
              <a:defRPr sz="3133"/>
            </a:lvl7pPr>
            <a:lvl8pPr marL="6266703" indent="0" algn="ctr">
              <a:buNone/>
              <a:defRPr sz="3133"/>
            </a:lvl8pPr>
            <a:lvl9pPr marL="7161947" indent="0" algn="ctr">
              <a:buNone/>
              <a:defRPr sz="31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CEE5-B3BA-4C69-8E18-44C7CCEA9E03}" type="datetimeFigureOut">
              <a:rPr lang="en-GB" smtClean="0"/>
              <a:t>16/05/2022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8851F-8D52-4709-B416-BF73E54BEFD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1829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CEE5-B3BA-4C69-8E18-44C7CCEA9E03}" type="datetimeFigureOut">
              <a:rPr lang="en-GB" smtClean="0"/>
              <a:t>16/05/2022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8851F-8D52-4709-B416-BF73E54BEFD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343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083990" y="714952"/>
            <a:ext cx="5147578" cy="113801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1257" y="714952"/>
            <a:ext cx="15144323" cy="113801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CEE5-B3BA-4C69-8E18-44C7CCEA9E03}" type="datetimeFigureOut">
              <a:rPr lang="en-GB" smtClean="0"/>
              <a:t>16/05/2022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8851F-8D52-4709-B416-BF73E54BEFD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2779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CEE5-B3BA-4C69-8E18-44C7CCEA9E03}" type="datetimeFigureOut">
              <a:rPr lang="en-GB" smtClean="0"/>
              <a:t>16/05/2022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8851F-8D52-4709-B416-BF73E54BEFD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3621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8823" y="3347842"/>
            <a:ext cx="20590312" cy="5585950"/>
          </a:xfrm>
        </p:spPr>
        <p:txBody>
          <a:bodyPr anchor="b"/>
          <a:lstStyle>
            <a:lvl1pPr>
              <a:defRPr sz="1174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8823" y="8986637"/>
            <a:ext cx="20590312" cy="2937519"/>
          </a:xfrm>
        </p:spPr>
        <p:txBody>
          <a:bodyPr/>
          <a:lstStyle>
            <a:lvl1pPr marL="0" indent="0">
              <a:buNone/>
              <a:defRPr sz="4699">
                <a:solidFill>
                  <a:schemeClr val="tx1">
                    <a:tint val="75000"/>
                  </a:schemeClr>
                </a:solidFill>
              </a:defRPr>
            </a:lvl1pPr>
            <a:lvl2pPr marL="895243" indent="0">
              <a:buNone/>
              <a:defRPr sz="3916">
                <a:solidFill>
                  <a:schemeClr val="tx1">
                    <a:tint val="75000"/>
                  </a:schemeClr>
                </a:solidFill>
              </a:defRPr>
            </a:lvl2pPr>
            <a:lvl3pPr marL="1790487" indent="0">
              <a:buNone/>
              <a:defRPr sz="3525">
                <a:solidFill>
                  <a:schemeClr val="tx1">
                    <a:tint val="75000"/>
                  </a:schemeClr>
                </a:solidFill>
              </a:defRPr>
            </a:lvl3pPr>
            <a:lvl4pPr marL="2685730" indent="0">
              <a:buNone/>
              <a:defRPr sz="3133">
                <a:solidFill>
                  <a:schemeClr val="tx1">
                    <a:tint val="75000"/>
                  </a:schemeClr>
                </a:solidFill>
              </a:defRPr>
            </a:lvl4pPr>
            <a:lvl5pPr marL="3580973" indent="0">
              <a:buNone/>
              <a:defRPr sz="3133">
                <a:solidFill>
                  <a:schemeClr val="tx1">
                    <a:tint val="75000"/>
                  </a:schemeClr>
                </a:solidFill>
              </a:defRPr>
            </a:lvl5pPr>
            <a:lvl6pPr marL="4476217" indent="0">
              <a:buNone/>
              <a:defRPr sz="3133">
                <a:solidFill>
                  <a:schemeClr val="tx1">
                    <a:tint val="75000"/>
                  </a:schemeClr>
                </a:solidFill>
              </a:defRPr>
            </a:lvl6pPr>
            <a:lvl7pPr marL="5371460" indent="0">
              <a:buNone/>
              <a:defRPr sz="3133">
                <a:solidFill>
                  <a:schemeClr val="tx1">
                    <a:tint val="75000"/>
                  </a:schemeClr>
                </a:solidFill>
              </a:defRPr>
            </a:lvl7pPr>
            <a:lvl8pPr marL="6266703" indent="0">
              <a:buNone/>
              <a:defRPr sz="3133">
                <a:solidFill>
                  <a:schemeClr val="tx1">
                    <a:tint val="75000"/>
                  </a:schemeClr>
                </a:solidFill>
              </a:defRPr>
            </a:lvl8pPr>
            <a:lvl9pPr marL="7161947" indent="0">
              <a:buNone/>
              <a:defRPr sz="3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CEE5-B3BA-4C69-8E18-44C7CCEA9E03}" type="datetimeFigureOut">
              <a:rPr lang="en-GB" smtClean="0"/>
              <a:t>16/05/2022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8851F-8D52-4709-B416-BF73E54BEFD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5473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1257" y="3574760"/>
            <a:ext cx="10145951" cy="8520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85617" y="3574760"/>
            <a:ext cx="10145951" cy="8520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CEE5-B3BA-4C69-8E18-44C7CCEA9E03}" type="datetimeFigureOut">
              <a:rPr lang="en-GB" smtClean="0"/>
              <a:t>16/05/2022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8851F-8D52-4709-B416-BF73E54BEFD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2548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4366" y="714953"/>
            <a:ext cx="20590312" cy="25955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4367" y="3291888"/>
            <a:ext cx="10099323" cy="1613304"/>
          </a:xfrm>
        </p:spPr>
        <p:txBody>
          <a:bodyPr anchor="b"/>
          <a:lstStyle>
            <a:lvl1pPr marL="0" indent="0">
              <a:buNone/>
              <a:defRPr sz="4699" b="1"/>
            </a:lvl1pPr>
            <a:lvl2pPr marL="895243" indent="0">
              <a:buNone/>
              <a:defRPr sz="3916" b="1"/>
            </a:lvl2pPr>
            <a:lvl3pPr marL="1790487" indent="0">
              <a:buNone/>
              <a:defRPr sz="3525" b="1"/>
            </a:lvl3pPr>
            <a:lvl4pPr marL="2685730" indent="0">
              <a:buNone/>
              <a:defRPr sz="3133" b="1"/>
            </a:lvl4pPr>
            <a:lvl5pPr marL="3580973" indent="0">
              <a:buNone/>
              <a:defRPr sz="3133" b="1"/>
            </a:lvl5pPr>
            <a:lvl6pPr marL="4476217" indent="0">
              <a:buNone/>
              <a:defRPr sz="3133" b="1"/>
            </a:lvl6pPr>
            <a:lvl7pPr marL="5371460" indent="0">
              <a:buNone/>
              <a:defRPr sz="3133" b="1"/>
            </a:lvl7pPr>
            <a:lvl8pPr marL="6266703" indent="0">
              <a:buNone/>
              <a:defRPr sz="3133" b="1"/>
            </a:lvl8pPr>
            <a:lvl9pPr marL="7161947" indent="0">
              <a:buNone/>
              <a:defRPr sz="3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4367" y="4905192"/>
            <a:ext cx="10099323" cy="72147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085618" y="3291888"/>
            <a:ext cx="10149060" cy="1613304"/>
          </a:xfrm>
        </p:spPr>
        <p:txBody>
          <a:bodyPr anchor="b"/>
          <a:lstStyle>
            <a:lvl1pPr marL="0" indent="0">
              <a:buNone/>
              <a:defRPr sz="4699" b="1"/>
            </a:lvl1pPr>
            <a:lvl2pPr marL="895243" indent="0">
              <a:buNone/>
              <a:defRPr sz="3916" b="1"/>
            </a:lvl2pPr>
            <a:lvl3pPr marL="1790487" indent="0">
              <a:buNone/>
              <a:defRPr sz="3525" b="1"/>
            </a:lvl3pPr>
            <a:lvl4pPr marL="2685730" indent="0">
              <a:buNone/>
              <a:defRPr sz="3133" b="1"/>
            </a:lvl4pPr>
            <a:lvl5pPr marL="3580973" indent="0">
              <a:buNone/>
              <a:defRPr sz="3133" b="1"/>
            </a:lvl5pPr>
            <a:lvl6pPr marL="4476217" indent="0">
              <a:buNone/>
              <a:defRPr sz="3133" b="1"/>
            </a:lvl6pPr>
            <a:lvl7pPr marL="5371460" indent="0">
              <a:buNone/>
              <a:defRPr sz="3133" b="1"/>
            </a:lvl7pPr>
            <a:lvl8pPr marL="6266703" indent="0">
              <a:buNone/>
              <a:defRPr sz="3133" b="1"/>
            </a:lvl8pPr>
            <a:lvl9pPr marL="7161947" indent="0">
              <a:buNone/>
              <a:defRPr sz="3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085618" y="4905192"/>
            <a:ext cx="10149060" cy="72147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CEE5-B3BA-4C69-8E18-44C7CCEA9E03}" type="datetimeFigureOut">
              <a:rPr lang="en-GB" smtClean="0"/>
              <a:t>16/05/2022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8851F-8D52-4709-B416-BF73E54BEFD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4864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CEE5-B3BA-4C69-8E18-44C7CCEA9E03}" type="datetimeFigureOut">
              <a:rPr lang="en-GB" smtClean="0"/>
              <a:t>16/05/2022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8851F-8D52-4709-B416-BF73E54BEFD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1789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CEE5-B3BA-4C69-8E18-44C7CCEA9E03}" type="datetimeFigureOut">
              <a:rPr lang="en-GB" smtClean="0"/>
              <a:t>16/05/2022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8851F-8D52-4709-B416-BF73E54BEFD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6497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4367" y="895244"/>
            <a:ext cx="7699607" cy="3133355"/>
          </a:xfrm>
        </p:spPr>
        <p:txBody>
          <a:bodyPr anchor="b"/>
          <a:lstStyle>
            <a:lvl1pPr>
              <a:defRPr sz="626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49060" y="1933480"/>
            <a:ext cx="12085618" cy="9543054"/>
          </a:xfrm>
        </p:spPr>
        <p:txBody>
          <a:bodyPr/>
          <a:lstStyle>
            <a:lvl1pPr>
              <a:defRPr sz="6266"/>
            </a:lvl1pPr>
            <a:lvl2pPr>
              <a:defRPr sz="5483"/>
            </a:lvl2pPr>
            <a:lvl3pPr>
              <a:defRPr sz="4699"/>
            </a:lvl3pPr>
            <a:lvl4pPr>
              <a:defRPr sz="3916"/>
            </a:lvl4pPr>
            <a:lvl5pPr>
              <a:defRPr sz="3916"/>
            </a:lvl5pPr>
            <a:lvl6pPr>
              <a:defRPr sz="3916"/>
            </a:lvl6pPr>
            <a:lvl7pPr>
              <a:defRPr sz="3916"/>
            </a:lvl7pPr>
            <a:lvl8pPr>
              <a:defRPr sz="3916"/>
            </a:lvl8pPr>
            <a:lvl9pPr>
              <a:defRPr sz="391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4367" y="4028599"/>
            <a:ext cx="7699607" cy="7463478"/>
          </a:xfrm>
        </p:spPr>
        <p:txBody>
          <a:bodyPr/>
          <a:lstStyle>
            <a:lvl1pPr marL="0" indent="0">
              <a:buNone/>
              <a:defRPr sz="3133"/>
            </a:lvl1pPr>
            <a:lvl2pPr marL="895243" indent="0">
              <a:buNone/>
              <a:defRPr sz="2741"/>
            </a:lvl2pPr>
            <a:lvl3pPr marL="1790487" indent="0">
              <a:buNone/>
              <a:defRPr sz="2350"/>
            </a:lvl3pPr>
            <a:lvl4pPr marL="2685730" indent="0">
              <a:buNone/>
              <a:defRPr sz="1958"/>
            </a:lvl4pPr>
            <a:lvl5pPr marL="3580973" indent="0">
              <a:buNone/>
              <a:defRPr sz="1958"/>
            </a:lvl5pPr>
            <a:lvl6pPr marL="4476217" indent="0">
              <a:buNone/>
              <a:defRPr sz="1958"/>
            </a:lvl6pPr>
            <a:lvl7pPr marL="5371460" indent="0">
              <a:buNone/>
              <a:defRPr sz="1958"/>
            </a:lvl7pPr>
            <a:lvl8pPr marL="6266703" indent="0">
              <a:buNone/>
              <a:defRPr sz="1958"/>
            </a:lvl8pPr>
            <a:lvl9pPr marL="7161947" indent="0">
              <a:buNone/>
              <a:defRPr sz="195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CEE5-B3BA-4C69-8E18-44C7CCEA9E03}" type="datetimeFigureOut">
              <a:rPr lang="en-GB" smtClean="0"/>
              <a:t>16/05/2022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8851F-8D52-4709-B416-BF73E54BEFD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4542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4367" y="895244"/>
            <a:ext cx="7699607" cy="3133355"/>
          </a:xfrm>
        </p:spPr>
        <p:txBody>
          <a:bodyPr anchor="b"/>
          <a:lstStyle>
            <a:lvl1pPr>
              <a:defRPr sz="626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149060" y="1933480"/>
            <a:ext cx="12085618" cy="9543054"/>
          </a:xfrm>
        </p:spPr>
        <p:txBody>
          <a:bodyPr anchor="t"/>
          <a:lstStyle>
            <a:lvl1pPr marL="0" indent="0">
              <a:buNone/>
              <a:defRPr sz="6266"/>
            </a:lvl1pPr>
            <a:lvl2pPr marL="895243" indent="0">
              <a:buNone/>
              <a:defRPr sz="5483"/>
            </a:lvl2pPr>
            <a:lvl3pPr marL="1790487" indent="0">
              <a:buNone/>
              <a:defRPr sz="4699"/>
            </a:lvl3pPr>
            <a:lvl4pPr marL="2685730" indent="0">
              <a:buNone/>
              <a:defRPr sz="3916"/>
            </a:lvl4pPr>
            <a:lvl5pPr marL="3580973" indent="0">
              <a:buNone/>
              <a:defRPr sz="3916"/>
            </a:lvl5pPr>
            <a:lvl6pPr marL="4476217" indent="0">
              <a:buNone/>
              <a:defRPr sz="3916"/>
            </a:lvl6pPr>
            <a:lvl7pPr marL="5371460" indent="0">
              <a:buNone/>
              <a:defRPr sz="3916"/>
            </a:lvl7pPr>
            <a:lvl8pPr marL="6266703" indent="0">
              <a:buNone/>
              <a:defRPr sz="3916"/>
            </a:lvl8pPr>
            <a:lvl9pPr marL="7161947" indent="0">
              <a:buNone/>
              <a:defRPr sz="3916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4367" y="4028599"/>
            <a:ext cx="7699607" cy="7463478"/>
          </a:xfrm>
        </p:spPr>
        <p:txBody>
          <a:bodyPr/>
          <a:lstStyle>
            <a:lvl1pPr marL="0" indent="0">
              <a:buNone/>
              <a:defRPr sz="3133"/>
            </a:lvl1pPr>
            <a:lvl2pPr marL="895243" indent="0">
              <a:buNone/>
              <a:defRPr sz="2741"/>
            </a:lvl2pPr>
            <a:lvl3pPr marL="1790487" indent="0">
              <a:buNone/>
              <a:defRPr sz="2350"/>
            </a:lvl3pPr>
            <a:lvl4pPr marL="2685730" indent="0">
              <a:buNone/>
              <a:defRPr sz="1958"/>
            </a:lvl4pPr>
            <a:lvl5pPr marL="3580973" indent="0">
              <a:buNone/>
              <a:defRPr sz="1958"/>
            </a:lvl5pPr>
            <a:lvl6pPr marL="4476217" indent="0">
              <a:buNone/>
              <a:defRPr sz="1958"/>
            </a:lvl6pPr>
            <a:lvl7pPr marL="5371460" indent="0">
              <a:buNone/>
              <a:defRPr sz="1958"/>
            </a:lvl7pPr>
            <a:lvl8pPr marL="6266703" indent="0">
              <a:buNone/>
              <a:defRPr sz="1958"/>
            </a:lvl8pPr>
            <a:lvl9pPr marL="7161947" indent="0">
              <a:buNone/>
              <a:defRPr sz="195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CEE5-B3BA-4C69-8E18-44C7CCEA9E03}" type="datetimeFigureOut">
              <a:rPr lang="en-GB" smtClean="0"/>
              <a:t>16/05/2022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8851F-8D52-4709-B416-BF73E54BEFD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4678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41257" y="714953"/>
            <a:ext cx="20590312" cy="2595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1257" y="3574760"/>
            <a:ext cx="20590312" cy="8520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41257" y="12446382"/>
            <a:ext cx="5371386" cy="7149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5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3FA8CEE5-B3BA-4C69-8E18-44C7CCEA9E03}" type="datetimeFigureOut">
              <a:rPr lang="en-GB" smtClean="0"/>
              <a:pPr/>
              <a:t>16/05/2022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07874" y="12446382"/>
            <a:ext cx="8057078" cy="7149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5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860182" y="12446382"/>
            <a:ext cx="5371386" cy="7149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5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D1F8851F-8D52-4709-B416-BF73E54BEFD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7833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xStyles>
    <p:titleStyle>
      <a:lvl1pPr algn="l" defTabSz="1790487" rtl="0" eaLnBrk="1" latinLnBrk="0" hangingPunct="1">
        <a:lnSpc>
          <a:spcPct val="90000"/>
        </a:lnSpc>
        <a:spcBef>
          <a:spcPct val="0"/>
        </a:spcBef>
        <a:buNone/>
        <a:defRPr sz="8616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447622" indent="-447622" algn="l" defTabSz="1790487" rtl="0" eaLnBrk="1" latinLnBrk="0" hangingPunct="1">
        <a:lnSpc>
          <a:spcPct val="90000"/>
        </a:lnSpc>
        <a:spcBef>
          <a:spcPts val="1958"/>
        </a:spcBef>
        <a:buFont typeface="Arial" panose="020B0604020202020204" pitchFamily="34" charset="0"/>
        <a:buChar char="•"/>
        <a:defRPr sz="5483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1342865" indent="-447622" algn="l" defTabSz="1790487" rtl="0" eaLnBrk="1" latinLnBrk="0" hangingPunct="1">
        <a:lnSpc>
          <a:spcPct val="90000"/>
        </a:lnSpc>
        <a:spcBef>
          <a:spcPts val="979"/>
        </a:spcBef>
        <a:buFont typeface="Arial" panose="020B0604020202020204" pitchFamily="34" charset="0"/>
        <a:buChar char="•"/>
        <a:defRPr sz="4699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2238108" indent="-447622" algn="l" defTabSz="1790487" rtl="0" eaLnBrk="1" latinLnBrk="0" hangingPunct="1">
        <a:lnSpc>
          <a:spcPct val="90000"/>
        </a:lnSpc>
        <a:spcBef>
          <a:spcPts val="979"/>
        </a:spcBef>
        <a:buFont typeface="Arial" panose="020B0604020202020204" pitchFamily="34" charset="0"/>
        <a:buChar char="•"/>
        <a:defRPr sz="3916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3133352" indent="-447622" algn="l" defTabSz="1790487" rtl="0" eaLnBrk="1" latinLnBrk="0" hangingPunct="1">
        <a:lnSpc>
          <a:spcPct val="90000"/>
        </a:lnSpc>
        <a:spcBef>
          <a:spcPts val="979"/>
        </a:spcBef>
        <a:buFont typeface="Arial" panose="020B0604020202020204" pitchFamily="34" charset="0"/>
        <a:buChar char="•"/>
        <a:defRPr sz="3525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4028595" indent="-447622" algn="l" defTabSz="1790487" rtl="0" eaLnBrk="1" latinLnBrk="0" hangingPunct="1">
        <a:lnSpc>
          <a:spcPct val="90000"/>
        </a:lnSpc>
        <a:spcBef>
          <a:spcPts val="979"/>
        </a:spcBef>
        <a:buFont typeface="Arial" panose="020B0604020202020204" pitchFamily="34" charset="0"/>
        <a:buChar char="•"/>
        <a:defRPr sz="3525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4923838" indent="-447622" algn="l" defTabSz="1790487" rtl="0" eaLnBrk="1" latinLnBrk="0" hangingPunct="1">
        <a:lnSpc>
          <a:spcPct val="90000"/>
        </a:lnSpc>
        <a:spcBef>
          <a:spcPts val="979"/>
        </a:spcBef>
        <a:buFont typeface="Arial" panose="020B0604020202020204" pitchFamily="34" charset="0"/>
        <a:buChar char="•"/>
        <a:defRPr sz="3525" kern="1200">
          <a:solidFill>
            <a:schemeClr val="tx1"/>
          </a:solidFill>
          <a:latin typeface="+mn-lt"/>
          <a:ea typeface="+mn-ea"/>
          <a:cs typeface="+mn-cs"/>
        </a:defRPr>
      </a:lvl6pPr>
      <a:lvl7pPr marL="5819082" indent="-447622" algn="l" defTabSz="1790487" rtl="0" eaLnBrk="1" latinLnBrk="0" hangingPunct="1">
        <a:lnSpc>
          <a:spcPct val="90000"/>
        </a:lnSpc>
        <a:spcBef>
          <a:spcPts val="979"/>
        </a:spcBef>
        <a:buFont typeface="Arial" panose="020B0604020202020204" pitchFamily="34" charset="0"/>
        <a:buChar char="•"/>
        <a:defRPr sz="3525" kern="1200">
          <a:solidFill>
            <a:schemeClr val="tx1"/>
          </a:solidFill>
          <a:latin typeface="+mn-lt"/>
          <a:ea typeface="+mn-ea"/>
          <a:cs typeface="+mn-cs"/>
        </a:defRPr>
      </a:lvl7pPr>
      <a:lvl8pPr marL="6714325" indent="-447622" algn="l" defTabSz="1790487" rtl="0" eaLnBrk="1" latinLnBrk="0" hangingPunct="1">
        <a:lnSpc>
          <a:spcPct val="90000"/>
        </a:lnSpc>
        <a:spcBef>
          <a:spcPts val="979"/>
        </a:spcBef>
        <a:buFont typeface="Arial" panose="020B0604020202020204" pitchFamily="34" charset="0"/>
        <a:buChar char="•"/>
        <a:defRPr sz="3525" kern="1200">
          <a:solidFill>
            <a:schemeClr val="tx1"/>
          </a:solidFill>
          <a:latin typeface="+mn-lt"/>
          <a:ea typeface="+mn-ea"/>
          <a:cs typeface="+mn-cs"/>
        </a:defRPr>
      </a:lvl8pPr>
      <a:lvl9pPr marL="7609568" indent="-447622" algn="l" defTabSz="1790487" rtl="0" eaLnBrk="1" latinLnBrk="0" hangingPunct="1">
        <a:lnSpc>
          <a:spcPct val="90000"/>
        </a:lnSpc>
        <a:spcBef>
          <a:spcPts val="979"/>
        </a:spcBef>
        <a:buFont typeface="Arial" panose="020B0604020202020204" pitchFamily="34" charset="0"/>
        <a:buChar char="•"/>
        <a:defRPr sz="35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790487" rtl="0" eaLnBrk="1" latinLnBrk="0" hangingPunct="1">
        <a:defRPr sz="3525" kern="1200">
          <a:solidFill>
            <a:schemeClr val="tx1"/>
          </a:solidFill>
          <a:latin typeface="+mn-lt"/>
          <a:ea typeface="+mn-ea"/>
          <a:cs typeface="+mn-cs"/>
        </a:defRPr>
      </a:lvl1pPr>
      <a:lvl2pPr marL="895243" algn="l" defTabSz="1790487" rtl="0" eaLnBrk="1" latinLnBrk="0" hangingPunct="1">
        <a:defRPr sz="3525" kern="1200">
          <a:solidFill>
            <a:schemeClr val="tx1"/>
          </a:solidFill>
          <a:latin typeface="+mn-lt"/>
          <a:ea typeface="+mn-ea"/>
          <a:cs typeface="+mn-cs"/>
        </a:defRPr>
      </a:lvl2pPr>
      <a:lvl3pPr marL="1790487" algn="l" defTabSz="1790487" rtl="0" eaLnBrk="1" latinLnBrk="0" hangingPunct="1">
        <a:defRPr sz="3525" kern="1200">
          <a:solidFill>
            <a:schemeClr val="tx1"/>
          </a:solidFill>
          <a:latin typeface="+mn-lt"/>
          <a:ea typeface="+mn-ea"/>
          <a:cs typeface="+mn-cs"/>
        </a:defRPr>
      </a:lvl3pPr>
      <a:lvl4pPr marL="2685730" algn="l" defTabSz="1790487" rtl="0" eaLnBrk="1" latinLnBrk="0" hangingPunct="1">
        <a:defRPr sz="3525" kern="1200">
          <a:solidFill>
            <a:schemeClr val="tx1"/>
          </a:solidFill>
          <a:latin typeface="+mn-lt"/>
          <a:ea typeface="+mn-ea"/>
          <a:cs typeface="+mn-cs"/>
        </a:defRPr>
      </a:lvl4pPr>
      <a:lvl5pPr marL="3580973" algn="l" defTabSz="1790487" rtl="0" eaLnBrk="1" latinLnBrk="0" hangingPunct="1">
        <a:defRPr sz="3525" kern="1200">
          <a:solidFill>
            <a:schemeClr val="tx1"/>
          </a:solidFill>
          <a:latin typeface="+mn-lt"/>
          <a:ea typeface="+mn-ea"/>
          <a:cs typeface="+mn-cs"/>
        </a:defRPr>
      </a:lvl5pPr>
      <a:lvl6pPr marL="4476217" algn="l" defTabSz="1790487" rtl="0" eaLnBrk="1" latinLnBrk="0" hangingPunct="1">
        <a:defRPr sz="3525" kern="1200">
          <a:solidFill>
            <a:schemeClr val="tx1"/>
          </a:solidFill>
          <a:latin typeface="+mn-lt"/>
          <a:ea typeface="+mn-ea"/>
          <a:cs typeface="+mn-cs"/>
        </a:defRPr>
      </a:lvl6pPr>
      <a:lvl7pPr marL="5371460" algn="l" defTabSz="1790487" rtl="0" eaLnBrk="1" latinLnBrk="0" hangingPunct="1">
        <a:defRPr sz="3525" kern="1200">
          <a:solidFill>
            <a:schemeClr val="tx1"/>
          </a:solidFill>
          <a:latin typeface="+mn-lt"/>
          <a:ea typeface="+mn-ea"/>
          <a:cs typeface="+mn-cs"/>
        </a:defRPr>
      </a:lvl7pPr>
      <a:lvl8pPr marL="6266703" algn="l" defTabSz="1790487" rtl="0" eaLnBrk="1" latinLnBrk="0" hangingPunct="1">
        <a:defRPr sz="3525" kern="1200">
          <a:solidFill>
            <a:schemeClr val="tx1"/>
          </a:solidFill>
          <a:latin typeface="+mn-lt"/>
          <a:ea typeface="+mn-ea"/>
          <a:cs typeface="+mn-cs"/>
        </a:defRPr>
      </a:lvl8pPr>
      <a:lvl9pPr marL="7161947" algn="l" defTabSz="1790487" rtl="0" eaLnBrk="1" latinLnBrk="0" hangingPunct="1">
        <a:defRPr sz="35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8000" b="1" dirty="0">
                <a:cs typeface="Arial" panose="020B0604020202020204" pitchFamily="34" charset="0"/>
              </a:rPr>
              <a:t>CAMHS </a:t>
            </a:r>
            <a:r>
              <a:rPr lang="en-GB" sz="8000" b="1" dirty="0">
                <a:latin typeface="Arial" panose="020B0604020202020204" pitchFamily="34" charset="0"/>
                <a:cs typeface="Arial" panose="020B0604020202020204" pitchFamily="34" charset="0"/>
              </a:rPr>
              <a:t>Directorate Plans </a:t>
            </a:r>
            <a:r>
              <a:rPr lang="en-GB" sz="8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2021-23</a:t>
            </a:r>
            <a:endParaRPr lang="en-US" sz="8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A19E3B72-86A4-4727-A7E4-D1659B0F80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645614" y="2017409"/>
            <a:ext cx="2243107" cy="1115946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5886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7732C603-B784-4DF3-AB99-DAD713F63096}"/>
              </a:ext>
            </a:extLst>
          </p:cNvPr>
          <p:cNvCxnSpPr>
            <a:cxnSpLocks/>
            <a:stCxn id="147" idx="1"/>
            <a:endCxn id="201" idx="3"/>
          </p:cNvCxnSpPr>
          <p:nvPr/>
        </p:nvCxnSpPr>
        <p:spPr>
          <a:xfrm flipH="1">
            <a:off x="3296978" y="3478504"/>
            <a:ext cx="2280139" cy="314684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2B52CDF8-1A33-4723-BC9F-DAF27350F857}"/>
              </a:ext>
            </a:extLst>
          </p:cNvPr>
          <p:cNvSpPr/>
          <p:nvPr/>
        </p:nvSpPr>
        <p:spPr>
          <a:xfrm>
            <a:off x="10924505" y="7142188"/>
            <a:ext cx="3316363" cy="74380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Access, Demand, Capacity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E1CE4C0-F92D-483C-87BB-2D7530180C61}"/>
              </a:ext>
            </a:extLst>
          </p:cNvPr>
          <p:cNvSpPr/>
          <p:nvPr/>
        </p:nvSpPr>
        <p:spPr>
          <a:xfrm>
            <a:off x="10924505" y="5981189"/>
            <a:ext cx="3316363" cy="74380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Digital First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64BB20-4594-4728-BFE7-D96CE8C43545}"/>
              </a:ext>
            </a:extLst>
          </p:cNvPr>
          <p:cNvSpPr/>
          <p:nvPr/>
        </p:nvSpPr>
        <p:spPr>
          <a:xfrm>
            <a:off x="10924505" y="1161510"/>
            <a:ext cx="3316363" cy="9790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Integrated Care, Partnerships &amp; Coproduction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C0804A5-9C62-4E74-8616-B48A84B646DD}"/>
              </a:ext>
            </a:extLst>
          </p:cNvPr>
          <p:cNvSpPr/>
          <p:nvPr/>
        </p:nvSpPr>
        <p:spPr>
          <a:xfrm>
            <a:off x="10924505" y="4828828"/>
            <a:ext cx="3316363" cy="74380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Staff &amp; Service User Well-being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87C3622-5979-4305-A1AA-E2DAFC4B3431}"/>
              </a:ext>
            </a:extLst>
          </p:cNvPr>
          <p:cNvSpPr/>
          <p:nvPr/>
        </p:nvSpPr>
        <p:spPr>
          <a:xfrm>
            <a:off x="16657328" y="4355648"/>
            <a:ext cx="6480000" cy="5287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CAMHS Crisis and Eating Disorders Service, establishing efficient pathways and delivering national standards and outcomes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799B96C-7B82-4965-9B47-16B6B1583BFE}"/>
              </a:ext>
            </a:extLst>
          </p:cNvPr>
          <p:cNvSpPr/>
          <p:nvPr/>
        </p:nvSpPr>
        <p:spPr>
          <a:xfrm>
            <a:off x="16650009" y="1436445"/>
            <a:ext cx="6480000" cy="318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Engaging in integrated  Care Systems Leadership on CYP agenda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B898EFA-9EE4-483A-90A0-891E86909DFC}"/>
              </a:ext>
            </a:extLst>
          </p:cNvPr>
          <p:cNvSpPr/>
          <p:nvPr/>
        </p:nvSpPr>
        <p:spPr>
          <a:xfrm>
            <a:off x="10924505" y="2547836"/>
            <a:ext cx="3316363" cy="74380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Service Developments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6C205169-6091-4F1E-B530-86825B33A7BC}"/>
              </a:ext>
            </a:extLst>
          </p:cNvPr>
          <p:cNvSpPr/>
          <p:nvPr/>
        </p:nvSpPr>
        <p:spPr>
          <a:xfrm>
            <a:off x="16657328" y="2824598"/>
            <a:ext cx="6480000" cy="2732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ASD pathway redesign/NDT 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C5731E7-70FE-430A-AACA-8814F0F0C888}"/>
              </a:ext>
            </a:extLst>
          </p:cNvPr>
          <p:cNvSpPr/>
          <p:nvPr/>
        </p:nvSpPr>
        <p:spPr>
          <a:xfrm>
            <a:off x="16686606" y="3353399"/>
            <a:ext cx="6480000" cy="77335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CAMHS Neuro pathway development, strengthening pathways, working with CHS and SCYPS ASD works and other borough community providers </a:t>
            </a:r>
          </a:p>
        </p:txBody>
      </p:sp>
      <p:sp>
        <p:nvSpPr>
          <p:cNvPr id="465" name="Rectangle 464">
            <a:extLst>
              <a:ext uri="{FF2B5EF4-FFF2-40B4-BE49-F238E27FC236}">
                <a16:creationId xmlns:a16="http://schemas.microsoft.com/office/drawing/2014/main" id="{459DDF36-8749-4C0F-A26F-7D1470D8D819}"/>
              </a:ext>
            </a:extLst>
          </p:cNvPr>
          <p:cNvSpPr/>
          <p:nvPr/>
        </p:nvSpPr>
        <p:spPr>
          <a:xfrm>
            <a:off x="16686606" y="5308627"/>
            <a:ext cx="6480000" cy="7463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CAMHS Tier 4, working with Collaboratives to support admission avoidance, review service profile and manage demand through proactive community redesign</a:t>
            </a:r>
          </a:p>
        </p:txBody>
      </p:sp>
      <p:sp>
        <p:nvSpPr>
          <p:cNvPr id="657" name="Rectangle 656">
            <a:extLst>
              <a:ext uri="{FF2B5EF4-FFF2-40B4-BE49-F238E27FC236}">
                <a16:creationId xmlns:a16="http://schemas.microsoft.com/office/drawing/2014/main" id="{E1CE5BF1-F65F-4C90-92A3-DFE361059424}"/>
              </a:ext>
            </a:extLst>
          </p:cNvPr>
          <p:cNvSpPr/>
          <p:nvPr/>
        </p:nvSpPr>
        <p:spPr>
          <a:xfrm>
            <a:off x="10924505" y="11964614"/>
            <a:ext cx="3316363" cy="74380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Value</a:t>
            </a: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A4810C58-610B-4153-8D4A-9F9744922E51}"/>
              </a:ext>
            </a:extLst>
          </p:cNvPr>
          <p:cNvSpPr/>
          <p:nvPr/>
        </p:nvSpPr>
        <p:spPr>
          <a:xfrm>
            <a:off x="10924505" y="8359110"/>
            <a:ext cx="3316363" cy="74380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Workforce, Equality &amp; Diversity</a:t>
            </a: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8E7A2BAE-A822-42CF-946B-B4D9896903CF}"/>
              </a:ext>
            </a:extLst>
          </p:cNvPr>
          <p:cNvSpPr/>
          <p:nvPr/>
        </p:nvSpPr>
        <p:spPr>
          <a:xfrm>
            <a:off x="10924505" y="9535170"/>
            <a:ext cx="3316363" cy="74380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Estates </a:t>
            </a: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8E4CE9D1-795B-4966-ADAE-77021FA02619}"/>
              </a:ext>
            </a:extLst>
          </p:cNvPr>
          <p:cNvSpPr/>
          <p:nvPr/>
        </p:nvSpPr>
        <p:spPr>
          <a:xfrm>
            <a:off x="10924505" y="10747692"/>
            <a:ext cx="3316363" cy="74380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Bids &amp; Contracts, Commissioning </a:t>
            </a: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DBE141B0-0706-41F4-ABA4-60A553E69E0C}"/>
              </a:ext>
            </a:extLst>
          </p:cNvPr>
          <p:cNvSpPr/>
          <p:nvPr/>
        </p:nvSpPr>
        <p:spPr>
          <a:xfrm>
            <a:off x="5577117" y="3002471"/>
            <a:ext cx="3086767" cy="95206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Improved Population Health Outcomes</a:t>
            </a: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9341D91F-0EBC-4794-A1A8-792B9F85BDBC}"/>
              </a:ext>
            </a:extLst>
          </p:cNvPr>
          <p:cNvSpPr/>
          <p:nvPr/>
        </p:nvSpPr>
        <p:spPr>
          <a:xfrm>
            <a:off x="5567360" y="5213316"/>
            <a:ext cx="3086767" cy="95206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Improved Experience of Care </a:t>
            </a:r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F101D2EB-3232-46CC-A9CC-87233B1425E8}"/>
              </a:ext>
            </a:extLst>
          </p:cNvPr>
          <p:cNvSpPr/>
          <p:nvPr/>
        </p:nvSpPr>
        <p:spPr>
          <a:xfrm>
            <a:off x="5567356" y="9401208"/>
            <a:ext cx="3086767" cy="95206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Improved Value </a:t>
            </a:r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85D519D1-E578-4AA7-B61A-CCB95976D899}"/>
              </a:ext>
            </a:extLst>
          </p:cNvPr>
          <p:cNvSpPr/>
          <p:nvPr/>
        </p:nvSpPr>
        <p:spPr>
          <a:xfrm>
            <a:off x="5567358" y="7426440"/>
            <a:ext cx="3086767" cy="95206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Improved Staff Experience </a:t>
            </a:r>
          </a:p>
        </p:txBody>
      </p:sp>
      <p:sp>
        <p:nvSpPr>
          <p:cNvPr id="177" name="Rectangle 176">
            <a:extLst>
              <a:ext uri="{FF2B5EF4-FFF2-40B4-BE49-F238E27FC236}">
                <a16:creationId xmlns:a16="http://schemas.microsoft.com/office/drawing/2014/main" id="{F4527CC8-6817-4A3C-B3B1-9BCC913A3D44}"/>
              </a:ext>
            </a:extLst>
          </p:cNvPr>
          <p:cNvSpPr/>
          <p:nvPr/>
        </p:nvSpPr>
        <p:spPr>
          <a:xfrm>
            <a:off x="16657328" y="7865023"/>
            <a:ext cx="6480000" cy="55749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Meeting national access targets, waiting times, outcomes across services CAMHS, Eating Disorder, reducing backlogs</a:t>
            </a:r>
          </a:p>
        </p:txBody>
      </p:sp>
      <p:sp>
        <p:nvSpPr>
          <p:cNvPr id="179" name="Rectangle 178">
            <a:extLst>
              <a:ext uri="{FF2B5EF4-FFF2-40B4-BE49-F238E27FC236}">
                <a16:creationId xmlns:a16="http://schemas.microsoft.com/office/drawing/2014/main" id="{B1A6C70C-946C-4C0F-9DA1-E1FF848437BC}"/>
              </a:ext>
            </a:extLst>
          </p:cNvPr>
          <p:cNvSpPr/>
          <p:nvPr/>
        </p:nvSpPr>
        <p:spPr>
          <a:xfrm>
            <a:off x="16657328" y="8542674"/>
            <a:ext cx="6480000" cy="529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Corporate resources finance, IT, CDD, informatics to support DMT with initiatives and priorities 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F3D08EA3-995E-4DB4-A5BB-A2EAE8013E37}"/>
              </a:ext>
            </a:extLst>
          </p:cNvPr>
          <p:cNvSpPr/>
          <p:nvPr/>
        </p:nvSpPr>
        <p:spPr>
          <a:xfrm>
            <a:off x="16675653" y="11119593"/>
            <a:ext cx="6480000" cy="10563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 programmes, remote working, reduced travel &amp; conference expenses, printing savings, increased digital service offers and less DNAs, estates optimisation, procurement, CAMHS adopting IAPT ways of working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39DE3BD9-19EA-4F6F-9048-9EBB9A1C5EFE}"/>
              </a:ext>
            </a:extLst>
          </p:cNvPr>
          <p:cNvSpPr/>
          <p:nvPr/>
        </p:nvSpPr>
        <p:spPr>
          <a:xfrm>
            <a:off x="16675653" y="12330604"/>
            <a:ext cx="6480000" cy="3778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Shaping future services so they  continue to be resilient &amp; effective  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3C78FBC8-CC8E-4BE8-8888-558E10C33B10}"/>
              </a:ext>
            </a:extLst>
          </p:cNvPr>
          <p:cNvSpPr/>
          <p:nvPr/>
        </p:nvSpPr>
        <p:spPr>
          <a:xfrm>
            <a:off x="16657328" y="9696191"/>
            <a:ext cx="6480000" cy="3254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Estates mapping, establish future estate plan/strategy for all services </a:t>
            </a:r>
          </a:p>
        </p:txBody>
      </p:sp>
      <p:sp>
        <p:nvSpPr>
          <p:cNvPr id="201" name="Rectangle 200">
            <a:extLst>
              <a:ext uri="{FF2B5EF4-FFF2-40B4-BE49-F238E27FC236}">
                <a16:creationId xmlns:a16="http://schemas.microsoft.com/office/drawing/2014/main" id="{256A1A21-999F-4AAC-B396-511940A0B660}"/>
              </a:ext>
            </a:extLst>
          </p:cNvPr>
          <p:cNvSpPr/>
          <p:nvPr/>
        </p:nvSpPr>
        <p:spPr>
          <a:xfrm>
            <a:off x="108168" y="5689349"/>
            <a:ext cx="3188810" cy="1872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improve the quality of life for all we serve in CAMHS</a:t>
            </a:r>
            <a:endParaRPr lang="en-GB" sz="20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0" name="Rectangle 249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16657328" y="1011105"/>
            <a:ext cx="6480000" cy="2752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Population health projects  &amp; health inequalities projects</a:t>
            </a:r>
          </a:p>
        </p:txBody>
      </p:sp>
      <p:cxnSp>
        <p:nvCxnSpPr>
          <p:cNvPr id="309" name="Straight Arrow Connector 308">
            <a:extLst>
              <a:ext uri="{FF2B5EF4-FFF2-40B4-BE49-F238E27FC236}">
                <a16:creationId xmlns:a16="http://schemas.microsoft.com/office/drawing/2014/main" id="{BFC9E625-8A5F-4C18-BED3-AF9BE0E1FCCE}"/>
              </a:ext>
            </a:extLst>
          </p:cNvPr>
          <p:cNvCxnSpPr>
            <a:cxnSpLocks/>
            <a:stCxn id="148" idx="1"/>
            <a:endCxn id="201" idx="3"/>
          </p:cNvCxnSpPr>
          <p:nvPr/>
        </p:nvCxnSpPr>
        <p:spPr>
          <a:xfrm flipH="1">
            <a:off x="3296978" y="5689349"/>
            <a:ext cx="2270382" cy="93600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Straight Arrow Connector 309">
            <a:extLst>
              <a:ext uri="{FF2B5EF4-FFF2-40B4-BE49-F238E27FC236}">
                <a16:creationId xmlns:a16="http://schemas.microsoft.com/office/drawing/2014/main" id="{E88C81CB-8F84-413B-BB23-4A768995E202}"/>
              </a:ext>
            </a:extLst>
          </p:cNvPr>
          <p:cNvCxnSpPr>
            <a:cxnSpLocks/>
            <a:stCxn id="150" idx="1"/>
            <a:endCxn id="201" idx="3"/>
          </p:cNvCxnSpPr>
          <p:nvPr/>
        </p:nvCxnSpPr>
        <p:spPr>
          <a:xfrm flipH="1" flipV="1">
            <a:off x="3296978" y="6625349"/>
            <a:ext cx="2270380" cy="127712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Straight Arrow Connector 310">
            <a:extLst>
              <a:ext uri="{FF2B5EF4-FFF2-40B4-BE49-F238E27FC236}">
                <a16:creationId xmlns:a16="http://schemas.microsoft.com/office/drawing/2014/main" id="{A0F08F19-5306-4240-B326-3B2108496D63}"/>
              </a:ext>
            </a:extLst>
          </p:cNvPr>
          <p:cNvCxnSpPr>
            <a:cxnSpLocks/>
            <a:stCxn id="149" idx="1"/>
            <a:endCxn id="201" idx="3"/>
          </p:cNvCxnSpPr>
          <p:nvPr/>
        </p:nvCxnSpPr>
        <p:spPr>
          <a:xfrm flipH="1" flipV="1">
            <a:off x="3296978" y="6625349"/>
            <a:ext cx="2270378" cy="325189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Straight Arrow Connector 311">
            <a:extLst>
              <a:ext uri="{FF2B5EF4-FFF2-40B4-BE49-F238E27FC236}">
                <a16:creationId xmlns:a16="http://schemas.microsoft.com/office/drawing/2014/main" id="{D0D6B1C8-7AF2-45C2-84A7-279215CFA2AA}"/>
              </a:ext>
            </a:extLst>
          </p:cNvPr>
          <p:cNvCxnSpPr>
            <a:cxnSpLocks/>
            <a:stCxn id="10" idx="1"/>
            <a:endCxn id="147" idx="3"/>
          </p:cNvCxnSpPr>
          <p:nvPr/>
        </p:nvCxnSpPr>
        <p:spPr>
          <a:xfrm flipH="1">
            <a:off x="8663884" y="1651029"/>
            <a:ext cx="2260621" cy="182747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Straight Arrow Connector 312">
            <a:extLst>
              <a:ext uri="{FF2B5EF4-FFF2-40B4-BE49-F238E27FC236}">
                <a16:creationId xmlns:a16="http://schemas.microsoft.com/office/drawing/2014/main" id="{2423C01F-0311-43EB-A297-627FC19BFE10}"/>
              </a:ext>
            </a:extLst>
          </p:cNvPr>
          <p:cNvCxnSpPr>
            <a:cxnSpLocks/>
            <a:stCxn id="33" idx="1"/>
            <a:endCxn id="147" idx="3"/>
          </p:cNvCxnSpPr>
          <p:nvPr/>
        </p:nvCxnSpPr>
        <p:spPr>
          <a:xfrm flipH="1">
            <a:off x="8663884" y="2919737"/>
            <a:ext cx="2260621" cy="55876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Straight Arrow Connector 313">
            <a:extLst>
              <a:ext uri="{FF2B5EF4-FFF2-40B4-BE49-F238E27FC236}">
                <a16:creationId xmlns:a16="http://schemas.microsoft.com/office/drawing/2014/main" id="{BEA04051-8D63-45B2-A133-C9C6233452F0}"/>
              </a:ext>
            </a:extLst>
          </p:cNvPr>
          <p:cNvCxnSpPr>
            <a:cxnSpLocks/>
            <a:stCxn id="33" idx="1"/>
            <a:endCxn id="148" idx="3"/>
          </p:cNvCxnSpPr>
          <p:nvPr/>
        </p:nvCxnSpPr>
        <p:spPr>
          <a:xfrm flipH="1">
            <a:off x="8654127" y="2919737"/>
            <a:ext cx="2270378" cy="276961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Straight Arrow Connector 314">
            <a:extLst>
              <a:ext uri="{FF2B5EF4-FFF2-40B4-BE49-F238E27FC236}">
                <a16:creationId xmlns:a16="http://schemas.microsoft.com/office/drawing/2014/main" id="{AB403702-C3F7-4BF4-A138-272585D50F1F}"/>
              </a:ext>
            </a:extLst>
          </p:cNvPr>
          <p:cNvCxnSpPr>
            <a:cxnSpLocks/>
            <a:stCxn id="11" idx="1"/>
            <a:endCxn id="150" idx="3"/>
          </p:cNvCxnSpPr>
          <p:nvPr/>
        </p:nvCxnSpPr>
        <p:spPr>
          <a:xfrm flipH="1">
            <a:off x="8654125" y="5200729"/>
            <a:ext cx="2270380" cy="270174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Straight Arrow Connector 315">
            <a:extLst>
              <a:ext uri="{FF2B5EF4-FFF2-40B4-BE49-F238E27FC236}">
                <a16:creationId xmlns:a16="http://schemas.microsoft.com/office/drawing/2014/main" id="{E709F49C-55B0-4B2E-8761-C6846377CD4F}"/>
              </a:ext>
            </a:extLst>
          </p:cNvPr>
          <p:cNvCxnSpPr>
            <a:cxnSpLocks/>
            <a:stCxn id="11" idx="1"/>
            <a:endCxn id="148" idx="3"/>
          </p:cNvCxnSpPr>
          <p:nvPr/>
        </p:nvCxnSpPr>
        <p:spPr>
          <a:xfrm flipH="1">
            <a:off x="8654127" y="5200729"/>
            <a:ext cx="2270378" cy="48862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Straight Arrow Connector 316">
            <a:extLst>
              <a:ext uri="{FF2B5EF4-FFF2-40B4-BE49-F238E27FC236}">
                <a16:creationId xmlns:a16="http://schemas.microsoft.com/office/drawing/2014/main" id="{C282402D-9BBA-4002-86FB-5842F549B390}"/>
              </a:ext>
            </a:extLst>
          </p:cNvPr>
          <p:cNvCxnSpPr>
            <a:cxnSpLocks/>
            <a:stCxn id="8" idx="1"/>
            <a:endCxn id="150" idx="3"/>
          </p:cNvCxnSpPr>
          <p:nvPr/>
        </p:nvCxnSpPr>
        <p:spPr>
          <a:xfrm flipH="1">
            <a:off x="8654125" y="6353090"/>
            <a:ext cx="2270380" cy="1549383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Straight Arrow Connector 317">
            <a:extLst>
              <a:ext uri="{FF2B5EF4-FFF2-40B4-BE49-F238E27FC236}">
                <a16:creationId xmlns:a16="http://schemas.microsoft.com/office/drawing/2014/main" id="{133CDE25-605A-4036-A6B2-E5AF46DAF37B}"/>
              </a:ext>
            </a:extLst>
          </p:cNvPr>
          <p:cNvCxnSpPr>
            <a:cxnSpLocks/>
            <a:stCxn id="6" idx="1"/>
            <a:endCxn id="150" idx="3"/>
          </p:cNvCxnSpPr>
          <p:nvPr/>
        </p:nvCxnSpPr>
        <p:spPr>
          <a:xfrm flipH="1">
            <a:off x="8654125" y="7514089"/>
            <a:ext cx="2270380" cy="38838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Straight Arrow Connector 318">
            <a:extLst>
              <a:ext uri="{FF2B5EF4-FFF2-40B4-BE49-F238E27FC236}">
                <a16:creationId xmlns:a16="http://schemas.microsoft.com/office/drawing/2014/main" id="{FE005683-2C1A-4637-9561-F4097CA5E610}"/>
              </a:ext>
            </a:extLst>
          </p:cNvPr>
          <p:cNvCxnSpPr>
            <a:cxnSpLocks/>
            <a:stCxn id="139" idx="1"/>
            <a:endCxn id="150" idx="3"/>
          </p:cNvCxnSpPr>
          <p:nvPr/>
        </p:nvCxnSpPr>
        <p:spPr>
          <a:xfrm flipH="1" flipV="1">
            <a:off x="8654125" y="7902473"/>
            <a:ext cx="2270380" cy="82853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" name="Straight Arrow Connector 319">
            <a:extLst>
              <a:ext uri="{FF2B5EF4-FFF2-40B4-BE49-F238E27FC236}">
                <a16:creationId xmlns:a16="http://schemas.microsoft.com/office/drawing/2014/main" id="{2A2D4947-2DBE-4D62-BA8C-20D90328EEF2}"/>
              </a:ext>
            </a:extLst>
          </p:cNvPr>
          <p:cNvCxnSpPr>
            <a:cxnSpLocks/>
            <a:stCxn id="140" idx="1"/>
            <a:endCxn id="149" idx="3"/>
          </p:cNvCxnSpPr>
          <p:nvPr/>
        </p:nvCxnSpPr>
        <p:spPr>
          <a:xfrm flipH="1" flipV="1">
            <a:off x="8654123" y="9877241"/>
            <a:ext cx="2270382" cy="2983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" name="Straight Arrow Connector 320">
            <a:extLst>
              <a:ext uri="{FF2B5EF4-FFF2-40B4-BE49-F238E27FC236}">
                <a16:creationId xmlns:a16="http://schemas.microsoft.com/office/drawing/2014/main" id="{D7483EA2-CA2A-450D-9A05-3945EB50CDE9}"/>
              </a:ext>
            </a:extLst>
          </p:cNvPr>
          <p:cNvCxnSpPr>
            <a:cxnSpLocks/>
            <a:stCxn id="657" idx="1"/>
            <a:endCxn id="149" idx="3"/>
          </p:cNvCxnSpPr>
          <p:nvPr/>
        </p:nvCxnSpPr>
        <p:spPr>
          <a:xfrm flipH="1" flipV="1">
            <a:off x="8654123" y="9877241"/>
            <a:ext cx="2270382" cy="245927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" name="Straight Arrow Connector 321">
            <a:extLst>
              <a:ext uri="{FF2B5EF4-FFF2-40B4-BE49-F238E27FC236}">
                <a16:creationId xmlns:a16="http://schemas.microsoft.com/office/drawing/2014/main" id="{6E012EF8-FEB3-4989-B2FC-1AFC93016EDA}"/>
              </a:ext>
            </a:extLst>
          </p:cNvPr>
          <p:cNvCxnSpPr>
            <a:cxnSpLocks/>
            <a:stCxn id="146" idx="1"/>
            <a:endCxn id="149" idx="3"/>
          </p:cNvCxnSpPr>
          <p:nvPr/>
        </p:nvCxnSpPr>
        <p:spPr>
          <a:xfrm flipH="1" flipV="1">
            <a:off x="8654123" y="9877241"/>
            <a:ext cx="2270382" cy="124235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Straight Arrow Connector 322">
            <a:extLst>
              <a:ext uri="{FF2B5EF4-FFF2-40B4-BE49-F238E27FC236}">
                <a16:creationId xmlns:a16="http://schemas.microsoft.com/office/drawing/2014/main" id="{ADE02C9C-0EC6-4A94-B52C-DC8008FC4ECB}"/>
              </a:ext>
            </a:extLst>
          </p:cNvPr>
          <p:cNvCxnSpPr>
            <a:cxnSpLocks/>
            <a:stCxn id="250" idx="1"/>
            <a:endCxn id="10" idx="3"/>
          </p:cNvCxnSpPr>
          <p:nvPr/>
        </p:nvCxnSpPr>
        <p:spPr>
          <a:xfrm flipH="1">
            <a:off x="14240868" y="1148723"/>
            <a:ext cx="2416460" cy="50230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" name="Straight Arrow Connector 324">
            <a:extLst>
              <a:ext uri="{FF2B5EF4-FFF2-40B4-BE49-F238E27FC236}">
                <a16:creationId xmlns:a16="http://schemas.microsoft.com/office/drawing/2014/main" id="{7EF16EEA-3BE1-46B8-8866-1C3A9BE44CB0}"/>
              </a:ext>
            </a:extLst>
          </p:cNvPr>
          <p:cNvCxnSpPr>
            <a:cxnSpLocks/>
            <a:stCxn id="21" idx="1"/>
            <a:endCxn id="10" idx="3"/>
          </p:cNvCxnSpPr>
          <p:nvPr/>
        </p:nvCxnSpPr>
        <p:spPr>
          <a:xfrm flipH="1">
            <a:off x="14240868" y="1595586"/>
            <a:ext cx="2409141" cy="55443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8" name="Straight Arrow Connector 327">
            <a:extLst>
              <a:ext uri="{FF2B5EF4-FFF2-40B4-BE49-F238E27FC236}">
                <a16:creationId xmlns:a16="http://schemas.microsoft.com/office/drawing/2014/main" id="{D8026EF2-D3C7-4EAB-BED9-9DB1033B887B}"/>
              </a:ext>
            </a:extLst>
          </p:cNvPr>
          <p:cNvCxnSpPr>
            <a:cxnSpLocks/>
            <a:stCxn id="35" idx="1"/>
            <a:endCxn id="33" idx="3"/>
          </p:cNvCxnSpPr>
          <p:nvPr/>
        </p:nvCxnSpPr>
        <p:spPr>
          <a:xfrm flipH="1" flipV="1">
            <a:off x="14240868" y="2919737"/>
            <a:ext cx="2416460" cy="4147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8" name="Straight Arrow Connector 387">
            <a:extLst>
              <a:ext uri="{FF2B5EF4-FFF2-40B4-BE49-F238E27FC236}">
                <a16:creationId xmlns:a16="http://schemas.microsoft.com/office/drawing/2014/main" id="{10888909-04EE-4DB0-826C-583F4FF3E2C0}"/>
              </a:ext>
            </a:extLst>
          </p:cNvPr>
          <p:cNvCxnSpPr>
            <a:cxnSpLocks/>
            <a:stCxn id="177" idx="1"/>
            <a:endCxn id="6" idx="3"/>
          </p:cNvCxnSpPr>
          <p:nvPr/>
        </p:nvCxnSpPr>
        <p:spPr>
          <a:xfrm flipH="1" flipV="1">
            <a:off x="14240868" y="7514089"/>
            <a:ext cx="2416460" cy="62968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4" name="Straight Arrow Connector 393">
            <a:extLst>
              <a:ext uri="{FF2B5EF4-FFF2-40B4-BE49-F238E27FC236}">
                <a16:creationId xmlns:a16="http://schemas.microsoft.com/office/drawing/2014/main" id="{073A3301-619B-4AC2-8E6C-6EBCA4F1A827}"/>
              </a:ext>
            </a:extLst>
          </p:cNvPr>
          <p:cNvCxnSpPr>
            <a:cxnSpLocks/>
            <a:stCxn id="179" idx="1"/>
            <a:endCxn id="139" idx="3"/>
          </p:cNvCxnSpPr>
          <p:nvPr/>
        </p:nvCxnSpPr>
        <p:spPr>
          <a:xfrm flipH="1" flipV="1">
            <a:off x="14240868" y="8731011"/>
            <a:ext cx="2416460" cy="7660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9" name="Straight Arrow Connector 408">
            <a:extLst>
              <a:ext uri="{FF2B5EF4-FFF2-40B4-BE49-F238E27FC236}">
                <a16:creationId xmlns:a16="http://schemas.microsoft.com/office/drawing/2014/main" id="{FC703851-C785-4707-8948-4A29728CF49E}"/>
              </a:ext>
            </a:extLst>
          </p:cNvPr>
          <p:cNvCxnSpPr>
            <a:cxnSpLocks/>
            <a:stCxn id="80" idx="1"/>
            <a:endCxn id="140" idx="3"/>
          </p:cNvCxnSpPr>
          <p:nvPr/>
        </p:nvCxnSpPr>
        <p:spPr>
          <a:xfrm flipH="1">
            <a:off x="14240868" y="9858897"/>
            <a:ext cx="2416460" cy="4817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3" name="Straight Arrow Connector 432">
            <a:extLst>
              <a:ext uri="{FF2B5EF4-FFF2-40B4-BE49-F238E27FC236}">
                <a16:creationId xmlns:a16="http://schemas.microsoft.com/office/drawing/2014/main" id="{65BDCF44-C14C-4393-8180-686BCF3F2528}"/>
              </a:ext>
            </a:extLst>
          </p:cNvPr>
          <p:cNvCxnSpPr>
            <a:cxnSpLocks/>
            <a:stCxn id="77" idx="1"/>
            <a:endCxn id="657" idx="3"/>
          </p:cNvCxnSpPr>
          <p:nvPr/>
        </p:nvCxnSpPr>
        <p:spPr>
          <a:xfrm flipH="1">
            <a:off x="14240868" y="11647752"/>
            <a:ext cx="2434785" cy="688763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8" name="Straight Arrow Connector 437">
            <a:extLst>
              <a:ext uri="{FF2B5EF4-FFF2-40B4-BE49-F238E27FC236}">
                <a16:creationId xmlns:a16="http://schemas.microsoft.com/office/drawing/2014/main" id="{D6CB16C3-6481-4B70-A7D9-361576653088}"/>
              </a:ext>
            </a:extLst>
          </p:cNvPr>
          <p:cNvCxnSpPr>
            <a:cxnSpLocks/>
            <a:stCxn id="79" idx="1"/>
            <a:endCxn id="657" idx="3"/>
          </p:cNvCxnSpPr>
          <p:nvPr/>
        </p:nvCxnSpPr>
        <p:spPr>
          <a:xfrm flipH="1" flipV="1">
            <a:off x="14240868" y="12336515"/>
            <a:ext cx="2434785" cy="18299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" name="Rectangle 244">
            <a:extLst>
              <a:ext uri="{FF2B5EF4-FFF2-40B4-BE49-F238E27FC236}">
                <a16:creationId xmlns:a16="http://schemas.microsoft.com/office/drawing/2014/main" id="{E5182C50-17BC-49F7-9A6C-E2C0B3DD4E05}"/>
              </a:ext>
            </a:extLst>
          </p:cNvPr>
          <p:cNvSpPr/>
          <p:nvPr/>
        </p:nvSpPr>
        <p:spPr>
          <a:xfrm>
            <a:off x="16650009" y="1946992"/>
            <a:ext cx="6480000" cy="3325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CAMHS integration with health providers and partners</a:t>
            </a:r>
          </a:p>
        </p:txBody>
      </p:sp>
      <p:cxnSp>
        <p:nvCxnSpPr>
          <p:cNvPr id="299" name="Straight Arrow Connector 298">
            <a:extLst>
              <a:ext uri="{FF2B5EF4-FFF2-40B4-BE49-F238E27FC236}">
                <a16:creationId xmlns:a16="http://schemas.microsoft.com/office/drawing/2014/main" id="{9AF29EDF-11B5-4B57-8CC5-5D5559A9F67B}"/>
              </a:ext>
            </a:extLst>
          </p:cNvPr>
          <p:cNvCxnSpPr>
            <a:cxnSpLocks/>
            <a:stCxn id="36" idx="1"/>
            <a:endCxn id="33" idx="3"/>
          </p:cNvCxnSpPr>
          <p:nvPr/>
        </p:nvCxnSpPr>
        <p:spPr>
          <a:xfrm flipH="1" flipV="1">
            <a:off x="14240868" y="2919737"/>
            <a:ext cx="2445738" cy="82034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" name="Straight Arrow Connector 301">
            <a:extLst>
              <a:ext uri="{FF2B5EF4-FFF2-40B4-BE49-F238E27FC236}">
                <a16:creationId xmlns:a16="http://schemas.microsoft.com/office/drawing/2014/main" id="{769863D8-D38C-4310-9378-8C5F8FA8C86F}"/>
              </a:ext>
            </a:extLst>
          </p:cNvPr>
          <p:cNvCxnSpPr>
            <a:cxnSpLocks/>
            <a:stCxn id="20" idx="1"/>
            <a:endCxn id="33" idx="3"/>
          </p:cNvCxnSpPr>
          <p:nvPr/>
        </p:nvCxnSpPr>
        <p:spPr>
          <a:xfrm flipH="1" flipV="1">
            <a:off x="14240868" y="2919737"/>
            <a:ext cx="2416460" cy="170031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Straight Arrow Connector 307">
            <a:extLst>
              <a:ext uri="{FF2B5EF4-FFF2-40B4-BE49-F238E27FC236}">
                <a16:creationId xmlns:a16="http://schemas.microsoft.com/office/drawing/2014/main" id="{CA0077C5-5CC3-4853-9A0B-C87C62D4F3E1}"/>
              </a:ext>
            </a:extLst>
          </p:cNvPr>
          <p:cNvCxnSpPr>
            <a:cxnSpLocks/>
            <a:stCxn id="465" idx="1"/>
            <a:endCxn id="33" idx="3"/>
          </p:cNvCxnSpPr>
          <p:nvPr/>
        </p:nvCxnSpPr>
        <p:spPr>
          <a:xfrm flipH="1" flipV="1">
            <a:off x="14240868" y="2919737"/>
            <a:ext cx="2445738" cy="276206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" name="Rectangle 326">
            <a:extLst>
              <a:ext uri="{FF2B5EF4-FFF2-40B4-BE49-F238E27FC236}">
                <a16:creationId xmlns:a16="http://schemas.microsoft.com/office/drawing/2014/main" id="{CBC430FE-1775-43FE-AB3F-9CAAAAA8E630}"/>
              </a:ext>
            </a:extLst>
          </p:cNvPr>
          <p:cNvSpPr/>
          <p:nvPr/>
        </p:nvSpPr>
        <p:spPr>
          <a:xfrm>
            <a:off x="16675653" y="650225"/>
            <a:ext cx="6480000" cy="2250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 production</a:t>
            </a:r>
          </a:p>
        </p:txBody>
      </p:sp>
      <p:cxnSp>
        <p:nvCxnSpPr>
          <p:cNvPr id="329" name="Straight Arrow Connector 328">
            <a:extLst>
              <a:ext uri="{FF2B5EF4-FFF2-40B4-BE49-F238E27FC236}">
                <a16:creationId xmlns:a16="http://schemas.microsoft.com/office/drawing/2014/main" id="{2C486472-A55F-4DD5-A35E-63A67954569F}"/>
              </a:ext>
            </a:extLst>
          </p:cNvPr>
          <p:cNvCxnSpPr>
            <a:cxnSpLocks/>
            <a:stCxn id="327" idx="1"/>
            <a:endCxn id="107" idx="3"/>
          </p:cNvCxnSpPr>
          <p:nvPr/>
        </p:nvCxnSpPr>
        <p:spPr>
          <a:xfrm flipH="1">
            <a:off x="14240868" y="762763"/>
            <a:ext cx="2434785" cy="3363993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ectangle 96">
            <a:extLst>
              <a:ext uri="{FF2B5EF4-FFF2-40B4-BE49-F238E27FC236}">
                <a16:creationId xmlns:a16="http://schemas.microsoft.com/office/drawing/2014/main" id="{DCE53291-6CDE-49A1-BE19-7EDA16295104}"/>
              </a:ext>
            </a:extLst>
          </p:cNvPr>
          <p:cNvSpPr/>
          <p:nvPr/>
        </p:nvSpPr>
        <p:spPr>
          <a:xfrm>
            <a:off x="16667087" y="2418377"/>
            <a:ext cx="6480000" cy="2371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SPOA development in every place 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56988EF5-2579-4CBD-85DA-E1E4C0A6C657}"/>
              </a:ext>
            </a:extLst>
          </p:cNvPr>
          <p:cNvSpPr/>
          <p:nvPr/>
        </p:nvSpPr>
        <p:spPr>
          <a:xfrm>
            <a:off x="16698401" y="10425530"/>
            <a:ext cx="6480000" cy="5432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CAMHS Tier 4 Unit Business Case Development &amp; delivery , CYP Eating disorders development, HTT development</a:t>
            </a: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4CC32C99-D4C7-4208-A7A7-7A6A50A166E8}"/>
              </a:ext>
            </a:extLst>
          </p:cNvPr>
          <p:cNvSpPr/>
          <p:nvPr/>
        </p:nvSpPr>
        <p:spPr>
          <a:xfrm>
            <a:off x="16719326" y="7021918"/>
            <a:ext cx="6480000" cy="51544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Supporting service users into employment &amp; education, Piloting Discovery College</a:t>
            </a:r>
          </a:p>
        </p:txBody>
      </p: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C1B00B56-CC49-4B45-BBA9-C3C1E9AA38F5}"/>
              </a:ext>
            </a:extLst>
          </p:cNvPr>
          <p:cNvCxnSpPr>
            <a:cxnSpLocks/>
            <a:stCxn id="77" idx="1"/>
            <a:endCxn id="8" idx="3"/>
          </p:cNvCxnSpPr>
          <p:nvPr/>
        </p:nvCxnSpPr>
        <p:spPr>
          <a:xfrm flipH="1" flipV="1">
            <a:off x="14240868" y="6353090"/>
            <a:ext cx="2434785" cy="5294662"/>
          </a:xfrm>
          <a:prstGeom prst="straightConnector1">
            <a:avLst/>
          </a:prstGeom>
          <a:ln w="12700">
            <a:solidFill>
              <a:schemeClr val="accent6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>
            <a:extLst>
              <a:ext uri="{FF2B5EF4-FFF2-40B4-BE49-F238E27FC236}">
                <a16:creationId xmlns:a16="http://schemas.microsoft.com/office/drawing/2014/main" id="{A17A7608-D5F2-4D12-B98F-1EE46D97515B}"/>
              </a:ext>
            </a:extLst>
          </p:cNvPr>
          <p:cNvCxnSpPr>
            <a:cxnSpLocks/>
            <a:stCxn id="250" idx="1"/>
            <a:endCxn id="11" idx="3"/>
          </p:cNvCxnSpPr>
          <p:nvPr/>
        </p:nvCxnSpPr>
        <p:spPr>
          <a:xfrm flipH="1">
            <a:off x="14240868" y="1148723"/>
            <a:ext cx="2416460" cy="4052006"/>
          </a:xfrm>
          <a:prstGeom prst="straightConnector1">
            <a:avLst/>
          </a:prstGeom>
          <a:ln w="12700">
            <a:solidFill>
              <a:schemeClr val="accent6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>
            <a:extLst>
              <a:ext uri="{FF2B5EF4-FFF2-40B4-BE49-F238E27FC236}">
                <a16:creationId xmlns:a16="http://schemas.microsoft.com/office/drawing/2014/main" id="{4B17E1C3-EE57-41C6-9C61-2F3E1E42872A}"/>
              </a:ext>
            </a:extLst>
          </p:cNvPr>
          <p:cNvCxnSpPr>
            <a:cxnSpLocks/>
            <a:stCxn id="245" idx="1"/>
            <a:endCxn id="11" idx="3"/>
          </p:cNvCxnSpPr>
          <p:nvPr/>
        </p:nvCxnSpPr>
        <p:spPr>
          <a:xfrm flipH="1">
            <a:off x="14240868" y="2113255"/>
            <a:ext cx="2409141" cy="3087474"/>
          </a:xfrm>
          <a:prstGeom prst="straightConnector1">
            <a:avLst/>
          </a:prstGeom>
          <a:ln w="12700">
            <a:solidFill>
              <a:schemeClr val="accent6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>
            <a:extLst>
              <a:ext uri="{FF2B5EF4-FFF2-40B4-BE49-F238E27FC236}">
                <a16:creationId xmlns:a16="http://schemas.microsoft.com/office/drawing/2014/main" id="{1D632AE5-2003-4F97-85C1-508F6615AC9B}"/>
              </a:ext>
            </a:extLst>
          </p:cNvPr>
          <p:cNvCxnSpPr>
            <a:cxnSpLocks/>
            <a:stCxn id="97" idx="1"/>
            <a:endCxn id="11" idx="3"/>
          </p:cNvCxnSpPr>
          <p:nvPr/>
        </p:nvCxnSpPr>
        <p:spPr>
          <a:xfrm flipH="1">
            <a:off x="14240868" y="2536960"/>
            <a:ext cx="2426219" cy="2663769"/>
          </a:xfrm>
          <a:prstGeom prst="straightConnector1">
            <a:avLst/>
          </a:prstGeom>
          <a:ln w="12700">
            <a:solidFill>
              <a:schemeClr val="accent6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>
            <a:extLst>
              <a:ext uri="{FF2B5EF4-FFF2-40B4-BE49-F238E27FC236}">
                <a16:creationId xmlns:a16="http://schemas.microsoft.com/office/drawing/2014/main" id="{D9003BAF-CF9D-46C9-9213-E3326EF49F02}"/>
              </a:ext>
            </a:extLst>
          </p:cNvPr>
          <p:cNvCxnSpPr>
            <a:cxnSpLocks/>
            <a:stCxn id="36" idx="1"/>
            <a:endCxn id="146" idx="3"/>
          </p:cNvCxnSpPr>
          <p:nvPr/>
        </p:nvCxnSpPr>
        <p:spPr>
          <a:xfrm flipH="1">
            <a:off x="14240868" y="3740078"/>
            <a:ext cx="2445738" cy="7379515"/>
          </a:xfrm>
          <a:prstGeom prst="straightConnector1">
            <a:avLst/>
          </a:prstGeom>
          <a:ln w="12700">
            <a:solidFill>
              <a:schemeClr val="accent6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>
            <a:extLst>
              <a:ext uri="{FF2B5EF4-FFF2-40B4-BE49-F238E27FC236}">
                <a16:creationId xmlns:a16="http://schemas.microsoft.com/office/drawing/2014/main" id="{4588ED51-D7ED-47AE-9505-8B7BADFA69D6}"/>
              </a:ext>
            </a:extLst>
          </p:cNvPr>
          <p:cNvCxnSpPr>
            <a:cxnSpLocks/>
            <a:stCxn id="99" idx="1"/>
            <a:endCxn id="146" idx="3"/>
          </p:cNvCxnSpPr>
          <p:nvPr/>
        </p:nvCxnSpPr>
        <p:spPr>
          <a:xfrm flipH="1">
            <a:off x="14240868" y="10697138"/>
            <a:ext cx="2457533" cy="42245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>
            <a:extLst>
              <a:ext uri="{FF2B5EF4-FFF2-40B4-BE49-F238E27FC236}">
                <a16:creationId xmlns:a16="http://schemas.microsoft.com/office/drawing/2014/main" id="{911DC95E-3C87-44F2-A852-447361329DD2}"/>
              </a:ext>
            </a:extLst>
          </p:cNvPr>
          <p:cNvCxnSpPr>
            <a:cxnSpLocks/>
            <a:endCxn id="11" idx="3"/>
          </p:cNvCxnSpPr>
          <p:nvPr/>
        </p:nvCxnSpPr>
        <p:spPr>
          <a:xfrm flipH="1" flipV="1">
            <a:off x="14240868" y="5200729"/>
            <a:ext cx="2445738" cy="2511783"/>
          </a:xfrm>
          <a:prstGeom prst="straightConnector1">
            <a:avLst/>
          </a:prstGeom>
          <a:ln w="12700">
            <a:solidFill>
              <a:schemeClr val="accent6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>
            <a:extLst>
              <a:ext uri="{FF2B5EF4-FFF2-40B4-BE49-F238E27FC236}">
                <a16:creationId xmlns:a16="http://schemas.microsoft.com/office/drawing/2014/main" id="{A2B05878-4748-4B26-8CD1-4964BFA0E35B}"/>
              </a:ext>
            </a:extLst>
          </p:cNvPr>
          <p:cNvCxnSpPr>
            <a:cxnSpLocks/>
            <a:stCxn id="36" idx="1"/>
            <a:endCxn id="11" idx="3"/>
          </p:cNvCxnSpPr>
          <p:nvPr/>
        </p:nvCxnSpPr>
        <p:spPr>
          <a:xfrm flipH="1">
            <a:off x="14240868" y="3740078"/>
            <a:ext cx="2445738" cy="1460651"/>
          </a:xfrm>
          <a:prstGeom prst="straightConnector1">
            <a:avLst/>
          </a:prstGeom>
          <a:ln w="12700">
            <a:solidFill>
              <a:schemeClr val="accent6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Arrow Connector 140">
            <a:extLst>
              <a:ext uri="{FF2B5EF4-FFF2-40B4-BE49-F238E27FC236}">
                <a16:creationId xmlns:a16="http://schemas.microsoft.com/office/drawing/2014/main" id="{EA76B191-4C73-41C0-B570-E7F44D474CC1}"/>
              </a:ext>
            </a:extLst>
          </p:cNvPr>
          <p:cNvCxnSpPr>
            <a:cxnSpLocks/>
            <a:stCxn id="35" idx="1"/>
            <a:endCxn id="6" idx="3"/>
          </p:cNvCxnSpPr>
          <p:nvPr/>
        </p:nvCxnSpPr>
        <p:spPr>
          <a:xfrm flipH="1">
            <a:off x="14240868" y="2961213"/>
            <a:ext cx="2416460" cy="4552876"/>
          </a:xfrm>
          <a:prstGeom prst="straightConnector1">
            <a:avLst/>
          </a:prstGeom>
          <a:ln w="12700">
            <a:solidFill>
              <a:schemeClr val="accent6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141">
            <a:extLst>
              <a:ext uri="{FF2B5EF4-FFF2-40B4-BE49-F238E27FC236}">
                <a16:creationId xmlns:a16="http://schemas.microsoft.com/office/drawing/2014/main" id="{4A0F37A5-496B-43AB-B68B-08D7D341B893}"/>
              </a:ext>
            </a:extLst>
          </p:cNvPr>
          <p:cNvCxnSpPr>
            <a:cxnSpLocks/>
            <a:stCxn id="110" idx="1"/>
            <a:endCxn id="11" idx="3"/>
          </p:cNvCxnSpPr>
          <p:nvPr/>
        </p:nvCxnSpPr>
        <p:spPr>
          <a:xfrm flipH="1" flipV="1">
            <a:off x="14240868" y="5200729"/>
            <a:ext cx="2478458" cy="2078911"/>
          </a:xfrm>
          <a:prstGeom prst="straightConnector1">
            <a:avLst/>
          </a:prstGeom>
          <a:ln w="12700">
            <a:solidFill>
              <a:schemeClr val="accent6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>
            <a:extLst>
              <a:ext uri="{FF2B5EF4-FFF2-40B4-BE49-F238E27FC236}">
                <a16:creationId xmlns:a16="http://schemas.microsoft.com/office/drawing/2014/main" id="{544AEBD0-48A1-4F1D-ADB6-674F8C95DBF3}"/>
              </a:ext>
            </a:extLst>
          </p:cNvPr>
          <p:cNvCxnSpPr>
            <a:cxnSpLocks/>
            <a:stCxn id="465" idx="1"/>
            <a:endCxn id="11" idx="3"/>
          </p:cNvCxnSpPr>
          <p:nvPr/>
        </p:nvCxnSpPr>
        <p:spPr>
          <a:xfrm flipH="1" flipV="1">
            <a:off x="14240868" y="5200729"/>
            <a:ext cx="2445738" cy="481074"/>
          </a:xfrm>
          <a:prstGeom prst="straightConnector1">
            <a:avLst/>
          </a:prstGeom>
          <a:ln w="12700">
            <a:solidFill>
              <a:schemeClr val="accent6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>
            <a:extLst>
              <a:ext uri="{FF2B5EF4-FFF2-40B4-BE49-F238E27FC236}">
                <a16:creationId xmlns:a16="http://schemas.microsoft.com/office/drawing/2014/main" id="{86E587BF-AA9A-473D-8FD8-D63B4A7778BF}"/>
              </a:ext>
            </a:extLst>
          </p:cNvPr>
          <p:cNvCxnSpPr>
            <a:cxnSpLocks/>
            <a:stCxn id="35" idx="1"/>
            <a:endCxn id="11" idx="3"/>
          </p:cNvCxnSpPr>
          <p:nvPr/>
        </p:nvCxnSpPr>
        <p:spPr>
          <a:xfrm flipH="1">
            <a:off x="14240868" y="2961213"/>
            <a:ext cx="2416460" cy="2239516"/>
          </a:xfrm>
          <a:prstGeom prst="straightConnector1">
            <a:avLst/>
          </a:prstGeom>
          <a:ln w="12700">
            <a:solidFill>
              <a:schemeClr val="accent6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Arrow Connector 151">
            <a:extLst>
              <a:ext uri="{FF2B5EF4-FFF2-40B4-BE49-F238E27FC236}">
                <a16:creationId xmlns:a16="http://schemas.microsoft.com/office/drawing/2014/main" id="{E08F31ED-745E-4E1E-AC9C-38F38C2FB574}"/>
              </a:ext>
            </a:extLst>
          </p:cNvPr>
          <p:cNvCxnSpPr>
            <a:cxnSpLocks/>
            <a:stCxn id="177" idx="1"/>
            <a:endCxn id="11" idx="3"/>
          </p:cNvCxnSpPr>
          <p:nvPr/>
        </p:nvCxnSpPr>
        <p:spPr>
          <a:xfrm flipH="1" flipV="1">
            <a:off x="14240868" y="5200729"/>
            <a:ext cx="2416460" cy="2943042"/>
          </a:xfrm>
          <a:prstGeom prst="straightConnector1">
            <a:avLst/>
          </a:prstGeom>
          <a:ln w="12700">
            <a:solidFill>
              <a:schemeClr val="accent6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>
            <a:extLst>
              <a:ext uri="{FF2B5EF4-FFF2-40B4-BE49-F238E27FC236}">
                <a16:creationId xmlns:a16="http://schemas.microsoft.com/office/drawing/2014/main" id="{0E0EFFA4-F564-4861-B1F5-A0F16930AABB}"/>
              </a:ext>
            </a:extLst>
          </p:cNvPr>
          <p:cNvCxnSpPr>
            <a:cxnSpLocks/>
            <a:stCxn id="179" idx="1"/>
            <a:endCxn id="11" idx="3"/>
          </p:cNvCxnSpPr>
          <p:nvPr/>
        </p:nvCxnSpPr>
        <p:spPr>
          <a:xfrm flipH="1" flipV="1">
            <a:off x="14240868" y="5200729"/>
            <a:ext cx="2416460" cy="3606888"/>
          </a:xfrm>
          <a:prstGeom prst="straightConnector1">
            <a:avLst/>
          </a:prstGeom>
          <a:ln w="12700">
            <a:solidFill>
              <a:schemeClr val="accent6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Arrow Connector 155">
            <a:extLst>
              <a:ext uri="{FF2B5EF4-FFF2-40B4-BE49-F238E27FC236}">
                <a16:creationId xmlns:a16="http://schemas.microsoft.com/office/drawing/2014/main" id="{5E1BB7C2-3FA1-4FB0-AE6D-806154044337}"/>
              </a:ext>
            </a:extLst>
          </p:cNvPr>
          <p:cNvCxnSpPr>
            <a:cxnSpLocks/>
            <a:endCxn id="657" idx="3"/>
          </p:cNvCxnSpPr>
          <p:nvPr/>
        </p:nvCxnSpPr>
        <p:spPr>
          <a:xfrm flipH="1">
            <a:off x="14240868" y="7712512"/>
            <a:ext cx="2445738" cy="4624003"/>
          </a:xfrm>
          <a:prstGeom prst="straightConnector1">
            <a:avLst/>
          </a:prstGeom>
          <a:ln w="12700">
            <a:solidFill>
              <a:schemeClr val="accent6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Rectangle 95">
            <a:extLst>
              <a:ext uri="{FF2B5EF4-FFF2-40B4-BE49-F238E27FC236}">
                <a16:creationId xmlns:a16="http://schemas.microsoft.com/office/drawing/2014/main" id="{11DACBD7-D561-4B24-A654-70431B9A961C}"/>
              </a:ext>
            </a:extLst>
          </p:cNvPr>
          <p:cNvSpPr/>
          <p:nvPr/>
        </p:nvSpPr>
        <p:spPr>
          <a:xfrm>
            <a:off x="5250795" y="233262"/>
            <a:ext cx="3517510" cy="36948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Strategic Objectives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91C4134E-507D-4491-84B2-F0301D673D55}"/>
              </a:ext>
            </a:extLst>
          </p:cNvPr>
          <p:cNvSpPr/>
          <p:nvPr/>
        </p:nvSpPr>
        <p:spPr>
          <a:xfrm>
            <a:off x="11561122" y="233262"/>
            <a:ext cx="2075530" cy="36948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Secondary Drivers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86DE2819-534F-4FE1-B78F-9FACA45C8E9C}"/>
              </a:ext>
            </a:extLst>
          </p:cNvPr>
          <p:cNvSpPr/>
          <p:nvPr/>
        </p:nvSpPr>
        <p:spPr>
          <a:xfrm>
            <a:off x="18900636" y="233262"/>
            <a:ext cx="2075530" cy="36948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21-22 Priorities</a:t>
            </a:r>
          </a:p>
        </p:txBody>
      </p:sp>
      <p:cxnSp>
        <p:nvCxnSpPr>
          <p:cNvPr id="176" name="Straight Arrow Connector 175">
            <a:extLst>
              <a:ext uri="{FF2B5EF4-FFF2-40B4-BE49-F238E27FC236}">
                <a16:creationId xmlns:a16="http://schemas.microsoft.com/office/drawing/2014/main" id="{0344E13D-E6D0-460A-B1B7-125F643460FE}"/>
              </a:ext>
            </a:extLst>
          </p:cNvPr>
          <p:cNvCxnSpPr>
            <a:cxnSpLocks/>
            <a:stCxn id="110" idx="1"/>
            <a:endCxn id="33" idx="3"/>
          </p:cNvCxnSpPr>
          <p:nvPr/>
        </p:nvCxnSpPr>
        <p:spPr>
          <a:xfrm flipH="1" flipV="1">
            <a:off x="14240868" y="2919737"/>
            <a:ext cx="2478458" cy="4359903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Arrow Connector 187">
            <a:extLst>
              <a:ext uri="{FF2B5EF4-FFF2-40B4-BE49-F238E27FC236}">
                <a16:creationId xmlns:a16="http://schemas.microsoft.com/office/drawing/2014/main" id="{771E6017-A80A-4CCE-8B8D-4CE8E45C07AA}"/>
              </a:ext>
            </a:extLst>
          </p:cNvPr>
          <p:cNvCxnSpPr>
            <a:cxnSpLocks/>
            <a:stCxn id="245" idx="1"/>
            <a:endCxn id="10" idx="3"/>
          </p:cNvCxnSpPr>
          <p:nvPr/>
        </p:nvCxnSpPr>
        <p:spPr>
          <a:xfrm flipH="1" flipV="1">
            <a:off x="14240868" y="1651029"/>
            <a:ext cx="2409141" cy="46222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Arrow Connector 190">
            <a:extLst>
              <a:ext uri="{FF2B5EF4-FFF2-40B4-BE49-F238E27FC236}">
                <a16:creationId xmlns:a16="http://schemas.microsoft.com/office/drawing/2014/main" id="{E6ECBCE8-22EC-458C-A343-BAE73576940E}"/>
              </a:ext>
            </a:extLst>
          </p:cNvPr>
          <p:cNvCxnSpPr>
            <a:cxnSpLocks/>
            <a:stCxn id="97" idx="1"/>
            <a:endCxn id="10" idx="3"/>
          </p:cNvCxnSpPr>
          <p:nvPr/>
        </p:nvCxnSpPr>
        <p:spPr>
          <a:xfrm flipH="1" flipV="1">
            <a:off x="14240868" y="1651029"/>
            <a:ext cx="2426219" cy="88593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Rectangle 106">
            <a:extLst>
              <a:ext uri="{FF2B5EF4-FFF2-40B4-BE49-F238E27FC236}">
                <a16:creationId xmlns:a16="http://schemas.microsoft.com/office/drawing/2014/main" id="{C2FC2711-2C40-41E2-8004-A2B48DA6C784}"/>
              </a:ext>
            </a:extLst>
          </p:cNvPr>
          <p:cNvSpPr/>
          <p:nvPr/>
        </p:nvSpPr>
        <p:spPr>
          <a:xfrm>
            <a:off x="10924505" y="3754855"/>
            <a:ext cx="3316363" cy="74380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User Outcomes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6BE2FF13-9B88-40AF-AE07-544D4ED3F93A}"/>
              </a:ext>
            </a:extLst>
          </p:cNvPr>
          <p:cNvSpPr/>
          <p:nvPr/>
        </p:nvSpPr>
        <p:spPr>
          <a:xfrm>
            <a:off x="16650009" y="6162495"/>
            <a:ext cx="6480000" cy="56655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Improving physical health, loneliness, relationships, signposting to VCS &amp; community opportunities, Social Prescribing</a:t>
            </a:r>
          </a:p>
        </p:txBody>
      </p:sp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6E1BB9D7-9188-464D-82E2-914541BFF18D}"/>
              </a:ext>
            </a:extLst>
          </p:cNvPr>
          <p:cNvCxnSpPr>
            <a:cxnSpLocks/>
            <a:stCxn id="108" idx="1"/>
            <a:endCxn id="107" idx="3"/>
          </p:cNvCxnSpPr>
          <p:nvPr/>
        </p:nvCxnSpPr>
        <p:spPr>
          <a:xfrm flipH="1" flipV="1">
            <a:off x="14240868" y="4126756"/>
            <a:ext cx="2409141" cy="231901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A03B239C-8DBA-4EF1-8466-F8C66A171435}"/>
              </a:ext>
            </a:extLst>
          </p:cNvPr>
          <p:cNvCxnSpPr>
            <a:cxnSpLocks/>
            <a:endCxn id="107" idx="3"/>
          </p:cNvCxnSpPr>
          <p:nvPr/>
        </p:nvCxnSpPr>
        <p:spPr>
          <a:xfrm flipH="1" flipV="1">
            <a:off x="14240868" y="4126756"/>
            <a:ext cx="2457533" cy="292519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A37BE857-DF59-4512-AAB7-0CAE2AD67429}"/>
              </a:ext>
            </a:extLst>
          </p:cNvPr>
          <p:cNvCxnSpPr>
            <a:stCxn id="107" idx="1"/>
            <a:endCxn id="147" idx="3"/>
          </p:cNvCxnSpPr>
          <p:nvPr/>
        </p:nvCxnSpPr>
        <p:spPr>
          <a:xfrm flipH="1" flipV="1">
            <a:off x="8663884" y="3478504"/>
            <a:ext cx="2260621" cy="648252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" name="Picture 4">
            <a:extLst>
              <a:ext uri="{FF2B5EF4-FFF2-40B4-BE49-F238E27FC236}">
                <a16:creationId xmlns:a16="http://schemas.microsoft.com/office/drawing/2014/main" id="{7FAB59EC-3CB6-41D8-A333-8DC1E291AB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780" y="12441808"/>
            <a:ext cx="1042235" cy="517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" name="Picture 102">
            <a:extLst>
              <a:ext uri="{FF2B5EF4-FFF2-40B4-BE49-F238E27FC236}">
                <a16:creationId xmlns:a16="http://schemas.microsoft.com/office/drawing/2014/main" id="{F90C66FB-37AA-4235-AA38-2DE16D7F95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2530" y="11946343"/>
            <a:ext cx="2379179" cy="1089203"/>
          </a:xfrm>
          <a:prstGeom prst="rect">
            <a:avLst/>
          </a:prstGeom>
        </p:spPr>
      </p:pic>
      <p:sp>
        <p:nvSpPr>
          <p:cNvPr id="101" name="Rectangle 100">
            <a:extLst>
              <a:ext uri="{FF2B5EF4-FFF2-40B4-BE49-F238E27FC236}">
                <a16:creationId xmlns:a16="http://schemas.microsoft.com/office/drawing/2014/main" id="{256A1A21-999F-4AAC-B396-511940A0B660}"/>
              </a:ext>
            </a:extLst>
          </p:cNvPr>
          <p:cNvSpPr/>
          <p:nvPr/>
        </p:nvSpPr>
        <p:spPr>
          <a:xfrm>
            <a:off x="3581417" y="5213316"/>
            <a:ext cx="1669378" cy="267267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Through an equalities and co-production lens</a:t>
            </a:r>
            <a:endParaRPr lang="en-GB" sz="20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2E046E98-43CC-4AC9-B554-EF63CC06953F}"/>
              </a:ext>
            </a:extLst>
          </p:cNvPr>
          <p:cNvSpPr/>
          <p:nvPr/>
        </p:nvSpPr>
        <p:spPr>
          <a:xfrm>
            <a:off x="16667087" y="9129984"/>
            <a:ext cx="6367040" cy="4876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CAMHS Equalities Work Plan</a:t>
            </a:r>
          </a:p>
        </p:txBody>
      </p: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99B63120-6E52-43D6-916D-E03582134317}"/>
              </a:ext>
            </a:extLst>
          </p:cNvPr>
          <p:cNvCxnSpPr>
            <a:cxnSpLocks/>
          </p:cNvCxnSpPr>
          <p:nvPr/>
        </p:nvCxnSpPr>
        <p:spPr>
          <a:xfrm flipH="1">
            <a:off x="14393268" y="7864912"/>
            <a:ext cx="2445738" cy="4624003"/>
          </a:xfrm>
          <a:prstGeom prst="straightConnector1">
            <a:avLst/>
          </a:prstGeom>
          <a:ln w="12700">
            <a:solidFill>
              <a:schemeClr val="accent6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9D3DB921-47CE-4563-90E7-F230F40F6EB1}"/>
              </a:ext>
            </a:extLst>
          </p:cNvPr>
          <p:cNvCxnSpPr>
            <a:cxnSpLocks/>
            <a:stCxn id="104" idx="1"/>
          </p:cNvCxnSpPr>
          <p:nvPr/>
        </p:nvCxnSpPr>
        <p:spPr>
          <a:xfrm flipH="1" flipV="1">
            <a:off x="14245747" y="8965460"/>
            <a:ext cx="2421340" cy="40837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5900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1FDD9A8-0659-4230-805F-A4587682C7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9498080"/>
              </p:ext>
            </p:extLst>
          </p:nvPr>
        </p:nvGraphicFramePr>
        <p:xfrm>
          <a:off x="391881" y="982252"/>
          <a:ext cx="20492362" cy="125493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4327">
                  <a:extLst>
                    <a:ext uri="{9D8B030D-6E8A-4147-A177-3AD203B41FA5}">
                      <a16:colId xmlns:a16="http://schemas.microsoft.com/office/drawing/2014/main" val="986594205"/>
                    </a:ext>
                  </a:extLst>
                </a:gridCol>
                <a:gridCol w="4412306">
                  <a:extLst>
                    <a:ext uri="{9D8B030D-6E8A-4147-A177-3AD203B41FA5}">
                      <a16:colId xmlns:a16="http://schemas.microsoft.com/office/drawing/2014/main" val="1795973112"/>
                    </a:ext>
                  </a:extLst>
                </a:gridCol>
                <a:gridCol w="6617695">
                  <a:extLst>
                    <a:ext uri="{9D8B030D-6E8A-4147-A177-3AD203B41FA5}">
                      <a16:colId xmlns:a16="http://schemas.microsoft.com/office/drawing/2014/main" val="3143857262"/>
                    </a:ext>
                  </a:extLst>
                </a:gridCol>
                <a:gridCol w="3165279">
                  <a:extLst>
                    <a:ext uri="{9D8B030D-6E8A-4147-A177-3AD203B41FA5}">
                      <a16:colId xmlns:a16="http://schemas.microsoft.com/office/drawing/2014/main" val="4119742682"/>
                    </a:ext>
                  </a:extLst>
                </a:gridCol>
                <a:gridCol w="3565488">
                  <a:extLst>
                    <a:ext uri="{9D8B030D-6E8A-4147-A177-3AD203B41FA5}">
                      <a16:colId xmlns:a16="http://schemas.microsoft.com/office/drawing/2014/main" val="86423835"/>
                    </a:ext>
                  </a:extLst>
                </a:gridCol>
                <a:gridCol w="1737267">
                  <a:extLst>
                    <a:ext uri="{9D8B030D-6E8A-4147-A177-3AD203B41FA5}">
                      <a16:colId xmlns:a16="http://schemas.microsoft.com/office/drawing/2014/main" val="3430137810"/>
                    </a:ext>
                  </a:extLst>
                </a:gridCol>
              </a:tblGrid>
              <a:tr h="5172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</a:t>
                      </a:r>
                      <a:endParaRPr lang="en-GB" sz="15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389" marR="72389" marT="0" marB="0" anchor="ctr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72389" marR="72389" marT="0" marB="0" anchor="ctr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72389" marR="72389" marT="0" marB="0" anchor="ctr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72389" marR="72389" marT="0" marB="0" anchor="ctr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72389" marR="72389" marT="0" marB="0" anchor="ctr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72389" marR="72389" marT="0" marB="0" anchor="ctr"/>
                </a:tc>
                <a:extLst>
                  <a:ext uri="{0D108BD9-81ED-4DB2-BD59-A6C34878D82A}">
                    <a16:rowId xmlns:a16="http://schemas.microsoft.com/office/drawing/2014/main" val="1689785425"/>
                  </a:ext>
                </a:extLst>
              </a:tr>
              <a:tr h="1044124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SzPct val="94000"/>
                        <a:buFontTx/>
                        <a:buNone/>
                      </a:pPr>
                      <a:r>
                        <a:rPr lang="en-GB" sz="1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</a:t>
                      </a:r>
                    </a:p>
                  </a:txBody>
                  <a:tcPr marL="72389" marR="723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 - Production</a:t>
                      </a:r>
                    </a:p>
                  </a:txBody>
                  <a:tcPr marL="72389" marR="72389" marT="0" marB="0" anchor="ctr"/>
                </a:tc>
                <a:tc>
                  <a:txBody>
                    <a:bodyPr/>
                    <a:lstStyle/>
                    <a:p>
                      <a:pPr marL="0" algn="ctr" defTabSz="151196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Ensure regular co- production opportunities to put service user voice at forefront &amp; CAMHS development and delivery, ‘’level up’’ People Participation across all CAMHS services, including in-patient units</a:t>
                      </a:r>
                    </a:p>
                  </a:txBody>
                  <a:tcPr marL="72389" marR="723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Jo/Henry/Lindsay</a:t>
                      </a:r>
                      <a:r>
                        <a:rPr lang="en-GB" sz="1500" baseline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, Alan and Nicki</a:t>
                      </a:r>
                      <a:endParaRPr lang="en-GB" sz="15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389" marR="723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5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389" marR="723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5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389" marR="72389" marT="0" marB="0" anchor="ctr"/>
                </a:tc>
                <a:extLst>
                  <a:ext uri="{0D108BD9-81ED-4DB2-BD59-A6C34878D82A}">
                    <a16:rowId xmlns:a16="http://schemas.microsoft.com/office/drawing/2014/main" val="3182593854"/>
                  </a:ext>
                </a:extLst>
              </a:tr>
              <a:tr h="734785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SzPct val="94000"/>
                        <a:buFontTx/>
                        <a:buNone/>
                      </a:pPr>
                      <a:r>
                        <a:rPr lang="en-GB" sz="1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2.</a:t>
                      </a:r>
                    </a:p>
                  </a:txBody>
                  <a:tcPr marL="72389" marR="723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CAMHS Equalities</a:t>
                      </a:r>
                    </a:p>
                  </a:txBody>
                  <a:tcPr marL="72389" marR="72389" marT="0" marB="0" anchor="ctr"/>
                </a:tc>
                <a:tc>
                  <a:txBody>
                    <a:bodyPr/>
                    <a:lstStyle/>
                    <a:p>
                      <a:pPr marL="0" algn="ctr" defTabSz="151196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Develop</a:t>
                      </a:r>
                      <a:r>
                        <a:rPr lang="en-GB" sz="15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5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equalities </a:t>
                      </a:r>
                      <a:r>
                        <a:rPr lang="en-GB" sz="15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work in every staff engagement across service delivery. CAMHS Equalities action planning</a:t>
                      </a:r>
                    </a:p>
                  </a:txBody>
                  <a:tcPr marL="72389" marR="72389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79048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Deni/Sarah and DMT</a:t>
                      </a:r>
                    </a:p>
                  </a:txBody>
                  <a:tcPr marL="72389" marR="723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5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389" marR="723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5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389" marR="72389" marT="0" marB="0" anchor="ctr"/>
                </a:tc>
                <a:extLst>
                  <a:ext uri="{0D108BD9-81ED-4DB2-BD59-A6C34878D82A}">
                    <a16:rowId xmlns:a16="http://schemas.microsoft.com/office/drawing/2014/main" val="3048201086"/>
                  </a:ext>
                </a:extLst>
              </a:tr>
              <a:tr h="1559006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SzPct val="94000"/>
                        <a:buFontTx/>
                        <a:buNone/>
                      </a:pPr>
                      <a:r>
                        <a:rPr lang="en-GB" sz="1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3.</a:t>
                      </a:r>
                    </a:p>
                  </a:txBody>
                  <a:tcPr marL="72389" marR="723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CAMHS ACCESS/ Population Health</a:t>
                      </a:r>
                      <a:endParaRPr lang="en-GB" sz="15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389" marR="72389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79048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Maintaining national access targets and having enough plans in place to meet demand, learning from pandemic and offering more digital access initiatives</a:t>
                      </a:r>
                    </a:p>
                    <a:p>
                      <a:pPr marL="0" marR="0" lvl="0" indent="0" algn="ctr" defTabSz="179048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Pilot</a:t>
                      </a:r>
                      <a:r>
                        <a:rPr lang="en-GB" sz="15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 </a:t>
                      </a:r>
                      <a:r>
                        <a:rPr lang="en-GB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approach with E&amp;B Team to look at using resources for whole population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5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389" marR="723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 /Lindsay/</a:t>
                      </a:r>
                      <a:r>
                        <a:rPr lang="en-GB" sz="15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Henry - Access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Julie – Population Health</a:t>
                      </a:r>
                    </a:p>
                  </a:txBody>
                  <a:tcPr marL="72389" marR="723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5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389" marR="72389" marT="0" marB="0" anchor="ctr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72389" marR="72389" marT="0" marB="0" anchor="ctr"/>
                </a:tc>
                <a:extLst>
                  <a:ext uri="{0D108BD9-81ED-4DB2-BD59-A6C34878D82A}">
                    <a16:rowId xmlns:a16="http://schemas.microsoft.com/office/drawing/2014/main" val="3388094519"/>
                  </a:ext>
                </a:extLst>
              </a:tr>
              <a:tr h="637554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SzPct val="94000"/>
                        <a:buFontTx/>
                        <a:buNone/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4.</a:t>
                      </a:r>
                    </a:p>
                  </a:txBody>
                  <a:tcPr marL="72389" marR="723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CAMHS </a:t>
                      </a:r>
                      <a:r>
                        <a:rPr lang="en-GB" sz="15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Neuro Development pathway </a:t>
                      </a:r>
                      <a:r>
                        <a:rPr lang="en-GB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development</a:t>
                      </a:r>
                      <a:endParaRPr lang="en-GB" sz="15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389" marR="723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Strengthening pathways, working with CHS and links to SCYPS ASD work and other boroughs community providers</a:t>
                      </a:r>
                      <a:endParaRPr lang="en-GB" sz="15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389" marR="723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Cathy/Julie</a:t>
                      </a:r>
                      <a:endParaRPr lang="en-GB" sz="15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389" marR="723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5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389" marR="72389" marT="0" marB="0" anchor="ctr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72389" marR="72389" marT="0" marB="0" anchor="ctr"/>
                </a:tc>
                <a:extLst>
                  <a:ext uri="{0D108BD9-81ED-4DB2-BD59-A6C34878D82A}">
                    <a16:rowId xmlns:a16="http://schemas.microsoft.com/office/drawing/2014/main" val="1707303790"/>
                  </a:ext>
                </a:extLst>
              </a:tr>
              <a:tr h="1085483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SzPct val="94000"/>
                        <a:buFontTx/>
                        <a:buNone/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5.</a:t>
                      </a:r>
                    </a:p>
                  </a:txBody>
                  <a:tcPr marL="72389" marR="723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CAMHS </a:t>
                      </a:r>
                      <a:r>
                        <a:rPr lang="en-GB" sz="15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Crisis/HTT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 CEDS</a:t>
                      </a:r>
                      <a:endParaRPr lang="en-GB" sz="15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5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389" marR="723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Meeting waiting times backlog, and establishing efficient crisis </a:t>
                      </a:r>
                      <a:r>
                        <a:rPr lang="en-GB" sz="15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pathways/CEDS  </a:t>
                      </a:r>
                      <a:r>
                        <a:rPr lang="en-GB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 per national commissioning standards in light of increase in demand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5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389" marR="723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 / </a:t>
                      </a:r>
                      <a:r>
                        <a:rPr lang="en-GB" sz="15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Lindsay/Cathy</a:t>
                      </a:r>
                      <a:endParaRPr lang="en-GB" sz="15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389" marR="723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5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389" marR="72389" marT="0" marB="0" anchor="ctr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72389" marR="72389" marT="0" marB="0" anchor="ctr"/>
                </a:tc>
                <a:extLst>
                  <a:ext uri="{0D108BD9-81ED-4DB2-BD59-A6C34878D82A}">
                    <a16:rowId xmlns:a16="http://schemas.microsoft.com/office/drawing/2014/main" val="2941049825"/>
                  </a:ext>
                </a:extLst>
              </a:tr>
              <a:tr h="526539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SzPct val="94000"/>
                        <a:buFontTx/>
                        <a:buNone/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6.</a:t>
                      </a:r>
                    </a:p>
                  </a:txBody>
                  <a:tcPr marL="72389" marR="723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Schools</a:t>
                      </a:r>
                    </a:p>
                  </a:txBody>
                  <a:tcPr marL="72389" marR="72389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51196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Developing Crisis services in line with LTP objectives and local need And developing an integrated schools offer in each place in conjunction with Education and partner agencies</a:t>
                      </a:r>
                    </a:p>
                    <a:p>
                      <a:pPr marL="0" algn="ctr" defTabSz="151196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5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389" marR="723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Dale Greenwood /Philippa Scott</a:t>
                      </a:r>
                      <a:endParaRPr lang="en-GB" sz="15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389" marR="723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5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389" marR="72389" marT="0" marB="0" anchor="ctr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72389" marR="72389" marT="0" marB="0" anchor="ctr"/>
                </a:tc>
                <a:extLst>
                  <a:ext uri="{0D108BD9-81ED-4DB2-BD59-A6C34878D82A}">
                    <a16:rowId xmlns:a16="http://schemas.microsoft.com/office/drawing/2014/main" val="1342849932"/>
                  </a:ext>
                </a:extLst>
              </a:tr>
              <a:tr h="766203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SzPct val="94000"/>
                        <a:buFontTx/>
                        <a:buNone/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7.</a:t>
                      </a:r>
                    </a:p>
                  </a:txBody>
                  <a:tcPr marL="72389" marR="723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CAMHS Integrated Care with </a:t>
                      </a:r>
                      <a:r>
                        <a:rPr lang="en-GB" sz="15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Health</a:t>
                      </a:r>
                      <a:r>
                        <a:rPr lang="en-GB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Providers &amp; Local Authorities</a:t>
                      </a:r>
                      <a:endParaRPr lang="en-GB" sz="15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389" marR="723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Strengthening existing partnership working – removing silo working , developing Single Point of Access and collaborative working within places</a:t>
                      </a:r>
                      <a:endParaRPr lang="en-GB" sz="15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389" marR="723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Sarah Wilson/Cathy Lavelle</a:t>
                      </a:r>
                      <a:endParaRPr lang="en-GB" sz="15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389" marR="723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5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389" marR="72389" marT="0" marB="0" anchor="ctr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72389" marR="72389" marT="0" marB="0" anchor="ctr"/>
                </a:tc>
                <a:extLst>
                  <a:ext uri="{0D108BD9-81ED-4DB2-BD59-A6C34878D82A}">
                    <a16:rowId xmlns:a16="http://schemas.microsoft.com/office/drawing/2014/main" val="2560172921"/>
                  </a:ext>
                </a:extLst>
              </a:tr>
              <a:tr h="833126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SzPct val="94000"/>
                        <a:buFontTx/>
                        <a:buNone/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8.</a:t>
                      </a:r>
                    </a:p>
                  </a:txBody>
                  <a:tcPr marL="72389" marR="723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NEL </a:t>
                      </a:r>
                      <a:r>
                        <a:rPr lang="en-GB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CAMHS Tier 4- managing bed base and reinvestment in community services</a:t>
                      </a:r>
                      <a:endParaRPr lang="en-GB" sz="15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389" marR="723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Working with the CAMHs Collaboratives to support admission avoidance, managing surge in demand through proactive community redesign</a:t>
                      </a:r>
                    </a:p>
                    <a:p>
                      <a:pPr marL="2286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5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389" marR="723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Lindsay/Henry/Rafik</a:t>
                      </a:r>
                      <a:endParaRPr lang="en-GB" sz="15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389" marR="723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5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389" marR="72389" marT="0" marB="0" anchor="ctr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72389" marR="72389" marT="0" marB="0" anchor="ctr"/>
                </a:tc>
                <a:extLst>
                  <a:ext uri="{0D108BD9-81ED-4DB2-BD59-A6C34878D82A}">
                    <a16:rowId xmlns:a16="http://schemas.microsoft.com/office/drawing/2014/main" val="807507775"/>
                  </a:ext>
                </a:extLst>
              </a:tr>
              <a:tr h="380256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SzPct val="94000"/>
                        <a:buFontTx/>
                        <a:buNone/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9.</a:t>
                      </a:r>
                    </a:p>
                  </a:txBody>
                  <a:tcPr marL="72389" marR="723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BLMK CAMHS Tier 4 unit</a:t>
                      </a:r>
                      <a:endParaRPr lang="en-GB" sz="15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389" marR="723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Project plan to design, build and operationalise</a:t>
                      </a:r>
                      <a:r>
                        <a:rPr lang="en-GB" sz="15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5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new unit</a:t>
                      </a:r>
                    </a:p>
                  </a:txBody>
                  <a:tcPr marL="72389" marR="723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Sarah/Rafik/Jo </a:t>
                      </a:r>
                      <a:endParaRPr lang="en-GB" sz="15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389" marR="723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5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389" marR="72389" marT="0" marB="0" anchor="ctr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72389" marR="72389" marT="0" marB="0" anchor="ctr"/>
                </a:tc>
                <a:extLst>
                  <a:ext uri="{0D108BD9-81ED-4DB2-BD59-A6C34878D82A}">
                    <a16:rowId xmlns:a16="http://schemas.microsoft.com/office/drawing/2014/main" val="1729094120"/>
                  </a:ext>
                </a:extLst>
              </a:tr>
              <a:tr h="453929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SzPct val="94000"/>
                        <a:buFontTx/>
                        <a:buNone/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10.</a:t>
                      </a:r>
                    </a:p>
                  </a:txBody>
                  <a:tcPr marL="72389" marR="723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Corporate resources finance, IT, CDD, informatics to support DMT with all initiatives</a:t>
                      </a:r>
                      <a:endParaRPr lang="en-GB" sz="15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389" marR="723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Having local dedicated resources locally </a:t>
                      </a:r>
                      <a:endParaRPr lang="en-GB" sz="15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389" marR="723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Corporate</a:t>
                      </a:r>
                      <a:endParaRPr lang="en-GB" sz="15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389" marR="723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5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389" marR="72389" marT="0" marB="0" anchor="ctr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72389" marR="72389" marT="0" marB="0" anchor="ctr"/>
                </a:tc>
                <a:extLst>
                  <a:ext uri="{0D108BD9-81ED-4DB2-BD59-A6C34878D82A}">
                    <a16:rowId xmlns:a16="http://schemas.microsoft.com/office/drawing/2014/main" val="3441136772"/>
                  </a:ext>
                </a:extLst>
              </a:tr>
              <a:tr h="766203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SzPct val="94000"/>
                        <a:buFontTx/>
                        <a:buNone/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11.</a:t>
                      </a:r>
                    </a:p>
                  </a:txBody>
                  <a:tcPr marL="72389" marR="723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Digital Strategy</a:t>
                      </a:r>
                    </a:p>
                  </a:txBody>
                  <a:tcPr marL="72389" marR="723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Digital Coproduction workers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Digital platforms,</a:t>
                      </a:r>
                      <a:r>
                        <a:rPr lang="en-GB" sz="1500" baseline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Use of </a:t>
                      </a:r>
                      <a:r>
                        <a:rPr lang="en-GB" sz="1500" baseline="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Kooth</a:t>
                      </a:r>
                      <a:r>
                        <a:rPr lang="en-GB" sz="1500" baseline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Helios, Virtual interventions</a:t>
                      </a:r>
                      <a:endParaRPr lang="en-GB" sz="15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389" marR="723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Dale Greenwood</a:t>
                      </a:r>
                      <a:endParaRPr lang="en-GB" sz="15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389" marR="723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5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389" marR="72389" marT="0" marB="0" anchor="ctr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72389" marR="72389" marT="0" marB="0" anchor="ctr"/>
                </a:tc>
                <a:extLst>
                  <a:ext uri="{0D108BD9-81ED-4DB2-BD59-A6C34878D82A}">
                    <a16:rowId xmlns:a16="http://schemas.microsoft.com/office/drawing/2014/main" val="2206254247"/>
                  </a:ext>
                </a:extLst>
              </a:tr>
              <a:tr h="508905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SzPct val="94000"/>
                        <a:buFontTx/>
                        <a:buNone/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12.</a:t>
                      </a:r>
                    </a:p>
                  </a:txBody>
                  <a:tcPr marL="72389" marR="723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Estates mapping for the future across all services</a:t>
                      </a:r>
                      <a:endParaRPr lang="en-GB" sz="15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389" marR="72389" marT="0" marB="0" anchor="ctr"/>
                </a:tc>
                <a:tc>
                  <a:txBody>
                    <a:bodyPr/>
                    <a:lstStyle/>
                    <a:p>
                      <a:pPr marL="0" algn="ctr" defTabSz="151196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Establish future estate plans/ strategies for all key services </a:t>
                      </a:r>
                    </a:p>
                  </a:txBody>
                  <a:tcPr marL="72389" marR="723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Sarah/AD’s</a:t>
                      </a:r>
                      <a:endParaRPr lang="en-GB" sz="15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389" marR="723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5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389" marR="72389" marT="0" marB="0" anchor="ctr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72389" marR="72389" marT="0" marB="0" anchor="ctr"/>
                </a:tc>
                <a:extLst>
                  <a:ext uri="{0D108BD9-81ED-4DB2-BD59-A6C34878D82A}">
                    <a16:rowId xmlns:a16="http://schemas.microsoft.com/office/drawing/2014/main" val="2059835741"/>
                  </a:ext>
                </a:extLst>
              </a:tr>
              <a:tr h="508905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SzPct val="94000"/>
                        <a:buFontTx/>
                        <a:buNone/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13.</a:t>
                      </a:r>
                    </a:p>
                  </a:txBody>
                  <a:tcPr marL="72389" marR="723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Challenging Inequalities across services</a:t>
                      </a:r>
                    </a:p>
                  </a:txBody>
                  <a:tcPr marL="72389" marR="72389" marT="0" marB="0" anchor="ctr"/>
                </a:tc>
                <a:tc>
                  <a:txBody>
                    <a:bodyPr/>
                    <a:lstStyle/>
                    <a:p>
                      <a:pPr marL="0" algn="ctr" defTabSz="151196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All services have started work to address inequalities in each Borough</a:t>
                      </a:r>
                    </a:p>
                  </a:txBody>
                  <a:tcPr marL="72389" marR="723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Sarah/</a:t>
                      </a:r>
                      <a:r>
                        <a:rPr lang="en-GB" sz="1500" baseline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Deni</a:t>
                      </a:r>
                      <a:endParaRPr lang="en-GB" sz="15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389" marR="723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5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389" marR="72389" marT="0" marB="0" anchor="ctr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72389" marR="72389" marT="0" marB="0" anchor="ctr"/>
                </a:tc>
                <a:extLst>
                  <a:ext uri="{0D108BD9-81ED-4DB2-BD59-A6C34878D82A}">
                    <a16:rowId xmlns:a16="http://schemas.microsoft.com/office/drawing/2014/main" val="746369760"/>
                  </a:ext>
                </a:extLst>
              </a:tr>
              <a:tr h="689454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SzPct val="94000"/>
                        <a:buFontTx/>
                        <a:buNone/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14.</a:t>
                      </a:r>
                    </a:p>
                  </a:txBody>
                  <a:tcPr marL="72389" marR="723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Contracts &amp; Commissioning</a:t>
                      </a:r>
                    </a:p>
                  </a:txBody>
                  <a:tcPr marL="72389" marR="72389" marT="0" marB="0" anchor="ctr"/>
                </a:tc>
                <a:tc>
                  <a:txBody>
                    <a:bodyPr/>
                    <a:lstStyle/>
                    <a:p>
                      <a:pPr marL="0" algn="ctr" defTabSz="151196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Securing funding for services developments including : Crisis pathway,  CAMHS Tier 4, Community CAMHS and SCYPS redeveloping services to  meet surge in demands </a:t>
                      </a:r>
                    </a:p>
                  </a:txBody>
                  <a:tcPr marL="72389" marR="723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Lindsay/Jo/Rafik</a:t>
                      </a:r>
                    </a:p>
                  </a:txBody>
                  <a:tcPr marL="72389" marR="723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5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389" marR="72389" marT="0" marB="0" anchor="ctr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72389" marR="72389" marT="0" marB="0" anchor="ctr"/>
                </a:tc>
                <a:extLst>
                  <a:ext uri="{0D108BD9-81ED-4DB2-BD59-A6C34878D82A}">
                    <a16:rowId xmlns:a16="http://schemas.microsoft.com/office/drawing/2014/main" val="564872651"/>
                  </a:ext>
                </a:extLst>
              </a:tr>
              <a:tr h="508905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SzPct val="94000"/>
                        <a:buFontTx/>
                        <a:buNone/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15.</a:t>
                      </a:r>
                    </a:p>
                  </a:txBody>
                  <a:tcPr marL="72389" marR="723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Clinical Leadership Development</a:t>
                      </a:r>
                    </a:p>
                  </a:txBody>
                  <a:tcPr marL="72389" marR="72389" marT="0" marB="0" anchor="ctr"/>
                </a:tc>
                <a:tc>
                  <a:txBody>
                    <a:bodyPr/>
                    <a:lstStyle/>
                    <a:p>
                      <a:pPr marL="0" algn="ctr" defTabSz="151196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Scope</a:t>
                      </a:r>
                      <a:r>
                        <a:rPr lang="en-GB" sz="15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5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For strengthening clinical leadership capacity and succession planning across services </a:t>
                      </a:r>
                    </a:p>
                  </a:txBody>
                  <a:tcPr marL="72389" marR="723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Cathy/Rafik/Julie</a:t>
                      </a:r>
                    </a:p>
                  </a:txBody>
                  <a:tcPr marL="72389" marR="723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5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389" marR="723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5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389" marR="72389" marT="0" marB="0" anchor="ctr"/>
                </a:tc>
                <a:extLst>
                  <a:ext uri="{0D108BD9-81ED-4DB2-BD59-A6C34878D82A}">
                    <a16:rowId xmlns:a16="http://schemas.microsoft.com/office/drawing/2014/main" val="2356096036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F70806DB-470E-46C7-A3BE-797B91DA5505}"/>
              </a:ext>
            </a:extLst>
          </p:cNvPr>
          <p:cNvSpPr txBox="1"/>
          <p:nvPr/>
        </p:nvSpPr>
        <p:spPr>
          <a:xfrm>
            <a:off x="1235213" y="415616"/>
            <a:ext cx="4003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Specialist </a:t>
            </a:r>
            <a:r>
              <a:rPr lang="en-GB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Services CAMHS</a:t>
            </a:r>
            <a:endParaRPr lang="en-GB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626E5E9A-4635-4D23-8F5A-8AAF466F63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16494" y="304430"/>
            <a:ext cx="1364450" cy="677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73411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519BAE8345774E8669FA46DF2DD9E1" ma:contentTypeVersion="15" ma:contentTypeDescription="Create a new document." ma:contentTypeScope="" ma:versionID="c303169471fcd013c970f0ddde2ea421">
  <xsd:schema xmlns:xsd="http://www.w3.org/2001/XMLSchema" xmlns:xs="http://www.w3.org/2001/XMLSchema" xmlns:p="http://schemas.microsoft.com/office/2006/metadata/properties" xmlns:ns1="http://schemas.microsoft.com/sharepoint/v3" xmlns:ns2="4d648a74-5c83-46a7-8e4c-7f989ae960a5" xmlns:ns3="6194e418-5875-4308-b033-74eb9c181361" targetNamespace="http://schemas.microsoft.com/office/2006/metadata/properties" ma:root="true" ma:fieldsID="79b01cc6b339f94bd38c4ef1cd6f6cb7" ns1:_="" ns2:_="" ns3:_="">
    <xsd:import namespace="http://schemas.microsoft.com/sharepoint/v3"/>
    <xsd:import namespace="4d648a74-5c83-46a7-8e4c-7f989ae960a5"/>
    <xsd:import namespace="6194e418-5875-4308-b033-74eb9c18136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648a74-5c83-46a7-8e4c-7f989ae960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94e418-5875-4308-b033-74eb9c181361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SharedWithUsers xmlns="6194e418-5875-4308-b033-74eb9c181361">
      <UserInfo>
        <DisplayName>SHAH, Amar (EAST LONDON NHS FOUNDATION TRUST)</DisplayName>
        <AccountId>12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0B97CC7-5684-4F42-9767-6A8C83D9407F}"/>
</file>

<file path=customXml/itemProps2.xml><?xml version="1.0" encoding="utf-8"?>
<ds:datastoreItem xmlns:ds="http://schemas.openxmlformats.org/officeDocument/2006/customXml" ds:itemID="{80A08DA7-803A-4CE4-8763-3CCABEFC94EE}">
  <ds:schemaRefs>
    <ds:schemaRef ds:uri="http://purl.org/dc/terms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4d648a74-5c83-46a7-8e4c-7f989ae960a5"/>
    <ds:schemaRef ds:uri="6194e418-5875-4308-b033-74eb9c181361"/>
    <ds:schemaRef ds:uri="http://schemas.microsoft.com/sharepoint/v3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B681457-EB17-4378-9A42-96931EF37DD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11091</TotalTime>
  <Words>733</Words>
  <Application>Microsoft Office PowerPoint</Application>
  <PresentationFormat>Custom</PresentationFormat>
  <Paragraphs>105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CAMHS Directorate Plans 2021-23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ALI, Amrus (EAST LONDON NHS FOUNDATION TRUST)</dc:creator>
  <cp:lastModifiedBy>Wilson Sarah</cp:lastModifiedBy>
  <cp:revision>54</cp:revision>
  <cp:lastPrinted>2021-03-31T08:34:27Z</cp:lastPrinted>
  <dcterms:created xsi:type="dcterms:W3CDTF">2021-02-12T14:38:41Z</dcterms:created>
  <dcterms:modified xsi:type="dcterms:W3CDTF">2022-05-16T15:45:36Z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0x0101007B519BAE8345774E8669FA46DF2DD9E1</vt:lpwstr>
  </property>
</Properties>
</file>