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8" r:id="rId5"/>
    <p:sldId id="257" r:id="rId6"/>
    <p:sldId id="261" r:id="rId7"/>
    <p:sldId id="265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FF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F29551-AFA8-4EE8-8FE3-B124394E7162}" v="1" dt="2022-04-19T16:11:05.8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3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H, Amar (EAST LONDON NHS FOUNDATION TRUST)" userId="50fcb134-79d1-4ffc-9310-7a4d03c4ee80" providerId="ADAL" clId="{F3F29551-AFA8-4EE8-8FE3-B124394E7162}"/>
    <pc:docChg chg="custSel modSld">
      <pc:chgData name="SHAH, Amar (EAST LONDON NHS FOUNDATION TRUST)" userId="50fcb134-79d1-4ffc-9310-7a4d03c4ee80" providerId="ADAL" clId="{F3F29551-AFA8-4EE8-8FE3-B124394E7162}" dt="2022-04-19T16:11:11.577" v="2" actId="478"/>
      <pc:docMkLst>
        <pc:docMk/>
      </pc:docMkLst>
      <pc:sldChg chg="delSp mod">
        <pc:chgData name="SHAH, Amar (EAST LONDON NHS FOUNDATION TRUST)" userId="50fcb134-79d1-4ffc-9310-7a4d03c4ee80" providerId="ADAL" clId="{F3F29551-AFA8-4EE8-8FE3-B124394E7162}" dt="2022-04-19T16:11:11.577" v="2" actId="478"/>
        <pc:sldMkLst>
          <pc:docMk/>
          <pc:sldMk cId="1939823833" sldId="257"/>
        </pc:sldMkLst>
        <pc:picChg chg="del">
          <ac:chgData name="SHAH, Amar (EAST LONDON NHS FOUNDATION TRUST)" userId="50fcb134-79d1-4ffc-9310-7a4d03c4ee80" providerId="ADAL" clId="{F3F29551-AFA8-4EE8-8FE3-B124394E7162}" dt="2022-04-19T16:11:11.577" v="2" actId="478"/>
          <ac:picMkLst>
            <pc:docMk/>
            <pc:sldMk cId="1939823833" sldId="257"/>
            <ac:picMk id="137" creationId="{5740CE73-D484-4F02-B920-17E59CF4F470}"/>
          </ac:picMkLst>
        </pc:picChg>
      </pc:sldChg>
      <pc:sldChg chg="delSp modSp mod">
        <pc:chgData name="SHAH, Amar (EAST LONDON NHS FOUNDATION TRUST)" userId="50fcb134-79d1-4ffc-9310-7a4d03c4ee80" providerId="ADAL" clId="{F3F29551-AFA8-4EE8-8FE3-B124394E7162}" dt="2022-04-19T16:11:05.861" v="1" actId="1076"/>
        <pc:sldMkLst>
          <pc:docMk/>
          <pc:sldMk cId="1452356799" sldId="258"/>
        </pc:sldMkLst>
        <pc:spChg chg="del">
          <ac:chgData name="SHAH, Amar (EAST LONDON NHS FOUNDATION TRUST)" userId="50fcb134-79d1-4ffc-9310-7a4d03c4ee80" providerId="ADAL" clId="{F3F29551-AFA8-4EE8-8FE3-B124394E7162}" dt="2022-04-19T16:11:03.289" v="0" actId="478"/>
          <ac:spMkLst>
            <pc:docMk/>
            <pc:sldMk cId="1452356799" sldId="258"/>
            <ac:spMk id="5" creationId="{E0FDA029-C69A-4200-831E-9CD29C2977C4}"/>
          </ac:spMkLst>
        </pc:spChg>
        <pc:picChg chg="mod">
          <ac:chgData name="SHAH, Amar (EAST LONDON NHS FOUNDATION TRUST)" userId="50fcb134-79d1-4ffc-9310-7a4d03c4ee80" providerId="ADAL" clId="{F3F29551-AFA8-4EE8-8FE3-B124394E7162}" dt="2022-04-19T16:11:05.861" v="1" actId="1076"/>
          <ac:picMkLst>
            <pc:docMk/>
            <pc:sldMk cId="1452356799" sldId="258"/>
            <ac:picMk id="2052" creationId="{472A6223-AACB-44D4-BD74-39AAD8F68F9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7AA43-BDAE-4080-8CE3-AD9A79CBE4FD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3A53A-E3B3-4753-AB30-0056C8356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00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835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978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4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26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05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8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78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7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4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9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1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53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71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D30D5-E94E-4833-9E4E-15D502072E88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38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15" b="1" dirty="0"/>
              <a:t>City </a:t>
            </a:r>
            <a:r>
              <a:rPr lang="en-GB" sz="4415" b="1"/>
              <a:t>&amp; Hackney </a:t>
            </a:r>
            <a:r>
              <a:rPr lang="en-GB" sz="4415" b="1">
                <a:solidFill>
                  <a:srgbClr val="FF0000"/>
                </a:solidFill>
              </a:rPr>
              <a:t> </a:t>
            </a:r>
            <a:r>
              <a:rPr lang="en-GB" sz="4415" b="1" dirty="0"/>
              <a:t>Annual Plan 2022-23</a:t>
            </a:r>
            <a:endParaRPr lang="en-US" sz="4415" b="1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472A6223-AACB-44D4-BD74-39AAD8F68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1053" y="5735637"/>
            <a:ext cx="1704731" cy="846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35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B52CDF8-1A33-4723-BC9F-DAF27350F857}"/>
              </a:ext>
            </a:extLst>
          </p:cNvPr>
          <p:cNvSpPr/>
          <p:nvPr/>
        </p:nvSpPr>
        <p:spPr>
          <a:xfrm>
            <a:off x="4874199" y="4364538"/>
            <a:ext cx="1080000" cy="383385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Staff Wellbeing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1CE4C0-F92D-483C-87BB-2D7530180C61}"/>
              </a:ext>
            </a:extLst>
          </p:cNvPr>
          <p:cNvSpPr/>
          <p:nvPr/>
        </p:nvSpPr>
        <p:spPr>
          <a:xfrm>
            <a:off x="4874199" y="3522204"/>
            <a:ext cx="1080000" cy="39112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Workforce, Equality and Diversity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4BB20-4594-4728-BFE7-D96CE8C43545}"/>
              </a:ext>
            </a:extLst>
          </p:cNvPr>
          <p:cNvSpPr/>
          <p:nvPr/>
        </p:nvSpPr>
        <p:spPr>
          <a:xfrm>
            <a:off x="4874199" y="833927"/>
            <a:ext cx="1080000" cy="58820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Integrated Care, Partnerships &amp; Coproduction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0804A5-9C62-4E74-8616-B48A84B646DD}"/>
              </a:ext>
            </a:extLst>
          </p:cNvPr>
          <p:cNvSpPr/>
          <p:nvPr/>
        </p:nvSpPr>
        <p:spPr>
          <a:xfrm>
            <a:off x="4874199" y="2789531"/>
            <a:ext cx="1080000" cy="44879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>
                <a:solidFill>
                  <a:schemeClr val="tx1"/>
                </a:solidFill>
              </a:rPr>
              <a:t>Service User Outcomes</a:t>
            </a:r>
            <a:endParaRPr lang="en-GB" sz="1021" dirty="0">
              <a:solidFill>
                <a:schemeClr val="tx1"/>
              </a:solidFill>
            </a:endParaRPr>
          </a:p>
        </p:txBody>
      </p:sp>
      <p:pic>
        <p:nvPicPr>
          <p:cNvPr id="128" name="Picture 4">
            <a:extLst>
              <a:ext uri="{FF2B5EF4-FFF2-40B4-BE49-F238E27FC236}">
                <a16:creationId xmlns:a16="http://schemas.microsoft.com/office/drawing/2014/main" id="{2FB0FD1F-CC67-49ED-AF9E-7A863E41F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47" y="6404794"/>
            <a:ext cx="532268" cy="26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" name="Rectangle 139">
            <a:extLst>
              <a:ext uri="{FF2B5EF4-FFF2-40B4-BE49-F238E27FC236}">
                <a16:creationId xmlns:a16="http://schemas.microsoft.com/office/drawing/2014/main" id="{8E7A2BAE-A822-42CF-946B-B4D9896903CF}"/>
              </a:ext>
            </a:extLst>
          </p:cNvPr>
          <p:cNvSpPr/>
          <p:nvPr/>
        </p:nvSpPr>
        <p:spPr>
          <a:xfrm>
            <a:off x="4874199" y="5068053"/>
            <a:ext cx="1080000" cy="41219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>
                <a:solidFill>
                  <a:schemeClr val="tx1"/>
                </a:solidFill>
              </a:rPr>
              <a:t>Waste reduction</a:t>
            </a:r>
            <a:endParaRPr lang="en-GB" sz="1021" dirty="0">
              <a:solidFill>
                <a:schemeClr val="tx1"/>
              </a:solidFill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8E4CE9D1-795B-4966-ADAE-77021FA02619}"/>
              </a:ext>
            </a:extLst>
          </p:cNvPr>
          <p:cNvSpPr/>
          <p:nvPr/>
        </p:nvSpPr>
        <p:spPr>
          <a:xfrm>
            <a:off x="4874199" y="5726973"/>
            <a:ext cx="1080000" cy="407387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>
                <a:solidFill>
                  <a:schemeClr val="tx1"/>
                </a:solidFill>
              </a:rPr>
              <a:t>Sustainability</a:t>
            </a:r>
            <a:endParaRPr lang="en-GB" sz="1021" dirty="0">
              <a:solidFill>
                <a:schemeClr val="tx1"/>
              </a:solidFill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457532" y="1168248"/>
            <a:ext cx="864000" cy="644357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Population Health Outcomes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2452549" y="2366461"/>
            <a:ext cx="864000" cy="638191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Experience of Care 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2452547" y="4712510"/>
            <a:ext cx="864000" cy="664823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>
                <a:solidFill>
                  <a:schemeClr val="tx1"/>
                </a:solidFill>
              </a:rPr>
              <a:t>Improved Value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452547" y="3539485"/>
            <a:ext cx="864000" cy="568146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Staff Experience 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557072" y="2749076"/>
            <a:ext cx="865899" cy="122594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24" b="1" dirty="0">
                <a:solidFill>
                  <a:schemeClr val="tx1"/>
                </a:solidFill>
              </a:rPr>
              <a:t>To improve the quality of life for all we serve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B20AAB-7CE1-4ED6-8763-E36D488A7663}"/>
              </a:ext>
            </a:extLst>
          </p:cNvPr>
          <p:cNvSpPr/>
          <p:nvPr/>
        </p:nvSpPr>
        <p:spPr>
          <a:xfrm>
            <a:off x="2145882" y="19051"/>
            <a:ext cx="1585465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Strategic Objectives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96245E70-61EF-42EB-B91F-4D0D5AC34684}"/>
              </a:ext>
            </a:extLst>
          </p:cNvPr>
          <p:cNvSpPr/>
          <p:nvPr/>
        </p:nvSpPr>
        <p:spPr>
          <a:xfrm>
            <a:off x="4645666" y="-24838"/>
            <a:ext cx="1540171" cy="3926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/>
              <a:t>Secondary Drivers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9258502" y="3585"/>
            <a:ext cx="1356804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22-23 Priorities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52045" y="5069378"/>
            <a:ext cx="3600000" cy="496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000" dirty="0">
                <a:solidFill>
                  <a:prstClr val="black"/>
                </a:solidFill>
              </a:rPr>
              <a:t>Equality and Diversity - address gaps around access and outcomes for socio-economic, health and diversity issues for staff and service users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5B0308C-8073-469B-9716-A3AA5F57F4C7}"/>
              </a:ext>
            </a:extLst>
          </p:cNvPr>
          <p:cNvSpPr/>
          <p:nvPr/>
        </p:nvSpPr>
        <p:spPr>
          <a:xfrm>
            <a:off x="4874199" y="1905881"/>
            <a:ext cx="1080000" cy="44879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>
                <a:solidFill>
                  <a:schemeClr val="tx1"/>
                </a:solidFill>
              </a:rPr>
              <a:t>New Service Developments</a:t>
            </a:r>
            <a:endParaRPr lang="en-GB" sz="1021" dirty="0">
              <a:solidFill>
                <a:schemeClr val="tx1"/>
              </a:solidFill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386175"/>
            <a:ext cx="3600000" cy="38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solidFill>
                  <a:schemeClr val="tx1"/>
                </a:solidFill>
              </a:rPr>
              <a:t>Engaging with new integrated care systems - become a full partner in the new structures and how we relate to different Trusts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846684"/>
            <a:ext cx="3600000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000" dirty="0">
                <a:solidFill>
                  <a:prstClr val="black"/>
                </a:solidFill>
              </a:rPr>
              <a:t>Co-production: skills capabilities, leadership and capabilities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1194196"/>
            <a:ext cx="3600000" cy="4279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000" dirty="0">
                <a:solidFill>
                  <a:prstClr val="black"/>
                </a:solidFill>
              </a:rPr>
              <a:t>Mental Health Community Transformation - Establishing PCN and 8 neighbourhood teams and borough wide complex care teams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55092" y="3449286"/>
            <a:ext cx="3600000" cy="5301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000" dirty="0">
                <a:solidFill>
                  <a:prstClr val="black"/>
                </a:solidFill>
              </a:rPr>
              <a:t>Future of Inpatient Services work - realignment of bed capacity to community transformation, inpatient recovery work to improve quality of care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55092" y="2887066"/>
            <a:ext cx="3600000" cy="4894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000" dirty="0">
                <a:solidFill>
                  <a:prstClr val="black"/>
                </a:solidFill>
              </a:rPr>
              <a:t>Shaping future services - managing ongoing challenges, develop service models to accommodate digital and face to face, WFH, organise services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52045" y="5641318"/>
            <a:ext cx="3600000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000" dirty="0">
                <a:solidFill>
                  <a:prstClr val="black"/>
                </a:solidFill>
              </a:rPr>
              <a:t>Staff Well-being and Retention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55092" y="2527468"/>
            <a:ext cx="3600000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000" dirty="0">
                <a:solidFill>
                  <a:prstClr val="black"/>
                </a:solidFill>
              </a:rPr>
              <a:t>Review models of care and treatment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1701460"/>
            <a:ext cx="3600000" cy="395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000" dirty="0">
                <a:solidFill>
                  <a:prstClr val="black"/>
                </a:solidFill>
              </a:rPr>
              <a:t>Rehab service (financial viability) - financial viability proposal exploring the feasibility of a NEL rehabilitation pathway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52045" y="6010963"/>
            <a:ext cx="3600000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000" dirty="0">
                <a:solidFill>
                  <a:prstClr val="black"/>
                </a:solidFill>
              </a:rPr>
              <a:t>Infrastructure to support: tools, skills and staff capabilities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55092" y="4077640"/>
            <a:ext cx="3600000" cy="4474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000" dirty="0">
                <a:solidFill>
                  <a:prstClr val="black"/>
                </a:solidFill>
              </a:rPr>
              <a:t>Review of Hackney dementia service - make necessary improvements to the pathway and manage backlog waiting list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2190276"/>
            <a:ext cx="3600000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000" dirty="0">
                <a:solidFill>
                  <a:prstClr val="black"/>
                </a:solidFill>
              </a:rPr>
              <a:t>East London Neurological Pathway - creation of an East London wide neurological service for ADHD ASD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52045" y="6365786"/>
            <a:ext cx="3600000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000" dirty="0">
                <a:solidFill>
                  <a:prstClr val="black"/>
                </a:solidFill>
              </a:rPr>
              <a:t>Delivery of LBH savings plan - develop a new model of supported accommodation in Hackney</a:t>
            </a:r>
          </a:p>
        </p:txBody>
      </p:sp>
      <p:cxnSp>
        <p:nvCxnSpPr>
          <p:cNvPr id="3" name="Straight Arrow Connector 2"/>
          <p:cNvCxnSpPr>
            <a:stCxn id="6" idx="1"/>
            <a:endCxn id="150" idx="3"/>
          </p:cNvCxnSpPr>
          <p:nvPr/>
        </p:nvCxnSpPr>
        <p:spPr>
          <a:xfrm flipH="1" flipV="1">
            <a:off x="3316547" y="3823558"/>
            <a:ext cx="1557652" cy="732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112" idx="1"/>
            <a:endCxn id="6" idx="3"/>
          </p:cNvCxnSpPr>
          <p:nvPr/>
        </p:nvCxnSpPr>
        <p:spPr>
          <a:xfrm flipH="1" flipV="1">
            <a:off x="5954199" y="4556231"/>
            <a:ext cx="2397846" cy="1221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50" idx="1"/>
            <a:endCxn id="8" idx="3"/>
          </p:cNvCxnSpPr>
          <p:nvPr/>
        </p:nvCxnSpPr>
        <p:spPr>
          <a:xfrm flipH="1" flipV="1">
            <a:off x="5954199" y="3717765"/>
            <a:ext cx="2397846" cy="1599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1"/>
            <a:endCxn id="150" idx="3"/>
          </p:cNvCxnSpPr>
          <p:nvPr/>
        </p:nvCxnSpPr>
        <p:spPr>
          <a:xfrm flipH="1">
            <a:off x="3316547" y="3717765"/>
            <a:ext cx="1557652" cy="105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55092" y="4588485"/>
            <a:ext cx="3600000" cy="3839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000" dirty="0">
                <a:solidFill>
                  <a:prstClr val="black"/>
                </a:solidFill>
              </a:rPr>
              <a:t>Perinatal Mental Health service development – develop a clear perinatal service model strategy</a:t>
            </a:r>
          </a:p>
        </p:txBody>
      </p:sp>
      <p:cxnSp>
        <p:nvCxnSpPr>
          <p:cNvPr id="18" name="Straight Arrow Connector 17"/>
          <p:cNvCxnSpPr>
            <a:stCxn id="107" idx="1"/>
            <a:endCxn id="10" idx="3"/>
          </p:cNvCxnSpPr>
          <p:nvPr/>
        </p:nvCxnSpPr>
        <p:spPr>
          <a:xfrm flipH="1">
            <a:off x="5954199" y="983484"/>
            <a:ext cx="2406987" cy="144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1"/>
            <a:endCxn id="147" idx="3"/>
          </p:cNvCxnSpPr>
          <p:nvPr/>
        </p:nvCxnSpPr>
        <p:spPr>
          <a:xfrm flipH="1">
            <a:off x="3321532" y="1128032"/>
            <a:ext cx="1552667" cy="362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2" idx="1"/>
            <a:endCxn id="10" idx="3"/>
          </p:cNvCxnSpPr>
          <p:nvPr/>
        </p:nvCxnSpPr>
        <p:spPr>
          <a:xfrm flipH="1" flipV="1">
            <a:off x="5954199" y="1128032"/>
            <a:ext cx="2406987" cy="771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2" idx="1"/>
            <a:endCxn id="146" idx="3"/>
          </p:cNvCxnSpPr>
          <p:nvPr/>
        </p:nvCxnSpPr>
        <p:spPr>
          <a:xfrm flipH="1">
            <a:off x="5954199" y="1899376"/>
            <a:ext cx="2406987" cy="4031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6" idx="1"/>
            <a:endCxn id="10" idx="3"/>
          </p:cNvCxnSpPr>
          <p:nvPr/>
        </p:nvCxnSpPr>
        <p:spPr>
          <a:xfrm flipH="1">
            <a:off x="5954199" y="579499"/>
            <a:ext cx="2406987" cy="548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8" idx="1"/>
            <a:endCxn id="10" idx="3"/>
          </p:cNvCxnSpPr>
          <p:nvPr/>
        </p:nvCxnSpPr>
        <p:spPr>
          <a:xfrm flipH="1" flipV="1">
            <a:off x="5954199" y="1128032"/>
            <a:ext cx="2406987" cy="280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1" idx="1"/>
            <a:endCxn id="11" idx="3"/>
          </p:cNvCxnSpPr>
          <p:nvPr/>
        </p:nvCxnSpPr>
        <p:spPr>
          <a:xfrm flipH="1" flipV="1">
            <a:off x="5954199" y="3013928"/>
            <a:ext cx="2400893" cy="117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Straight Arrow Connector 225"/>
          <p:cNvCxnSpPr>
            <a:stCxn id="121" idx="1"/>
            <a:endCxn id="11" idx="3"/>
          </p:cNvCxnSpPr>
          <p:nvPr/>
        </p:nvCxnSpPr>
        <p:spPr>
          <a:xfrm flipH="1">
            <a:off x="5954199" y="2664268"/>
            <a:ext cx="2400893" cy="349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>
            <a:stCxn id="124" idx="1"/>
            <a:endCxn id="11" idx="3"/>
          </p:cNvCxnSpPr>
          <p:nvPr/>
        </p:nvCxnSpPr>
        <p:spPr>
          <a:xfrm flipH="1" flipV="1">
            <a:off x="5954199" y="3013928"/>
            <a:ext cx="2400893" cy="1287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111" idx="1"/>
            <a:endCxn id="94" idx="3"/>
          </p:cNvCxnSpPr>
          <p:nvPr/>
        </p:nvCxnSpPr>
        <p:spPr>
          <a:xfrm flipH="1" flipV="1">
            <a:off x="5954199" y="2130278"/>
            <a:ext cx="2400893" cy="1001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>
            <a:stCxn id="94" idx="1"/>
            <a:endCxn id="147" idx="3"/>
          </p:cNvCxnSpPr>
          <p:nvPr/>
        </p:nvCxnSpPr>
        <p:spPr>
          <a:xfrm flipH="1" flipV="1">
            <a:off x="3321532" y="1490427"/>
            <a:ext cx="1552667" cy="6398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Straight Arrow Connector 233"/>
          <p:cNvCxnSpPr>
            <a:stCxn id="109" idx="1"/>
            <a:endCxn id="94" idx="3"/>
          </p:cNvCxnSpPr>
          <p:nvPr/>
        </p:nvCxnSpPr>
        <p:spPr>
          <a:xfrm flipH="1" flipV="1">
            <a:off x="5954199" y="2130278"/>
            <a:ext cx="2400893" cy="1584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6" name="Straight Arrow Connector 235"/>
          <p:cNvCxnSpPr>
            <a:stCxn id="123" idx="1"/>
            <a:endCxn id="140" idx="3"/>
          </p:cNvCxnSpPr>
          <p:nvPr/>
        </p:nvCxnSpPr>
        <p:spPr>
          <a:xfrm flipH="1" flipV="1">
            <a:off x="5954199" y="5274150"/>
            <a:ext cx="2397846" cy="8736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8" name="Straight Arrow Connector 237"/>
          <p:cNvCxnSpPr>
            <a:stCxn id="140" idx="1"/>
            <a:endCxn id="149" idx="3"/>
          </p:cNvCxnSpPr>
          <p:nvPr/>
        </p:nvCxnSpPr>
        <p:spPr>
          <a:xfrm flipH="1" flipV="1">
            <a:off x="3316547" y="5044922"/>
            <a:ext cx="1557652" cy="2292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0" name="Straight Arrow Connector 239"/>
          <p:cNvCxnSpPr>
            <a:stCxn id="146" idx="1"/>
            <a:endCxn id="149" idx="3"/>
          </p:cNvCxnSpPr>
          <p:nvPr/>
        </p:nvCxnSpPr>
        <p:spPr>
          <a:xfrm flipH="1" flipV="1">
            <a:off x="3316547" y="5044922"/>
            <a:ext cx="1557652" cy="885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>
            <a:stCxn id="126" idx="1"/>
            <a:endCxn id="94" idx="3"/>
          </p:cNvCxnSpPr>
          <p:nvPr/>
        </p:nvCxnSpPr>
        <p:spPr>
          <a:xfrm flipH="1" flipV="1">
            <a:off x="5954199" y="2130278"/>
            <a:ext cx="2406987" cy="196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" name="Straight Arrow Connector 243"/>
          <p:cNvCxnSpPr>
            <a:stCxn id="44" idx="1"/>
            <a:endCxn id="94" idx="3"/>
          </p:cNvCxnSpPr>
          <p:nvPr/>
        </p:nvCxnSpPr>
        <p:spPr>
          <a:xfrm flipH="1" flipV="1">
            <a:off x="5954199" y="2130278"/>
            <a:ext cx="2400893" cy="2650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6" name="Straight Arrow Connector 245"/>
          <p:cNvCxnSpPr>
            <a:stCxn id="44" idx="1"/>
            <a:endCxn id="11" idx="3"/>
          </p:cNvCxnSpPr>
          <p:nvPr/>
        </p:nvCxnSpPr>
        <p:spPr>
          <a:xfrm flipH="1" flipV="1">
            <a:off x="5954199" y="3013928"/>
            <a:ext cx="2400893" cy="1766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27" idx="1"/>
            <a:endCxn id="146" idx="3"/>
          </p:cNvCxnSpPr>
          <p:nvPr/>
        </p:nvCxnSpPr>
        <p:spPr>
          <a:xfrm flipH="1" flipV="1">
            <a:off x="5954199" y="5930667"/>
            <a:ext cx="2397846" cy="571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127" idx="1"/>
            <a:endCxn id="11" idx="3"/>
          </p:cNvCxnSpPr>
          <p:nvPr/>
        </p:nvCxnSpPr>
        <p:spPr>
          <a:xfrm flipH="1" flipV="1">
            <a:off x="5954199" y="3013928"/>
            <a:ext cx="2397846" cy="3488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2" name="Straight Arrow Connector 641"/>
          <p:cNvCxnSpPr>
            <a:stCxn id="11" idx="1"/>
            <a:endCxn id="148" idx="3"/>
          </p:cNvCxnSpPr>
          <p:nvPr/>
        </p:nvCxnSpPr>
        <p:spPr>
          <a:xfrm flipH="1" flipV="1">
            <a:off x="3316549" y="2685557"/>
            <a:ext cx="1557650" cy="328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4" name="Straight Arrow Connector 643"/>
          <p:cNvCxnSpPr>
            <a:stCxn id="6" idx="1"/>
            <a:endCxn id="148" idx="3"/>
          </p:cNvCxnSpPr>
          <p:nvPr/>
        </p:nvCxnSpPr>
        <p:spPr>
          <a:xfrm flipH="1" flipV="1">
            <a:off x="3316549" y="2685557"/>
            <a:ext cx="1557650" cy="1870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6" name="Straight Arrow Connector 645"/>
          <p:cNvCxnSpPr>
            <a:stCxn id="146" idx="1"/>
            <a:endCxn id="148" idx="3"/>
          </p:cNvCxnSpPr>
          <p:nvPr/>
        </p:nvCxnSpPr>
        <p:spPr>
          <a:xfrm flipH="1" flipV="1">
            <a:off x="3316549" y="2685557"/>
            <a:ext cx="1557650" cy="3245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8" name="Straight Arrow Connector 647"/>
          <p:cNvCxnSpPr>
            <a:stCxn id="6" idx="1"/>
            <a:endCxn id="147" idx="3"/>
          </p:cNvCxnSpPr>
          <p:nvPr/>
        </p:nvCxnSpPr>
        <p:spPr>
          <a:xfrm flipH="1" flipV="1">
            <a:off x="3321532" y="1490427"/>
            <a:ext cx="1552667" cy="3065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>
            <a:stCxn id="147" idx="1"/>
            <a:endCxn id="201" idx="3"/>
          </p:cNvCxnSpPr>
          <p:nvPr/>
        </p:nvCxnSpPr>
        <p:spPr>
          <a:xfrm flipH="1">
            <a:off x="1422971" y="1490427"/>
            <a:ext cx="1034561" cy="1871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48" idx="1"/>
            <a:endCxn id="201" idx="3"/>
          </p:cNvCxnSpPr>
          <p:nvPr/>
        </p:nvCxnSpPr>
        <p:spPr>
          <a:xfrm flipH="1">
            <a:off x="1422971" y="2685557"/>
            <a:ext cx="1029578" cy="676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50" idx="1"/>
            <a:endCxn id="201" idx="3"/>
          </p:cNvCxnSpPr>
          <p:nvPr/>
        </p:nvCxnSpPr>
        <p:spPr>
          <a:xfrm flipH="1" flipV="1">
            <a:off x="1422971" y="3362050"/>
            <a:ext cx="1029576" cy="461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49" idx="1"/>
            <a:endCxn id="201" idx="3"/>
          </p:cNvCxnSpPr>
          <p:nvPr/>
        </p:nvCxnSpPr>
        <p:spPr>
          <a:xfrm flipH="1" flipV="1">
            <a:off x="1422971" y="3362050"/>
            <a:ext cx="1029576" cy="1682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3" idx="1"/>
            <a:endCxn id="6" idx="3"/>
          </p:cNvCxnSpPr>
          <p:nvPr/>
        </p:nvCxnSpPr>
        <p:spPr>
          <a:xfrm flipH="1" flipV="1">
            <a:off x="5954199" y="4556231"/>
            <a:ext cx="2397846" cy="1591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2" idx="1"/>
            <a:endCxn id="8" idx="3"/>
          </p:cNvCxnSpPr>
          <p:nvPr/>
        </p:nvCxnSpPr>
        <p:spPr>
          <a:xfrm flipH="1" flipV="1">
            <a:off x="5954199" y="3717765"/>
            <a:ext cx="2397846" cy="2060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823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7F30388-8480-4BA2-A5C0-542A73D17861}"/>
              </a:ext>
            </a:extLst>
          </p:cNvPr>
          <p:cNvSpPr txBox="1"/>
          <p:nvPr/>
        </p:nvSpPr>
        <p:spPr>
          <a:xfrm>
            <a:off x="20314" y="-68640"/>
            <a:ext cx="121920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dirty="0">
                <a:solidFill>
                  <a:srgbClr val="000000"/>
                </a:solidFill>
                <a:latin typeface="Calibri Light"/>
              </a:rPr>
              <a:t>City &amp; Hackney Annual Plan Priorities 22-23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057647"/>
              </p:ext>
            </p:extLst>
          </p:nvPr>
        </p:nvGraphicFramePr>
        <p:xfrm>
          <a:off x="121877" y="592833"/>
          <a:ext cx="11884355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7765">
                  <a:extLst>
                    <a:ext uri="{9D8B030D-6E8A-4147-A177-3AD203B41FA5}">
                      <a16:colId xmlns:a16="http://schemas.microsoft.com/office/drawing/2014/main" val="689420553"/>
                    </a:ext>
                  </a:extLst>
                </a:gridCol>
                <a:gridCol w="2687703">
                  <a:extLst>
                    <a:ext uri="{9D8B030D-6E8A-4147-A177-3AD203B41FA5}">
                      <a16:colId xmlns:a16="http://schemas.microsoft.com/office/drawing/2014/main" val="2143337733"/>
                    </a:ext>
                  </a:extLst>
                </a:gridCol>
                <a:gridCol w="1002302">
                  <a:extLst>
                    <a:ext uri="{9D8B030D-6E8A-4147-A177-3AD203B41FA5}">
                      <a16:colId xmlns:a16="http://schemas.microsoft.com/office/drawing/2014/main" val="2890313259"/>
                    </a:ext>
                  </a:extLst>
                </a:gridCol>
                <a:gridCol w="2073408">
                  <a:extLst>
                    <a:ext uri="{9D8B030D-6E8A-4147-A177-3AD203B41FA5}">
                      <a16:colId xmlns:a16="http://schemas.microsoft.com/office/drawing/2014/main" val="3579002993"/>
                    </a:ext>
                  </a:extLst>
                </a:gridCol>
                <a:gridCol w="1027647">
                  <a:extLst>
                    <a:ext uri="{9D8B030D-6E8A-4147-A177-3AD203B41FA5}">
                      <a16:colId xmlns:a16="http://schemas.microsoft.com/office/drawing/2014/main" val="3797621836"/>
                    </a:ext>
                  </a:extLst>
                </a:gridCol>
                <a:gridCol w="1697765">
                  <a:extLst>
                    <a:ext uri="{9D8B030D-6E8A-4147-A177-3AD203B41FA5}">
                      <a16:colId xmlns:a16="http://schemas.microsoft.com/office/drawing/2014/main" val="154628797"/>
                    </a:ext>
                  </a:extLst>
                </a:gridCol>
                <a:gridCol w="1697765">
                  <a:extLst>
                    <a:ext uri="{9D8B030D-6E8A-4147-A177-3AD203B41FA5}">
                      <a16:colId xmlns:a16="http://schemas.microsoft.com/office/drawing/2014/main" val="3527858830"/>
                    </a:ext>
                  </a:extLst>
                </a:gridCol>
              </a:tblGrid>
              <a:tr h="170229">
                <a:tc>
                  <a:txBody>
                    <a:bodyPr/>
                    <a:lstStyle/>
                    <a:p>
                      <a:r>
                        <a:rPr lang="en-GB" sz="1000" dirty="0"/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Ownership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Challenges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Timelines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Support</a:t>
                      </a:r>
                      <a:r>
                        <a:rPr lang="en-GB" sz="1000" baseline="0" dirty="0"/>
                        <a:t> required (internal)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Support required</a:t>
                      </a:r>
                      <a:r>
                        <a:rPr lang="en-GB" sz="1000" baseline="0" dirty="0"/>
                        <a:t> (external)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731617"/>
                  </a:ext>
                </a:extLst>
              </a:tr>
              <a:tr h="702193">
                <a:tc>
                  <a:txBody>
                    <a:bodyPr/>
                    <a:lstStyle/>
                    <a:p>
                      <a:r>
                        <a:rPr lang="en-GB" sz="1000" dirty="0"/>
                        <a:t>Staff</a:t>
                      </a:r>
                      <a:r>
                        <a:rPr lang="en-GB" sz="1000" baseline="0" dirty="0"/>
                        <a:t> Well-being and Retention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Developing</a:t>
                      </a:r>
                      <a:r>
                        <a:rPr lang="en-GB" sz="1000" baseline="0" dirty="0"/>
                        <a:t> a clear plan for staff:</a:t>
                      </a:r>
                    </a:p>
                    <a:p>
                      <a:r>
                        <a:rPr lang="en-GB" sz="1000" baseline="0" dirty="0"/>
                        <a:t>- Complete staff engagement – focus groups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baseline="0" dirty="0"/>
                        <a:t>Review how team working models to be renewed in light of changes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baseline="0" dirty="0"/>
                        <a:t>Access to training and supervision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baseline="0" dirty="0"/>
                        <a:t>Manageable workloads,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baseline="0" dirty="0"/>
                        <a:t>Improving communication to address issues highlighted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baseline="0" dirty="0"/>
                        <a:t>Recruitment and retention, developing jobs and making things attractive, flexible , being creative using social media (tik </a:t>
                      </a:r>
                      <a:r>
                        <a:rPr lang="en-GB" sz="1000" baseline="0" dirty="0" err="1"/>
                        <a:t>tok</a:t>
                      </a:r>
                      <a:r>
                        <a:rPr lang="en-GB" sz="1000" baseline="0" dirty="0"/>
                        <a:t> etc)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baseline="0" dirty="0"/>
                        <a:t>Staff development, career progression (nursing, social work, OT) – clear offer for progression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baseline="0" dirty="0"/>
                        <a:t>Career progression for registered &amp; unregistered staff (CPD)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baseline="0" dirty="0"/>
                        <a:t>Contracts and employment review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baseline="0" dirty="0"/>
                        <a:t>Addressing inequalities and staff wellbeing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Tolu/Business 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Too much, vacancies and cover</a:t>
                      </a:r>
                      <a:r>
                        <a:rPr lang="en-GB" sz="1000" baseline="0" dirty="0"/>
                        <a:t> challenges, morale , staff feel they are being heard </a:t>
                      </a:r>
                    </a:p>
                    <a:p>
                      <a:endParaRPr lang="en-GB" sz="100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Having breaks, caseload</a:t>
                      </a:r>
                      <a:r>
                        <a:rPr lang="en-GB" sz="1000" baseline="0" dirty="0"/>
                        <a:t> management, wellbeing, reflective session, breaks and going home on time</a:t>
                      </a:r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12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Setup focus group to engage with staff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OD, Training and Development, P&amp;C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438799"/>
                  </a:ext>
                </a:extLst>
              </a:tr>
              <a:tr h="808586">
                <a:tc>
                  <a:txBody>
                    <a:bodyPr/>
                    <a:lstStyle/>
                    <a:p>
                      <a:r>
                        <a:rPr lang="en-GB" sz="1000" dirty="0"/>
                        <a:t>East London Neurological Pathway - creation of an East London wide neurological service for ADHD ASD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To complete scoping of service model exercise to agree pathways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Engage with TH and NH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Review current models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Identify future models with staff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000" dirty="0"/>
                        <a:t>Agree care models and pathways and operationalise offer, particularly around PCN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Recruitment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000" dirty="0"/>
                        <a:t>Develop proposal for future model  and Agree funding model with CCGs/ICS. Review collective spend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Olivier/Andrew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Increase in demand, investment gaps, capacity challenges, nurse prescribing training takes 2 years. PCNs are taking on these cases adding to workload.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6-12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7541"/>
                  </a:ext>
                </a:extLst>
              </a:tr>
              <a:tr h="489407">
                <a:tc>
                  <a:txBody>
                    <a:bodyPr/>
                    <a:lstStyle/>
                    <a:p>
                      <a:r>
                        <a:rPr lang="en-GB" sz="1000" dirty="0"/>
                        <a:t>Review of Hackney dementia service - make necessary improvements to the pathway and manage backlog waiting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Review with Dementia Alliance and agree a plan.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Finalise NHSE review and SSNAP findings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Review capacity to address backlog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Cath/Waleed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6-12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work with local project support 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Waleed/ </a:t>
                      </a:r>
                      <a:r>
                        <a:rPr lang="en-GB" sz="1000" dirty="0" err="1"/>
                        <a:t>Trustwide</a:t>
                      </a:r>
                      <a:r>
                        <a:rPr lang="en-GB" sz="1000" dirty="0"/>
                        <a:t> review with other MHCOP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227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425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7F30388-8480-4BA2-A5C0-542A73D17861}"/>
              </a:ext>
            </a:extLst>
          </p:cNvPr>
          <p:cNvSpPr txBox="1"/>
          <p:nvPr/>
        </p:nvSpPr>
        <p:spPr>
          <a:xfrm>
            <a:off x="20314" y="-68640"/>
            <a:ext cx="121920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dirty="0">
                <a:solidFill>
                  <a:srgbClr val="000000"/>
                </a:solidFill>
                <a:latin typeface="Calibri Light"/>
              </a:rPr>
              <a:t>City &amp; Hackney Annual Plan Priorities 22-23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708290"/>
              </p:ext>
            </p:extLst>
          </p:nvPr>
        </p:nvGraphicFramePr>
        <p:xfrm>
          <a:off x="121877" y="592833"/>
          <a:ext cx="11884355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7765">
                  <a:extLst>
                    <a:ext uri="{9D8B030D-6E8A-4147-A177-3AD203B41FA5}">
                      <a16:colId xmlns:a16="http://schemas.microsoft.com/office/drawing/2014/main" val="689420553"/>
                    </a:ext>
                  </a:extLst>
                </a:gridCol>
                <a:gridCol w="2696940">
                  <a:extLst>
                    <a:ext uri="{9D8B030D-6E8A-4147-A177-3AD203B41FA5}">
                      <a16:colId xmlns:a16="http://schemas.microsoft.com/office/drawing/2014/main" val="2143337733"/>
                    </a:ext>
                  </a:extLst>
                </a:gridCol>
                <a:gridCol w="993065">
                  <a:extLst>
                    <a:ext uri="{9D8B030D-6E8A-4147-A177-3AD203B41FA5}">
                      <a16:colId xmlns:a16="http://schemas.microsoft.com/office/drawing/2014/main" val="2890313259"/>
                    </a:ext>
                  </a:extLst>
                </a:gridCol>
                <a:gridCol w="2054935">
                  <a:extLst>
                    <a:ext uri="{9D8B030D-6E8A-4147-A177-3AD203B41FA5}">
                      <a16:colId xmlns:a16="http://schemas.microsoft.com/office/drawing/2014/main" val="3579002993"/>
                    </a:ext>
                  </a:extLst>
                </a:gridCol>
                <a:gridCol w="1046120">
                  <a:extLst>
                    <a:ext uri="{9D8B030D-6E8A-4147-A177-3AD203B41FA5}">
                      <a16:colId xmlns:a16="http://schemas.microsoft.com/office/drawing/2014/main" val="3797621836"/>
                    </a:ext>
                  </a:extLst>
                </a:gridCol>
                <a:gridCol w="1697765">
                  <a:extLst>
                    <a:ext uri="{9D8B030D-6E8A-4147-A177-3AD203B41FA5}">
                      <a16:colId xmlns:a16="http://schemas.microsoft.com/office/drawing/2014/main" val="154628797"/>
                    </a:ext>
                  </a:extLst>
                </a:gridCol>
                <a:gridCol w="1697765">
                  <a:extLst>
                    <a:ext uri="{9D8B030D-6E8A-4147-A177-3AD203B41FA5}">
                      <a16:colId xmlns:a16="http://schemas.microsoft.com/office/drawing/2014/main" val="3527858830"/>
                    </a:ext>
                  </a:extLst>
                </a:gridCol>
              </a:tblGrid>
              <a:tr h="170229">
                <a:tc>
                  <a:txBody>
                    <a:bodyPr/>
                    <a:lstStyle/>
                    <a:p>
                      <a:r>
                        <a:rPr lang="en-GB" sz="1000" dirty="0"/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Ownership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Challenges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Timelines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Support</a:t>
                      </a:r>
                      <a:r>
                        <a:rPr lang="en-GB" sz="1000" baseline="0" dirty="0"/>
                        <a:t> required (internal)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Support required</a:t>
                      </a:r>
                      <a:r>
                        <a:rPr lang="en-GB" sz="1000" baseline="0" dirty="0"/>
                        <a:t> (external)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731617"/>
                  </a:ext>
                </a:extLst>
              </a:tr>
              <a:tr h="702193">
                <a:tc>
                  <a:txBody>
                    <a:bodyPr/>
                    <a:lstStyle/>
                    <a:p>
                      <a:r>
                        <a:rPr lang="en-GB" sz="1000" dirty="0"/>
                        <a:t>Delivery of LBH savings plan - develop a new model of supported accommodation in Hackney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Progressing current plans to review contracts, reduce high cost spot purchases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Reviewing caseload and moving on users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Review care packages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Prioritising Dom care and high cost spend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Associated costs (Blitz clean and storage and kennels 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Looking at housing with care, shared lives  provision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Wider discussions with LA about provision (housing quota)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Ensuring mental health care provision (s117)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Supporting users to manage tenancies with VSC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Andrew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6-12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Local Authority /VSC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477954"/>
                  </a:ext>
                </a:extLst>
              </a:tr>
              <a:tr h="702193">
                <a:tc>
                  <a:txBody>
                    <a:bodyPr/>
                    <a:lstStyle/>
                    <a:p>
                      <a:r>
                        <a:rPr lang="en-GB" sz="1000" dirty="0"/>
                        <a:t>Future of Inpatient Services work - realignment of bed capacity to community transformation, inpatient recovery work to improve quality of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Review how well current change ideas are working across the directorate. (take stock)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Strengthening community pathway and capacity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Reviewing expectations around care planning and offers (CPA, DIALOG)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Making neighbourhood models set up and how to access the offer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Improving quality of care – Restrictive care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Review/evaluate  discharge team impact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Addressing variation in practices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Victoria/Becks/Cath/Andrew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6-12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Developing dedicated project capacity (Dean)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David bridle/Paul G, supporting consultants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450717"/>
                  </a:ext>
                </a:extLst>
              </a:tr>
              <a:tr h="702193">
                <a:tc>
                  <a:txBody>
                    <a:bodyPr/>
                    <a:lstStyle/>
                    <a:p>
                      <a:r>
                        <a:rPr lang="en-GB" sz="1000" dirty="0"/>
                        <a:t>Perinatal Mental Health Service Development - develop a clear perinatal service model strategy, meet national targets and deliver on investment standards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Review with Justine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Justine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04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410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7F30388-8480-4BA2-A5C0-542A73D17861}"/>
              </a:ext>
            </a:extLst>
          </p:cNvPr>
          <p:cNvSpPr txBox="1"/>
          <p:nvPr/>
        </p:nvSpPr>
        <p:spPr>
          <a:xfrm>
            <a:off x="20314" y="-68640"/>
            <a:ext cx="121920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dirty="0">
                <a:solidFill>
                  <a:srgbClr val="000000"/>
                </a:solidFill>
                <a:latin typeface="Calibri Light"/>
              </a:rPr>
              <a:t>City &amp; Hackney Annual Plan Priorities 22-23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604909"/>
              </p:ext>
            </p:extLst>
          </p:nvPr>
        </p:nvGraphicFramePr>
        <p:xfrm>
          <a:off x="121877" y="639013"/>
          <a:ext cx="11884355" cy="5898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7765">
                  <a:extLst>
                    <a:ext uri="{9D8B030D-6E8A-4147-A177-3AD203B41FA5}">
                      <a16:colId xmlns:a16="http://schemas.microsoft.com/office/drawing/2014/main" val="689420553"/>
                    </a:ext>
                  </a:extLst>
                </a:gridCol>
                <a:gridCol w="2641522">
                  <a:extLst>
                    <a:ext uri="{9D8B030D-6E8A-4147-A177-3AD203B41FA5}">
                      <a16:colId xmlns:a16="http://schemas.microsoft.com/office/drawing/2014/main" val="2143337733"/>
                    </a:ext>
                  </a:extLst>
                </a:gridCol>
                <a:gridCol w="1025236">
                  <a:extLst>
                    <a:ext uri="{9D8B030D-6E8A-4147-A177-3AD203B41FA5}">
                      <a16:colId xmlns:a16="http://schemas.microsoft.com/office/drawing/2014/main" val="2890313259"/>
                    </a:ext>
                  </a:extLst>
                </a:gridCol>
                <a:gridCol w="2050473">
                  <a:extLst>
                    <a:ext uri="{9D8B030D-6E8A-4147-A177-3AD203B41FA5}">
                      <a16:colId xmlns:a16="http://schemas.microsoft.com/office/drawing/2014/main" val="3579002993"/>
                    </a:ext>
                  </a:extLst>
                </a:gridCol>
                <a:gridCol w="1073829">
                  <a:extLst>
                    <a:ext uri="{9D8B030D-6E8A-4147-A177-3AD203B41FA5}">
                      <a16:colId xmlns:a16="http://schemas.microsoft.com/office/drawing/2014/main" val="3797621836"/>
                    </a:ext>
                  </a:extLst>
                </a:gridCol>
                <a:gridCol w="1697765">
                  <a:extLst>
                    <a:ext uri="{9D8B030D-6E8A-4147-A177-3AD203B41FA5}">
                      <a16:colId xmlns:a16="http://schemas.microsoft.com/office/drawing/2014/main" val="154628797"/>
                    </a:ext>
                  </a:extLst>
                </a:gridCol>
                <a:gridCol w="1697765">
                  <a:extLst>
                    <a:ext uri="{9D8B030D-6E8A-4147-A177-3AD203B41FA5}">
                      <a16:colId xmlns:a16="http://schemas.microsoft.com/office/drawing/2014/main" val="3527858830"/>
                    </a:ext>
                  </a:extLst>
                </a:gridCol>
              </a:tblGrid>
              <a:tr h="170229">
                <a:tc>
                  <a:txBody>
                    <a:bodyPr/>
                    <a:lstStyle/>
                    <a:p>
                      <a:r>
                        <a:rPr lang="en-GB" sz="1000" dirty="0"/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Ownership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Challenges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Timelines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Support</a:t>
                      </a:r>
                      <a:r>
                        <a:rPr lang="en-GB" sz="1000" baseline="0" dirty="0"/>
                        <a:t> required (internal)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Support required</a:t>
                      </a:r>
                      <a:r>
                        <a:rPr lang="en-GB" sz="1000" baseline="0" dirty="0"/>
                        <a:t> (external)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731617"/>
                  </a:ext>
                </a:extLst>
              </a:tr>
              <a:tr h="702193">
                <a:tc>
                  <a:txBody>
                    <a:bodyPr/>
                    <a:lstStyle/>
                    <a:p>
                      <a:r>
                        <a:rPr lang="en-GB" sz="1000" dirty="0"/>
                        <a:t>Mental Health Community Transformation - Establishing PCN and 8 neighbourhood teams and borough wide complex care teams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Review of the neighbourhoods, system workforce, processes.</a:t>
                      </a:r>
                    </a:p>
                    <a:p>
                      <a:r>
                        <a:rPr lang="en-GB" sz="1000" dirty="0"/>
                        <a:t>-Implementation in place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Work on complex needs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Older Adults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Developing assessment service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Aligning services to neighbourhoods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Work on RIO changes, clinical system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Older Adult interface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o	EI pathway closer to team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o	Perinatal pre-conception advice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o	Crisis services - Enhanced FACT model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o	Social care TBC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dirty="0"/>
                        <a:t>Plan is to integrate teams to encompass all the functions – </a:t>
                      </a:r>
                      <a:r>
                        <a:rPr lang="en-GB" sz="1000" dirty="0" err="1"/>
                        <a:t>ie</a:t>
                      </a:r>
                      <a:r>
                        <a:rPr lang="en-GB" sz="1000" dirty="0"/>
                        <a:t> CPA, OP, Rehab, Crisis. Currently not very joined up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Nicola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18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PMO in 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Estates, Digital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438799"/>
                  </a:ext>
                </a:extLst>
              </a:tr>
              <a:tr h="808586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Shaping future services - managing ongoing challenges, develop </a:t>
                      </a:r>
                      <a:r>
                        <a:rPr lang="en-GB" sz="1000" dirty="0" err="1">
                          <a:solidFill>
                            <a:schemeClr val="tx1"/>
                          </a:solidFill>
                        </a:rPr>
                        <a:t>ervice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 models to accommodate digital and face to face, WFH, organise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Define scope of priority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Understand what is available (platforms, training etc)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identify resources and timeframes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Analyse clinical impact of platforms tested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Develop directorate approach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TS &amp;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Who is driving this?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Clarity on preferred platforms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Scoping phase: 3m</a:t>
                      </a:r>
                    </a:p>
                    <a:p>
                      <a:r>
                        <a:rPr lang="en-GB" sz="1000" dirty="0"/>
                        <a:t>Phased implementation:  9m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Clinicians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Digital Team</a:t>
                      </a:r>
                    </a:p>
                    <a:p>
                      <a:r>
                        <a:rPr lang="en-GB" sz="1000" dirty="0"/>
                        <a:t>Dialog 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487738"/>
                  </a:ext>
                </a:extLst>
              </a:tr>
              <a:tr h="808586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Infrastructure to support: tools, skills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and staff capabilities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Connected to above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Scoping phase: 3m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768595"/>
                  </a:ext>
                </a:extLst>
              </a:tr>
              <a:tr h="808586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Engaging with new integrated care systems - become a full partner in the new structures and how we relate to different Trusts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Define scope of priority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Break down into components and agree where to focus effort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NG + DH + OA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Navigating new ICS landscape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Scoping phase: 3m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System partners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1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424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7F30388-8480-4BA2-A5C0-542A73D17861}"/>
              </a:ext>
            </a:extLst>
          </p:cNvPr>
          <p:cNvSpPr txBox="1"/>
          <p:nvPr/>
        </p:nvSpPr>
        <p:spPr>
          <a:xfrm>
            <a:off x="20314" y="-68640"/>
            <a:ext cx="121920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dirty="0">
                <a:solidFill>
                  <a:srgbClr val="000000"/>
                </a:solidFill>
                <a:latin typeface="Calibri Light"/>
              </a:rPr>
              <a:t>City &amp; Hackney Annual Plan Priorities 22-23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98575"/>
              </p:ext>
            </p:extLst>
          </p:nvPr>
        </p:nvGraphicFramePr>
        <p:xfrm>
          <a:off x="121877" y="639013"/>
          <a:ext cx="11884355" cy="4299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7765">
                  <a:extLst>
                    <a:ext uri="{9D8B030D-6E8A-4147-A177-3AD203B41FA5}">
                      <a16:colId xmlns:a16="http://schemas.microsoft.com/office/drawing/2014/main" val="689420553"/>
                    </a:ext>
                  </a:extLst>
                </a:gridCol>
                <a:gridCol w="1697765">
                  <a:extLst>
                    <a:ext uri="{9D8B030D-6E8A-4147-A177-3AD203B41FA5}">
                      <a16:colId xmlns:a16="http://schemas.microsoft.com/office/drawing/2014/main" val="2143337733"/>
                    </a:ext>
                  </a:extLst>
                </a:gridCol>
                <a:gridCol w="1697765">
                  <a:extLst>
                    <a:ext uri="{9D8B030D-6E8A-4147-A177-3AD203B41FA5}">
                      <a16:colId xmlns:a16="http://schemas.microsoft.com/office/drawing/2014/main" val="2890313259"/>
                    </a:ext>
                  </a:extLst>
                </a:gridCol>
                <a:gridCol w="1697765">
                  <a:extLst>
                    <a:ext uri="{9D8B030D-6E8A-4147-A177-3AD203B41FA5}">
                      <a16:colId xmlns:a16="http://schemas.microsoft.com/office/drawing/2014/main" val="3579002993"/>
                    </a:ext>
                  </a:extLst>
                </a:gridCol>
                <a:gridCol w="1697765">
                  <a:extLst>
                    <a:ext uri="{9D8B030D-6E8A-4147-A177-3AD203B41FA5}">
                      <a16:colId xmlns:a16="http://schemas.microsoft.com/office/drawing/2014/main" val="3797621836"/>
                    </a:ext>
                  </a:extLst>
                </a:gridCol>
                <a:gridCol w="1697765">
                  <a:extLst>
                    <a:ext uri="{9D8B030D-6E8A-4147-A177-3AD203B41FA5}">
                      <a16:colId xmlns:a16="http://schemas.microsoft.com/office/drawing/2014/main" val="154628797"/>
                    </a:ext>
                  </a:extLst>
                </a:gridCol>
                <a:gridCol w="1697765">
                  <a:extLst>
                    <a:ext uri="{9D8B030D-6E8A-4147-A177-3AD203B41FA5}">
                      <a16:colId xmlns:a16="http://schemas.microsoft.com/office/drawing/2014/main" val="3527858830"/>
                    </a:ext>
                  </a:extLst>
                </a:gridCol>
              </a:tblGrid>
              <a:tr h="170229">
                <a:tc>
                  <a:txBody>
                    <a:bodyPr/>
                    <a:lstStyle/>
                    <a:p>
                      <a:r>
                        <a:rPr lang="en-GB" sz="1000" dirty="0"/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Ownership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Challenges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Timelines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Support</a:t>
                      </a:r>
                      <a:r>
                        <a:rPr lang="en-GB" sz="1000" baseline="0" dirty="0"/>
                        <a:t> required (internal)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Support required</a:t>
                      </a:r>
                      <a:r>
                        <a:rPr lang="en-GB" sz="1000" baseline="0" dirty="0"/>
                        <a:t> (external)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731617"/>
                  </a:ext>
                </a:extLst>
              </a:tr>
              <a:tr h="914978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Developing place-based integrated care, neighbourhood model across Hackney - partnering across primary, secondary and specialist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/>
                        <a:t>Define scope of priority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/>
                        <a:t>Review of Neighbourhood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/>
                        <a:t>Implementing necessary changes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/>
                        <a:t>Delivering on national transformation priorities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NG + AH +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CPA change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Transition from current recovery teams to neighbourhood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Scoping phase: 3m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Community 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Central Neighbourhood Group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249773"/>
                  </a:ext>
                </a:extLst>
              </a:tr>
              <a:tr h="489407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Equality and Diversity - address gaps around access and outcomes for socio-economic, health and diversity issues for staff and service users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/>
                        <a:t>Define scope of priority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/>
                        <a:t>Identify gaps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TO +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Many factors/complex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Scoping phase: 3m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Performance</a:t>
                      </a:r>
                    </a:p>
                    <a:p>
                      <a:r>
                        <a:rPr lang="en-GB" sz="1000" dirty="0"/>
                        <a:t>People &amp; Culture</a:t>
                      </a:r>
                    </a:p>
                    <a:p>
                      <a:r>
                        <a:rPr lang="en-GB" sz="1000" dirty="0"/>
                        <a:t>Staff 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227482"/>
                  </a:ext>
                </a:extLst>
              </a:tr>
              <a:tr h="489407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Rehab service (financial viability) - financial viability proposal exploring the feasibility of a NEL rehabilitation pathway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SA &amp; LH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Scoping phase: 3m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863700"/>
                  </a:ext>
                </a:extLst>
              </a:tr>
              <a:tr h="489407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Review models of care and treatment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/>
                        <a:t>Define scope of 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CM + AH + 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Scoping phase: 3m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308311"/>
                  </a:ext>
                </a:extLst>
              </a:tr>
              <a:tr h="489407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Co-production: skills capabilities, leadership and capabilities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HM + OA +DH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Scoping phase: 3m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944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868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5" ma:contentTypeDescription="Create a new document." ma:contentTypeScope="" ma:versionID="c303169471fcd013c970f0ddde2ea42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79b01cc6b339f94bd38c4ef1cd6f6c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44746DC-43DB-40D6-9BA2-B8789733D8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BC7A63-ADBD-45F4-8D82-15AFB61C48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C3B24F-40D2-433B-A9FD-0C9FDD5A62D9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4d648a74-5c83-46a7-8e4c-7f989ae960a5"/>
    <ds:schemaRef ds:uri="6194e418-5875-4308-b033-74eb9c181361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1321</Words>
  <Application>Microsoft Office PowerPoint</Application>
  <PresentationFormat>Widescreen</PresentationFormat>
  <Paragraphs>202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City &amp; Hackney  Annual Plan 2022-23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&lt;Service Name&gt; Annual Plan 2022-23</dc:title>
  <dc:creator>Waddon Gopal</dc:creator>
  <cp:lastModifiedBy>SHAH, Amar (EAST LONDON NHS FOUNDATION TRUST)</cp:lastModifiedBy>
  <cp:revision>21</cp:revision>
  <dcterms:created xsi:type="dcterms:W3CDTF">2022-02-24T16:48:23Z</dcterms:created>
  <dcterms:modified xsi:type="dcterms:W3CDTF">2022-04-19T16:11:19Z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</Properties>
</file>