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8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3401BC-C345-BA85-A2CA-80ED12D28D5B}" v="817" dt="2022-05-17T10:07:44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 snapToGrid="0">
      <p:cViewPr>
        <p:scale>
          <a:sx n="80" d="100"/>
          <a:sy n="80" d="100"/>
        </p:scale>
        <p:origin x="51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33401BC-C345-BA85-A2CA-80ED12D28D5B}"/>
    <pc:docChg chg="modSld">
      <pc:chgData name="" userId="" providerId="" clId="Web-{833401BC-C345-BA85-A2CA-80ED12D28D5B}" dt="2022-05-17T09:59:08.839" v="0"/>
      <pc:docMkLst>
        <pc:docMk/>
      </pc:docMkLst>
      <pc:sldChg chg="addSp modSp">
        <pc:chgData name="" userId="" providerId="" clId="Web-{833401BC-C345-BA85-A2CA-80ED12D28D5B}" dt="2022-05-17T09:59:08.839" v="0"/>
        <pc:sldMkLst>
          <pc:docMk/>
          <pc:sldMk cId="1939823833" sldId="257"/>
        </pc:sldMkLst>
        <pc:graphicFrameChg chg="add mod">
          <ac:chgData name="" userId="" providerId="" clId="Web-{833401BC-C345-BA85-A2CA-80ED12D28D5B}" dt="2022-05-17T09:59:08.839" v="0"/>
          <ac:graphicFrameMkLst>
            <pc:docMk/>
            <pc:sldMk cId="1939823833" sldId="257"/>
            <ac:graphicFrameMk id="4" creationId="{8CD517DD-3A89-2CA1-959D-578BF6FB0DA5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833401BC-C345-BA85-A2CA-80ED12D28D5B}"/>
    <pc:docChg chg="addSld modSld">
      <pc:chgData name="BAKSH DE LA IGLESIA, Amber (EAST LONDON NHS FOUNDATION TRUST)" userId="S::amber.bakshdelaiglesia1@nhs.net::b2650a99-9385-4d98-8a06-8e7c9d440112" providerId="AD" clId="Web-{833401BC-C345-BA85-A2CA-80ED12D28D5B}" dt="2022-05-17T10:07:44.209" v="781" actId="1076"/>
      <pc:docMkLst>
        <pc:docMk/>
      </pc:docMkLst>
      <pc:sldChg chg="delSp modSp">
        <pc:chgData name="BAKSH DE LA IGLESIA, Amber (EAST LONDON NHS FOUNDATION TRUST)" userId="S::amber.bakshdelaiglesia1@nhs.net::b2650a99-9385-4d98-8a06-8e7c9d440112" providerId="AD" clId="Web-{833401BC-C345-BA85-A2CA-80ED12D28D5B}" dt="2022-05-17T09:59:12.995" v="0"/>
        <pc:sldMkLst>
          <pc:docMk/>
          <pc:sldMk cId="1939823833" sldId="257"/>
        </pc:sldMkLst>
        <pc:graphicFrameChg chg="del mod">
          <ac:chgData name="BAKSH DE LA IGLESIA, Amber (EAST LONDON NHS FOUNDATION TRUST)" userId="S::amber.bakshdelaiglesia1@nhs.net::b2650a99-9385-4d98-8a06-8e7c9d440112" providerId="AD" clId="Web-{833401BC-C345-BA85-A2CA-80ED12D28D5B}" dt="2022-05-17T09:59:12.995" v="0"/>
          <ac:graphicFrameMkLst>
            <pc:docMk/>
            <pc:sldMk cId="1939823833" sldId="257"/>
            <ac:graphicFrameMk id="4" creationId="{8CD517DD-3A89-2CA1-959D-578BF6FB0DA5}"/>
          </ac:graphicFrameMkLst>
        </pc:graphicFrameChg>
      </pc:sldChg>
      <pc:sldChg chg="addSp delSp modSp new">
        <pc:chgData name="BAKSH DE LA IGLESIA, Amber (EAST LONDON NHS FOUNDATION TRUST)" userId="S::amber.bakshdelaiglesia1@nhs.net::b2650a99-9385-4d98-8a06-8e7c9d440112" providerId="AD" clId="Web-{833401BC-C345-BA85-A2CA-80ED12D28D5B}" dt="2022-05-17T09:59:58.465" v="26"/>
        <pc:sldMkLst>
          <pc:docMk/>
          <pc:sldMk cId="2391974511" sldId="259"/>
        </pc:sldMkLst>
        <pc:spChg chg="mod">
          <ac:chgData name="BAKSH DE LA IGLESIA, Amber (EAST LONDON NHS FOUNDATION TRUST)" userId="S::amber.bakshdelaiglesia1@nhs.net::b2650a99-9385-4d98-8a06-8e7c9d440112" providerId="AD" clId="Web-{833401BC-C345-BA85-A2CA-80ED12D28D5B}" dt="2022-05-17T09:59:58.465" v="26"/>
          <ac:spMkLst>
            <pc:docMk/>
            <pc:sldMk cId="2391974511" sldId="259"/>
            <ac:spMk id="2" creationId="{E1951F1E-24A9-589A-A783-D8E23A4C5B34}"/>
          </ac:spMkLst>
        </pc:spChg>
        <pc:spChg chg="del">
          <ac:chgData name="BAKSH DE LA IGLESIA, Amber (EAST LONDON NHS FOUNDATION TRUST)" userId="S::amber.bakshdelaiglesia1@nhs.net::b2650a99-9385-4d98-8a06-8e7c9d440112" providerId="AD" clId="Web-{833401BC-C345-BA85-A2CA-80ED12D28D5B}" dt="2022-05-17T09:59:16.667" v="2"/>
          <ac:spMkLst>
            <pc:docMk/>
            <pc:sldMk cId="2391974511" sldId="259"/>
            <ac:spMk id="3" creationId="{D57ED0DD-BC4A-E3C6-5582-9B52C76A07BF}"/>
          </ac:spMkLst>
        </pc:spChg>
        <pc:graphicFrameChg chg="add mod ord modGraphic">
          <ac:chgData name="BAKSH DE LA IGLESIA, Amber (EAST LONDON NHS FOUNDATION TRUST)" userId="S::amber.bakshdelaiglesia1@nhs.net::b2650a99-9385-4d98-8a06-8e7c9d440112" providerId="AD" clId="Web-{833401BC-C345-BA85-A2CA-80ED12D28D5B}" dt="2022-05-17T09:59:39.293" v="8" actId="1076"/>
          <ac:graphicFrameMkLst>
            <pc:docMk/>
            <pc:sldMk cId="2391974511" sldId="259"/>
            <ac:graphicFrameMk id="5" creationId="{BC9FA9A2-7C74-D831-C7E2-0AE28107F26F}"/>
          </ac:graphicFrameMkLst>
        </pc:graphicFrameChg>
      </pc:sldChg>
      <pc:sldChg chg="addSp delSp modSp new">
        <pc:chgData name="BAKSH DE LA IGLESIA, Amber (EAST LONDON NHS FOUNDATION TRUST)" userId="S::amber.bakshdelaiglesia1@nhs.net::b2650a99-9385-4d98-8a06-8e7c9d440112" providerId="AD" clId="Web-{833401BC-C345-BA85-A2CA-80ED12D28D5B}" dt="2022-05-17T10:07:44.209" v="781" actId="1076"/>
        <pc:sldMkLst>
          <pc:docMk/>
          <pc:sldMk cId="203510146" sldId="260"/>
        </pc:sldMkLst>
        <pc:spChg chg="mod">
          <ac:chgData name="BAKSH DE LA IGLESIA, Amber (EAST LONDON NHS FOUNDATION TRUST)" userId="S::amber.bakshdelaiglesia1@nhs.net::b2650a99-9385-4d98-8a06-8e7c9d440112" providerId="AD" clId="Web-{833401BC-C345-BA85-A2CA-80ED12D28D5B}" dt="2022-05-17T10:07:44.209" v="781" actId="1076"/>
          <ac:spMkLst>
            <pc:docMk/>
            <pc:sldMk cId="203510146" sldId="260"/>
            <ac:spMk id="2" creationId="{31DDA079-EEC7-96E4-5E01-7CCEB74A7415}"/>
          </ac:spMkLst>
        </pc:spChg>
        <pc:spChg chg="del">
          <ac:chgData name="BAKSH DE LA IGLESIA, Amber (EAST LONDON NHS FOUNDATION TRUST)" userId="S::amber.bakshdelaiglesia1@nhs.net::b2650a99-9385-4d98-8a06-8e7c9d440112" providerId="AD" clId="Web-{833401BC-C345-BA85-A2CA-80ED12D28D5B}" dt="2022-05-17T10:00:53.591" v="39"/>
          <ac:spMkLst>
            <pc:docMk/>
            <pc:sldMk cId="203510146" sldId="260"/>
            <ac:spMk id="3" creationId="{0D23F494-1631-2973-C0CA-1506F9169DFA}"/>
          </ac:spMkLst>
        </pc:spChg>
        <pc:graphicFrameChg chg="add mod modGraphic">
          <ac:chgData name="BAKSH DE LA IGLESIA, Amber (EAST LONDON NHS FOUNDATION TRUST)" userId="S::amber.bakshdelaiglesia1@nhs.net::b2650a99-9385-4d98-8a06-8e7c9d440112" providerId="AD" clId="Web-{833401BC-C345-BA85-A2CA-80ED12D28D5B}" dt="2022-05-17T10:07:20.912" v="780"/>
          <ac:graphicFrameMkLst>
            <pc:docMk/>
            <pc:sldMk cId="203510146" sldId="260"/>
            <ac:graphicFrameMk id="5" creationId="{42912CD1-117C-FCED-390B-02BAC045CEA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17/05/2022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/>
              <a:t>CHS Annual 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 dirty="0"/>
              <a:t>March 2022</a:t>
            </a:r>
          </a:p>
          <a:p>
            <a:endParaRPr lang="en-GB" sz="1342" dirty="0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52397" y="4769968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Digital Offer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69214" y="4235754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Staff Wellbeing, Recruitment and Retention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5751" y="1064961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Service Developments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67928" y="1898439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Integration and Co-Production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08389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Establishment of discharge to access model of care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64017" y="3586221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Demand and Capacity</a:t>
            </a: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76967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>
                <a:solidFill>
                  <a:schemeClr val="tx1"/>
                </a:solidFill>
              </a:rPr>
              <a:t>Integration plan with Physical Health, Mental Health Services, Local Authority, Primary Care - Develop a dedicated plan to focus on joined up working rather than silo approach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796" y="115361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Developing pathway modelling with system partners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588697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Strengthen local partnership forums to align our priorities with GPs, PCNS, local authorities, acute trusts and system partners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02378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</a:rPr>
              <a:t>Use digital offer to complete capacity and demand improvement plans – continue management through waiting times recovery plans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4503" y="2788542"/>
            <a:ext cx="2908941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Listen to staff and match skillset with future service development – prioritise their interests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1420" y="311287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Alignment of training with needs of the organisation and staff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2723" y="4279607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Consider financial incentives for staff recruitment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9649" y="4664235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Introduce volunteers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796" y="5468259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Development of data, reports and performance dashboards in place to understand the pressures and impacts of initiatives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796" y="5810005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Improve IT skills and competencies – development of apps and telehealth 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36651" y="3862384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Ensure close monitoring of performance, use forecasting tools and learning from other services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71420" y="3472324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Significant project demand – dedicated resource to support new projects</a:t>
            </a:r>
          </a:p>
        </p:txBody>
      </p:sp>
      <p:cxnSp>
        <p:nvCxnSpPr>
          <p:cNvPr id="3" name="Straight Arrow Connector 2"/>
          <p:cNvCxnSpPr>
            <a:stCxn id="250" idx="1"/>
            <a:endCxn id="10" idx="3"/>
          </p:cNvCxnSpPr>
          <p:nvPr/>
        </p:nvCxnSpPr>
        <p:spPr>
          <a:xfrm flipH="1">
            <a:off x="5955751" y="445189"/>
            <a:ext cx="2405435" cy="913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6" idx="1"/>
            <a:endCxn id="33" idx="3"/>
          </p:cNvCxnSpPr>
          <p:nvPr/>
        </p:nvCxnSpPr>
        <p:spPr>
          <a:xfrm flipH="1">
            <a:off x="5947928" y="906470"/>
            <a:ext cx="2413258" cy="121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7" idx="1"/>
            <a:endCxn id="33" idx="3"/>
          </p:cNvCxnSpPr>
          <p:nvPr/>
        </p:nvCxnSpPr>
        <p:spPr>
          <a:xfrm flipH="1">
            <a:off x="5947928" y="1290412"/>
            <a:ext cx="2432868" cy="83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8" idx="1"/>
            <a:endCxn id="33" idx="3"/>
          </p:cNvCxnSpPr>
          <p:nvPr/>
        </p:nvCxnSpPr>
        <p:spPr>
          <a:xfrm flipH="1">
            <a:off x="5947928" y="1725497"/>
            <a:ext cx="2413258" cy="400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06" idx="1"/>
            <a:endCxn id="10" idx="3"/>
          </p:cNvCxnSpPr>
          <p:nvPr/>
        </p:nvCxnSpPr>
        <p:spPr>
          <a:xfrm flipH="1">
            <a:off x="5955751" y="906470"/>
            <a:ext cx="2405435" cy="45259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3" idx="1"/>
            <a:endCxn id="6" idx="3"/>
          </p:cNvCxnSpPr>
          <p:nvPr/>
        </p:nvCxnSpPr>
        <p:spPr>
          <a:xfrm flipH="1" flipV="1">
            <a:off x="5932397" y="4961661"/>
            <a:ext cx="2448399" cy="643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24" idx="1"/>
            <a:endCxn id="6" idx="3"/>
          </p:cNvCxnSpPr>
          <p:nvPr/>
        </p:nvCxnSpPr>
        <p:spPr>
          <a:xfrm flipH="1" flipV="1">
            <a:off x="5932397" y="4961661"/>
            <a:ext cx="2448399" cy="985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4" idx="1"/>
            <a:endCxn id="10" idx="3"/>
          </p:cNvCxnSpPr>
          <p:nvPr/>
        </p:nvCxnSpPr>
        <p:spPr>
          <a:xfrm flipH="1" flipV="1">
            <a:off x="5955751" y="1359066"/>
            <a:ext cx="2425045" cy="458773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9" idx="1"/>
            <a:endCxn id="94" idx="3"/>
          </p:cNvCxnSpPr>
          <p:nvPr/>
        </p:nvCxnSpPr>
        <p:spPr>
          <a:xfrm flipH="1">
            <a:off x="5944017" y="2160582"/>
            <a:ext cx="2417169" cy="1650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0" idx="1"/>
            <a:endCxn id="8" idx="3"/>
          </p:cNvCxnSpPr>
          <p:nvPr/>
        </p:nvCxnSpPr>
        <p:spPr>
          <a:xfrm flipH="1">
            <a:off x="5949214" y="2925342"/>
            <a:ext cx="2425289" cy="1505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11" idx="1"/>
            <a:endCxn id="8" idx="3"/>
          </p:cNvCxnSpPr>
          <p:nvPr/>
        </p:nvCxnSpPr>
        <p:spPr>
          <a:xfrm flipH="1">
            <a:off x="5949214" y="3249672"/>
            <a:ext cx="2422206" cy="118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12" idx="1"/>
            <a:endCxn id="8" idx="3"/>
          </p:cNvCxnSpPr>
          <p:nvPr/>
        </p:nvCxnSpPr>
        <p:spPr>
          <a:xfrm flipH="1">
            <a:off x="5949214" y="4416407"/>
            <a:ext cx="2433509" cy="14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21" idx="1"/>
            <a:endCxn id="8" idx="3"/>
          </p:cNvCxnSpPr>
          <p:nvPr/>
        </p:nvCxnSpPr>
        <p:spPr>
          <a:xfrm flipH="1" flipV="1">
            <a:off x="5949214" y="4431315"/>
            <a:ext cx="2420435" cy="36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26" idx="1"/>
            <a:endCxn id="8" idx="3"/>
          </p:cNvCxnSpPr>
          <p:nvPr/>
        </p:nvCxnSpPr>
        <p:spPr>
          <a:xfrm flipH="1">
            <a:off x="5949214" y="3609124"/>
            <a:ext cx="2422206" cy="822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09" idx="1"/>
            <a:endCxn id="6" idx="3"/>
          </p:cNvCxnSpPr>
          <p:nvPr/>
        </p:nvCxnSpPr>
        <p:spPr>
          <a:xfrm flipH="1">
            <a:off x="5932397" y="2160582"/>
            <a:ext cx="2428789" cy="280107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5" idx="1"/>
            <a:endCxn id="94" idx="3"/>
          </p:cNvCxnSpPr>
          <p:nvPr/>
        </p:nvCxnSpPr>
        <p:spPr>
          <a:xfrm flipH="1" flipV="1">
            <a:off x="5944017" y="3810618"/>
            <a:ext cx="2392634" cy="18856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08" idx="1"/>
            <a:endCxn id="10" idx="3"/>
          </p:cNvCxnSpPr>
          <p:nvPr/>
        </p:nvCxnSpPr>
        <p:spPr>
          <a:xfrm flipH="1" flipV="1">
            <a:off x="5955751" y="1359066"/>
            <a:ext cx="2405435" cy="36643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6" idx="1"/>
            <a:endCxn id="149" idx="3"/>
          </p:cNvCxnSpPr>
          <p:nvPr/>
        </p:nvCxnSpPr>
        <p:spPr>
          <a:xfrm flipH="1">
            <a:off x="3316547" y="4961661"/>
            <a:ext cx="1535850" cy="83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8" idx="1"/>
            <a:endCxn id="150" idx="3"/>
          </p:cNvCxnSpPr>
          <p:nvPr/>
        </p:nvCxnSpPr>
        <p:spPr>
          <a:xfrm flipH="1" flipV="1">
            <a:off x="3316547" y="3823558"/>
            <a:ext cx="1552667" cy="607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94" idx="1"/>
            <a:endCxn id="148" idx="3"/>
          </p:cNvCxnSpPr>
          <p:nvPr/>
        </p:nvCxnSpPr>
        <p:spPr>
          <a:xfrm flipH="1" flipV="1">
            <a:off x="3316549" y="2685557"/>
            <a:ext cx="1547468" cy="1125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33" idx="1"/>
            <a:endCxn id="148" idx="3"/>
          </p:cNvCxnSpPr>
          <p:nvPr/>
        </p:nvCxnSpPr>
        <p:spPr>
          <a:xfrm flipH="1">
            <a:off x="3316549" y="2126436"/>
            <a:ext cx="1551379" cy="559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33" idx="1"/>
            <a:endCxn id="147" idx="3"/>
          </p:cNvCxnSpPr>
          <p:nvPr/>
        </p:nvCxnSpPr>
        <p:spPr>
          <a:xfrm flipH="1" flipV="1">
            <a:off x="3321532" y="1490427"/>
            <a:ext cx="1546396" cy="636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0" idx="1"/>
            <a:endCxn id="147" idx="3"/>
          </p:cNvCxnSpPr>
          <p:nvPr/>
        </p:nvCxnSpPr>
        <p:spPr>
          <a:xfrm flipH="1">
            <a:off x="3321532" y="1359066"/>
            <a:ext cx="1554219" cy="131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59220" y="2460776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Service User Experience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35579" y="5270843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Estates</a:t>
            </a:r>
          </a:p>
        </p:txBody>
      </p:sp>
      <p:cxnSp>
        <p:nvCxnSpPr>
          <p:cNvPr id="77" name="Straight Arrow Connector 76"/>
          <p:cNvCxnSpPr>
            <a:stCxn id="76" idx="1"/>
            <a:endCxn id="149" idx="3"/>
          </p:cNvCxnSpPr>
          <p:nvPr/>
        </p:nvCxnSpPr>
        <p:spPr>
          <a:xfrm flipH="1" flipV="1">
            <a:off x="3316547" y="5044922"/>
            <a:ext cx="1519032" cy="417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08" idx="1"/>
            <a:endCxn id="76" idx="3"/>
          </p:cNvCxnSpPr>
          <p:nvPr/>
        </p:nvCxnSpPr>
        <p:spPr>
          <a:xfrm flipH="1">
            <a:off x="5915579" y="1725497"/>
            <a:ext cx="2445607" cy="373703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08" idx="1"/>
            <a:endCxn id="59" idx="3"/>
          </p:cNvCxnSpPr>
          <p:nvPr/>
        </p:nvCxnSpPr>
        <p:spPr>
          <a:xfrm flipH="1">
            <a:off x="5939220" y="1725497"/>
            <a:ext cx="2421966" cy="96327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50" idx="1"/>
            <a:endCxn id="59" idx="3"/>
          </p:cNvCxnSpPr>
          <p:nvPr/>
        </p:nvCxnSpPr>
        <p:spPr>
          <a:xfrm flipH="1">
            <a:off x="5939220" y="445189"/>
            <a:ext cx="2421966" cy="224358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50" idx="1"/>
            <a:endCxn id="94" idx="3"/>
          </p:cNvCxnSpPr>
          <p:nvPr/>
        </p:nvCxnSpPr>
        <p:spPr>
          <a:xfrm flipH="1">
            <a:off x="5944017" y="445189"/>
            <a:ext cx="2417169" cy="336542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59" idx="1"/>
            <a:endCxn id="148" idx="3"/>
          </p:cNvCxnSpPr>
          <p:nvPr/>
        </p:nvCxnSpPr>
        <p:spPr>
          <a:xfrm flipH="1" flipV="1">
            <a:off x="3316549" y="2685557"/>
            <a:ext cx="1542671" cy="3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250" idx="1"/>
            <a:endCxn id="6" idx="3"/>
          </p:cNvCxnSpPr>
          <p:nvPr/>
        </p:nvCxnSpPr>
        <p:spPr>
          <a:xfrm flipH="1">
            <a:off x="5932397" y="445189"/>
            <a:ext cx="2428789" cy="4516472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7" idx="1"/>
            <a:endCxn id="10" idx="3"/>
          </p:cNvCxnSpPr>
          <p:nvPr/>
        </p:nvCxnSpPr>
        <p:spPr>
          <a:xfrm flipH="1">
            <a:off x="5955751" y="1290412"/>
            <a:ext cx="2425045" cy="6865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7" idx="1"/>
            <a:endCxn id="59" idx="3"/>
          </p:cNvCxnSpPr>
          <p:nvPr/>
        </p:nvCxnSpPr>
        <p:spPr>
          <a:xfrm flipH="1">
            <a:off x="5939220" y="1290412"/>
            <a:ext cx="2441576" cy="139836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7" idx="1"/>
            <a:endCxn id="94" idx="3"/>
          </p:cNvCxnSpPr>
          <p:nvPr/>
        </p:nvCxnSpPr>
        <p:spPr>
          <a:xfrm flipH="1">
            <a:off x="5944017" y="1290412"/>
            <a:ext cx="2436779" cy="252020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07" idx="1"/>
            <a:endCxn id="6" idx="3"/>
          </p:cNvCxnSpPr>
          <p:nvPr/>
        </p:nvCxnSpPr>
        <p:spPr>
          <a:xfrm flipH="1">
            <a:off x="5932397" y="1290412"/>
            <a:ext cx="2448399" cy="367124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1"/>
            <a:endCxn id="76" idx="3"/>
          </p:cNvCxnSpPr>
          <p:nvPr/>
        </p:nvCxnSpPr>
        <p:spPr>
          <a:xfrm flipH="1">
            <a:off x="5915579" y="1290412"/>
            <a:ext cx="2465217" cy="417212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35579" y="5868195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Value</a:t>
            </a:r>
          </a:p>
        </p:txBody>
      </p:sp>
      <p:cxnSp>
        <p:nvCxnSpPr>
          <p:cNvPr id="140" name="Straight Arrow Connector 139"/>
          <p:cNvCxnSpPr>
            <a:stCxn id="139" idx="1"/>
            <a:endCxn id="149" idx="3"/>
          </p:cNvCxnSpPr>
          <p:nvPr/>
        </p:nvCxnSpPr>
        <p:spPr>
          <a:xfrm flipH="1" flipV="1">
            <a:off x="3316547" y="5044922"/>
            <a:ext cx="1519032" cy="1014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06" idx="1"/>
            <a:endCxn id="139" idx="3"/>
          </p:cNvCxnSpPr>
          <p:nvPr/>
        </p:nvCxnSpPr>
        <p:spPr>
          <a:xfrm flipH="1">
            <a:off x="5915579" y="906470"/>
            <a:ext cx="2445607" cy="5153418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9" idx="3"/>
          </p:cNvCxnSpPr>
          <p:nvPr/>
        </p:nvCxnSpPr>
        <p:spPr>
          <a:xfrm flipH="1">
            <a:off x="5915579" y="1797110"/>
            <a:ext cx="2390060" cy="4262778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25" idx="1"/>
            <a:endCxn id="6" idx="3"/>
          </p:cNvCxnSpPr>
          <p:nvPr/>
        </p:nvCxnSpPr>
        <p:spPr>
          <a:xfrm flipH="1">
            <a:off x="5932397" y="3999184"/>
            <a:ext cx="2404254" cy="96247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25" idx="1"/>
            <a:endCxn id="139" idx="3"/>
          </p:cNvCxnSpPr>
          <p:nvPr/>
        </p:nvCxnSpPr>
        <p:spPr>
          <a:xfrm flipH="1">
            <a:off x="5915579" y="3999184"/>
            <a:ext cx="2421072" cy="206070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25" idx="1"/>
            <a:endCxn id="59" idx="3"/>
          </p:cNvCxnSpPr>
          <p:nvPr/>
        </p:nvCxnSpPr>
        <p:spPr>
          <a:xfrm flipH="1" flipV="1">
            <a:off x="5939220" y="2688773"/>
            <a:ext cx="2397431" cy="131041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10" idx="1"/>
            <a:endCxn id="10" idx="3"/>
          </p:cNvCxnSpPr>
          <p:nvPr/>
        </p:nvCxnSpPr>
        <p:spPr>
          <a:xfrm flipH="1" flipV="1">
            <a:off x="5955751" y="1359066"/>
            <a:ext cx="2418752" cy="156627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10" idx="1"/>
            <a:endCxn id="59" idx="3"/>
          </p:cNvCxnSpPr>
          <p:nvPr/>
        </p:nvCxnSpPr>
        <p:spPr>
          <a:xfrm flipH="1" flipV="1">
            <a:off x="5939220" y="2688773"/>
            <a:ext cx="2435283" cy="23656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10" idx="1"/>
            <a:endCxn id="94" idx="3"/>
          </p:cNvCxnSpPr>
          <p:nvPr/>
        </p:nvCxnSpPr>
        <p:spPr>
          <a:xfrm flipH="1">
            <a:off x="5944017" y="2925342"/>
            <a:ext cx="2430486" cy="88527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10" idx="1"/>
            <a:endCxn id="33" idx="3"/>
          </p:cNvCxnSpPr>
          <p:nvPr/>
        </p:nvCxnSpPr>
        <p:spPr>
          <a:xfrm flipH="1" flipV="1">
            <a:off x="5947928" y="2126436"/>
            <a:ext cx="2426575" cy="79890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10" idx="1"/>
            <a:endCxn id="6" idx="3"/>
          </p:cNvCxnSpPr>
          <p:nvPr/>
        </p:nvCxnSpPr>
        <p:spPr>
          <a:xfrm flipH="1">
            <a:off x="5932397" y="2925342"/>
            <a:ext cx="2442106" cy="203631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10" idx="1"/>
            <a:endCxn id="139" idx="3"/>
          </p:cNvCxnSpPr>
          <p:nvPr/>
        </p:nvCxnSpPr>
        <p:spPr>
          <a:xfrm flipH="1">
            <a:off x="5915579" y="2925342"/>
            <a:ext cx="2458924" cy="313454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09" idx="1"/>
            <a:endCxn id="59" idx="3"/>
          </p:cNvCxnSpPr>
          <p:nvPr/>
        </p:nvCxnSpPr>
        <p:spPr>
          <a:xfrm flipH="1">
            <a:off x="5939220" y="2160582"/>
            <a:ext cx="2421966" cy="528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11" idx="1"/>
            <a:endCxn id="139" idx="3"/>
          </p:cNvCxnSpPr>
          <p:nvPr/>
        </p:nvCxnSpPr>
        <p:spPr>
          <a:xfrm flipH="1">
            <a:off x="5915579" y="3249672"/>
            <a:ext cx="2455841" cy="2810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stCxn id="126" idx="1"/>
            <a:endCxn id="139" idx="3"/>
          </p:cNvCxnSpPr>
          <p:nvPr/>
        </p:nvCxnSpPr>
        <p:spPr>
          <a:xfrm flipH="1">
            <a:off x="5915579" y="3609124"/>
            <a:ext cx="2455841" cy="245076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112" idx="1"/>
            <a:endCxn id="139" idx="3"/>
          </p:cNvCxnSpPr>
          <p:nvPr/>
        </p:nvCxnSpPr>
        <p:spPr>
          <a:xfrm flipH="1">
            <a:off x="5915579" y="4416407"/>
            <a:ext cx="2467144" cy="164348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8" name="Rectangle 25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796" y="5044921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Link with local Higher Education Institutions</a:t>
            </a:r>
          </a:p>
        </p:txBody>
      </p:sp>
      <p:cxnSp>
        <p:nvCxnSpPr>
          <p:cNvPr id="259" name="Straight Arrow Connector 258"/>
          <p:cNvCxnSpPr>
            <a:stCxn id="258" idx="1"/>
            <a:endCxn id="8" idx="3"/>
          </p:cNvCxnSpPr>
          <p:nvPr/>
        </p:nvCxnSpPr>
        <p:spPr>
          <a:xfrm flipH="1" flipV="1">
            <a:off x="5949214" y="4431315"/>
            <a:ext cx="2431582" cy="750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121" idx="1"/>
            <a:endCxn id="59" idx="3"/>
          </p:cNvCxnSpPr>
          <p:nvPr/>
        </p:nvCxnSpPr>
        <p:spPr>
          <a:xfrm flipH="1" flipV="1">
            <a:off x="5939220" y="2688773"/>
            <a:ext cx="2430429" cy="2112262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>
            <a:stCxn id="258" idx="1"/>
            <a:endCxn id="59" idx="3"/>
          </p:cNvCxnSpPr>
          <p:nvPr/>
        </p:nvCxnSpPr>
        <p:spPr>
          <a:xfrm flipH="1" flipV="1">
            <a:off x="5939220" y="2688773"/>
            <a:ext cx="2441576" cy="2492948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>
            <a:stCxn id="258" idx="1"/>
            <a:endCxn id="33" idx="3"/>
          </p:cNvCxnSpPr>
          <p:nvPr/>
        </p:nvCxnSpPr>
        <p:spPr>
          <a:xfrm flipH="1" flipV="1">
            <a:off x="5947928" y="2126436"/>
            <a:ext cx="2432868" cy="3055285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stCxn id="121" idx="1"/>
            <a:endCxn id="33" idx="3"/>
          </p:cNvCxnSpPr>
          <p:nvPr/>
        </p:nvCxnSpPr>
        <p:spPr>
          <a:xfrm flipH="1" flipV="1">
            <a:off x="5947928" y="2126436"/>
            <a:ext cx="2421721" cy="2674599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121" idx="1"/>
            <a:endCxn id="139" idx="3"/>
          </p:cNvCxnSpPr>
          <p:nvPr/>
        </p:nvCxnSpPr>
        <p:spPr>
          <a:xfrm flipH="1">
            <a:off x="5915579" y="4801035"/>
            <a:ext cx="2454070" cy="1258853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58" idx="1"/>
            <a:endCxn id="139" idx="3"/>
          </p:cNvCxnSpPr>
          <p:nvPr/>
        </p:nvCxnSpPr>
        <p:spPr>
          <a:xfrm flipH="1">
            <a:off x="5915579" y="5181721"/>
            <a:ext cx="2465217" cy="878167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>
            <a:endCxn id="139" idx="3"/>
          </p:cNvCxnSpPr>
          <p:nvPr/>
        </p:nvCxnSpPr>
        <p:spPr>
          <a:xfrm flipH="1">
            <a:off x="5915579" y="5490370"/>
            <a:ext cx="2390060" cy="569518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>
            <a:stCxn id="123" idx="1"/>
            <a:endCxn id="59" idx="3"/>
          </p:cNvCxnSpPr>
          <p:nvPr/>
        </p:nvCxnSpPr>
        <p:spPr>
          <a:xfrm flipH="1" flipV="1">
            <a:off x="5939220" y="2688773"/>
            <a:ext cx="2441576" cy="291628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1" name="Rectangle 30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0796" y="240945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Digital inequalities -Review communication strategy with patients</a:t>
            </a: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57293" y="3012738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</a:rPr>
              <a:t>Equality, Diversity and Inclusion</a:t>
            </a:r>
          </a:p>
        </p:txBody>
      </p:sp>
      <p:cxnSp>
        <p:nvCxnSpPr>
          <p:cNvPr id="363" name="Straight Arrow Connector 362"/>
          <p:cNvCxnSpPr>
            <a:stCxn id="344" idx="1"/>
            <a:endCxn id="148" idx="3"/>
          </p:cNvCxnSpPr>
          <p:nvPr/>
        </p:nvCxnSpPr>
        <p:spPr>
          <a:xfrm flipH="1" flipV="1">
            <a:off x="3316549" y="2685557"/>
            <a:ext cx="1540744" cy="555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Straight Arrow Connector 395"/>
          <p:cNvCxnSpPr>
            <a:stCxn id="301" idx="1"/>
            <a:endCxn id="344" idx="3"/>
          </p:cNvCxnSpPr>
          <p:nvPr/>
        </p:nvCxnSpPr>
        <p:spPr>
          <a:xfrm flipH="1">
            <a:off x="5937293" y="2546250"/>
            <a:ext cx="2443503" cy="69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9" name="Straight Arrow Connector 398"/>
          <p:cNvCxnSpPr>
            <a:stCxn id="301" idx="1"/>
            <a:endCxn id="6" idx="3"/>
          </p:cNvCxnSpPr>
          <p:nvPr/>
        </p:nvCxnSpPr>
        <p:spPr>
          <a:xfrm flipH="1">
            <a:off x="5932397" y="2546250"/>
            <a:ext cx="2448399" cy="241541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>
            <a:stCxn id="301" idx="1"/>
            <a:endCxn id="139" idx="3"/>
          </p:cNvCxnSpPr>
          <p:nvPr/>
        </p:nvCxnSpPr>
        <p:spPr>
          <a:xfrm flipH="1">
            <a:off x="5915579" y="2546250"/>
            <a:ext cx="2465217" cy="3513638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1F1E-24A9-589A-A783-D8E23A4C5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63" y="304511"/>
            <a:ext cx="3224646" cy="234518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FF0000"/>
                </a:solidFill>
                <a:cs typeface="Calibri Light"/>
              </a:rPr>
              <a:t>Newham</a:t>
            </a:r>
            <a:endParaRPr lang="en-US" sz="2800" dirty="0" err="1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C9FA9A2-7C74-D831-C7E2-0AE28107F2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027752"/>
              </p:ext>
            </p:extLst>
          </p:nvPr>
        </p:nvGraphicFramePr>
        <p:xfrm>
          <a:off x="180109" y="1124239"/>
          <a:ext cx="11987646" cy="564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977">
                  <a:extLst>
                    <a:ext uri="{9D8B030D-6E8A-4147-A177-3AD203B41FA5}">
                      <a16:colId xmlns:a16="http://schemas.microsoft.com/office/drawing/2014/main" val="1469947912"/>
                    </a:ext>
                  </a:extLst>
                </a:gridCol>
                <a:gridCol w="2256064">
                  <a:extLst>
                    <a:ext uri="{9D8B030D-6E8A-4147-A177-3AD203B41FA5}">
                      <a16:colId xmlns:a16="http://schemas.microsoft.com/office/drawing/2014/main" val="2533794559"/>
                    </a:ext>
                  </a:extLst>
                </a:gridCol>
                <a:gridCol w="1712521">
                  <a:extLst>
                    <a:ext uri="{9D8B030D-6E8A-4147-A177-3AD203B41FA5}">
                      <a16:colId xmlns:a16="http://schemas.microsoft.com/office/drawing/2014/main" val="981226545"/>
                    </a:ext>
                  </a:extLst>
                </a:gridCol>
                <a:gridCol w="1712521">
                  <a:extLst>
                    <a:ext uri="{9D8B030D-6E8A-4147-A177-3AD203B41FA5}">
                      <a16:colId xmlns:a16="http://schemas.microsoft.com/office/drawing/2014/main" val="1091813873"/>
                    </a:ext>
                  </a:extLst>
                </a:gridCol>
                <a:gridCol w="1712521">
                  <a:extLst>
                    <a:ext uri="{9D8B030D-6E8A-4147-A177-3AD203B41FA5}">
                      <a16:colId xmlns:a16="http://schemas.microsoft.com/office/drawing/2014/main" val="1359675672"/>
                    </a:ext>
                  </a:extLst>
                </a:gridCol>
                <a:gridCol w="1712521">
                  <a:extLst>
                    <a:ext uri="{9D8B030D-6E8A-4147-A177-3AD203B41FA5}">
                      <a16:colId xmlns:a16="http://schemas.microsoft.com/office/drawing/2014/main" val="1217897446"/>
                    </a:ext>
                  </a:extLst>
                </a:gridCol>
                <a:gridCol w="1712521">
                  <a:extLst>
                    <a:ext uri="{9D8B030D-6E8A-4147-A177-3AD203B41FA5}">
                      <a16:colId xmlns:a16="http://schemas.microsoft.com/office/drawing/2014/main" val="3639472152"/>
                    </a:ext>
                  </a:extLst>
                </a:gridCol>
              </a:tblGrid>
              <a:tr h="303546"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Priority​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Actions​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Ownership​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Challenges​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Timelines​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Support Required (internal)​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Support required (external)​</a:t>
                      </a:r>
                      <a:endParaRPr lang="en-GB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309881"/>
                  </a:ext>
                </a:extLst>
              </a:tr>
              <a:tr h="773320"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Significant Project Demand​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Recruit a joint post between CCG and ELFT (currently going through job evaluation)​</a:t>
                      </a:r>
                      <a:endParaRPr lang="en-GB" sz="720">
                        <a:effectLst/>
                      </a:endParaRPr>
                    </a:p>
                    <a:p>
                      <a:pPr fontAlgn="base"/>
                      <a:r>
                        <a:rPr lang="en-GB" sz="9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Helen Green &amp; John Rooke​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People and Culture (job eval)​</a:t>
                      </a:r>
                      <a:endParaRPr lang="en-GB" sz="72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Keeping the day to day operations going while also implementing new projects​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Lack of capacity​</a:t>
                      </a:r>
                      <a:endParaRPr lang="en-GB" sz="72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3 months​</a:t>
                      </a:r>
                      <a:endParaRPr lang="en-GB" sz="72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Recruit project support​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>
                          <a:effectLst/>
                        </a:rPr>
                        <a:t>​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694116"/>
                  </a:ext>
                </a:extLst>
              </a:tr>
              <a:tr h="1235868"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Waiting times reducing backlog​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Recovery plans in place for all services​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Close monitoring of performance – learning from other services / teams​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Using platforms like AccuRX​</a:t>
                      </a:r>
                      <a:endParaRPr lang="en-GB" sz="720">
                        <a:effectLst/>
                      </a:endParaRPr>
                    </a:p>
                    <a:p>
                      <a:pPr fontAlgn="base"/>
                      <a:r>
                        <a:rPr lang="en-GB" sz="9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>
                          <a:effectLst/>
                        </a:rPr>
                        <a:t>​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Plans are dependent on existing conditions – vulnerable to upsets e.g. another wave of covid, someone leaving etc.​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Tight for admin support​</a:t>
                      </a:r>
                      <a:endParaRPr lang="en-GB" sz="72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>
                          <a:effectLst/>
                        </a:rPr>
                        <a:t>​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Programme support​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>
                          <a:effectLst/>
                        </a:rPr>
                        <a:t>​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029722"/>
                  </a:ext>
                </a:extLst>
              </a:tr>
              <a:tr h="3325090"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Recruitment and retention​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Continue with use of dedicated resource​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Volunteers?​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Linking with local HEI 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Changing contractual terms related to training (e.g. mandatory length of time to stay with the team after completion of training)​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Increased support for nurses and newly recruited band 5s​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OD to try to shift the culture surrounding new recruits / newly qualified staff​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Share HR data on staff turnover across the service – emphasise individual team leader responsibility for turnover​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Think about what financial support Newham can offer to make them stand out from the London weighting tension​</a:t>
                      </a:r>
                      <a:endParaRPr lang="en-GB" sz="72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People and Culture​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DMT​</a:t>
                      </a:r>
                      <a:endParaRPr lang="en-GB" sz="72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London weighting tension 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People train with us but then leave to work in another team / service​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Lack of management support to new recruits because of lack of management capacity ​</a:t>
                      </a:r>
                      <a:endParaRPr lang="en-GB" sz="72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>
                          <a:effectLst/>
                        </a:rPr>
                        <a:t>Management culture of new recruits being seen as too much effort​</a:t>
                      </a:r>
                      <a:endParaRPr lang="en-GB" sz="72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>
                          <a:effectLst/>
                        </a:rPr>
                        <a:t>​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900">
                          <a:effectLst/>
                        </a:rPr>
                        <a:t>Impact assessment for every new project that analyses the support and resource required to deliver​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9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900">
                          <a:effectLst/>
                        </a:rPr>
                        <a:t>Programme support​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900">
                          <a:effectLst/>
                        </a:rPr>
                        <a:t>​</a:t>
                      </a:r>
                      <a:endParaRPr lang="en-GB">
                        <a:effectLst/>
                      </a:endParaRPr>
                    </a:p>
                    <a:p>
                      <a:pPr fontAlgn="base"/>
                      <a:r>
                        <a:rPr lang="en-GB" sz="900">
                          <a:effectLst/>
                        </a:rPr>
                        <a:t>People + Culture​</a:t>
                      </a:r>
                      <a:endParaRPr lang="en-GB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>
                          <a:effectLst/>
                        </a:rPr>
                        <a:t>​</a:t>
                      </a:r>
                      <a:endParaRPr lang="en-GB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65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97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A079-EEC7-96E4-5E01-7CCEB74A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94" y="288672"/>
            <a:ext cx="3839441" cy="57222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  <a:cs typeface="Calibri Light"/>
              </a:rPr>
              <a:t>Tower Hamlets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912CD1-117C-FCED-390B-02BAC045C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00338"/>
              </p:ext>
            </p:extLst>
          </p:nvPr>
        </p:nvGraphicFramePr>
        <p:xfrm>
          <a:off x="85957" y="1332804"/>
          <a:ext cx="12001480" cy="4143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902">
                  <a:extLst>
                    <a:ext uri="{9D8B030D-6E8A-4147-A177-3AD203B41FA5}">
                      <a16:colId xmlns:a16="http://schemas.microsoft.com/office/drawing/2014/main" val="2900631309"/>
                    </a:ext>
                  </a:extLst>
                </a:gridCol>
                <a:gridCol w="4767146">
                  <a:extLst>
                    <a:ext uri="{9D8B030D-6E8A-4147-A177-3AD203B41FA5}">
                      <a16:colId xmlns:a16="http://schemas.microsoft.com/office/drawing/2014/main" val="688533545"/>
                    </a:ext>
                  </a:extLst>
                </a:gridCol>
                <a:gridCol w="1161583">
                  <a:extLst>
                    <a:ext uri="{9D8B030D-6E8A-4147-A177-3AD203B41FA5}">
                      <a16:colId xmlns:a16="http://schemas.microsoft.com/office/drawing/2014/main" val="1940194358"/>
                    </a:ext>
                  </a:extLst>
                </a:gridCol>
                <a:gridCol w="1523998">
                  <a:extLst>
                    <a:ext uri="{9D8B030D-6E8A-4147-A177-3AD203B41FA5}">
                      <a16:colId xmlns:a16="http://schemas.microsoft.com/office/drawing/2014/main" val="3656149276"/>
                    </a:ext>
                  </a:extLst>
                </a:gridCol>
                <a:gridCol w="938558">
                  <a:extLst>
                    <a:ext uri="{9D8B030D-6E8A-4147-A177-3AD203B41FA5}">
                      <a16:colId xmlns:a16="http://schemas.microsoft.com/office/drawing/2014/main" val="3609764765"/>
                    </a:ext>
                  </a:extLst>
                </a:gridCol>
                <a:gridCol w="1245217">
                  <a:extLst>
                    <a:ext uri="{9D8B030D-6E8A-4147-A177-3AD203B41FA5}">
                      <a16:colId xmlns:a16="http://schemas.microsoft.com/office/drawing/2014/main" val="2289395844"/>
                    </a:ext>
                  </a:extLst>
                </a:gridCol>
                <a:gridCol w="1352076">
                  <a:extLst>
                    <a:ext uri="{9D8B030D-6E8A-4147-A177-3AD203B41FA5}">
                      <a16:colId xmlns:a16="http://schemas.microsoft.com/office/drawing/2014/main" val="4054822187"/>
                    </a:ext>
                  </a:extLst>
                </a:gridCol>
              </a:tblGrid>
              <a:tr h="458143"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Priority​</a:t>
                      </a:r>
                      <a:endParaRPr lang="en-GB" sz="1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Actions​</a:t>
                      </a:r>
                      <a:endParaRPr lang="en-GB" sz="1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Ownership​</a:t>
                      </a:r>
                      <a:endParaRPr lang="en-GB" sz="1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Challenges​</a:t>
                      </a:r>
                      <a:endParaRPr lang="en-GB" sz="1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Timelines​</a:t>
                      </a:r>
                      <a:endParaRPr lang="en-GB" sz="1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Support Required (internal)​</a:t>
                      </a:r>
                      <a:endParaRPr lang="en-GB" sz="1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Support required (external)​</a:t>
                      </a:r>
                      <a:endParaRPr lang="en-GB" sz="1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24558"/>
                  </a:ext>
                </a:extLst>
              </a:tr>
              <a:tr h="1832572"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Staff wellbeing recovery and retention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Violence and aggression project recommences and produces action plan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Spreadsheets in use are assessed against clinical system to minimise double entry of clinical information 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referrals from GP are of a high standard that reduce queries required by CHS teams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Compassionate Leadership Principles and trauma informed management principles shared at DMT and service level meetings</a:t>
                      </a:r>
                      <a:endParaRPr lang="en-GB" sz="1000" b="0" i="0" u="none" strike="noStrike" noProof="0" dirty="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International recruitment for therapists commences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Workforce plan outlining career </a:t>
                      </a:r>
                      <a:r>
                        <a:rPr lang="en-GB" sz="1000" b="0" i="0" u="none" strike="noStrike" noProof="0" dirty="0">
                          <a:effectLst/>
                        </a:rPr>
                        <a:t>Methodology developed to gather staff achievement and for this to be shared </a:t>
                      </a: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development in TH CHS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endParaRPr lang="en-GB" sz="1000" b="0" i="0" u="none" strike="noStrike" noProof="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base">
                        <a:buNone/>
                      </a:pPr>
                      <a:r>
                        <a:rPr lang="en-GB" sz="1000" dirty="0">
                          <a:effectLst/>
                        </a:rPr>
                        <a:t>People and culture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Lack of staff engagement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Staffing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base">
                        <a:buNone/>
                      </a:pPr>
                      <a:r>
                        <a:rPr lang="en-GB" sz="1000" dirty="0">
                          <a:effectLst/>
                        </a:rPr>
                        <a:t>31/05/2022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dirty="0">
                          <a:effectLst/>
                        </a:rPr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95107"/>
                  </a:ext>
                </a:extLst>
              </a:tr>
              <a:tr h="651580"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Waiting Times and Reducing Backlog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Case load monitoring tool, case load review</a:t>
                      </a:r>
                      <a:endParaRPr lang="en-GB" sz="1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1000" dirty="0">
                          <a:effectLst/>
                        </a:rPr>
                        <a:t>Performance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Staffing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1000" dirty="0">
                          <a:effectLst/>
                        </a:rPr>
                        <a:t>31/12/2022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1000" dirty="0">
                          <a:effectLst/>
                        </a:rPr>
                        <a:t>​TBC</a:t>
                      </a:r>
                      <a:endParaRPr lang="en-GB" sz="1000"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574405"/>
                  </a:ext>
                </a:extLst>
              </a:tr>
              <a:tr h="1201348"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Integrated 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Working group established with Primary Care on improving effectiveness and quality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</a:rPr>
                        <a:t>Working group established with Royal London Hospital wards on improving effectiveness and quality 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noProof="0" dirty="0">
                          <a:effectLst/>
                          <a:latin typeface="Calibri"/>
                        </a:rPr>
                        <a:t>Working group established with Royal London Hospital wards on improving effectiveness and quality </a:t>
                      </a:r>
                      <a:endParaRPr lang="en-GB" sz="1000" b="0" i="0" u="none" strike="noStrike" noProof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fontAlgn="base">
                        <a:buNone/>
                      </a:pPr>
                      <a:r>
                        <a:rPr lang="en-GB" sz="1000" dirty="0">
                          <a:effectLst/>
                        </a:rPr>
                        <a:t>Alex Harborne/ Petra </a:t>
                      </a:r>
                      <a:r>
                        <a:rPr lang="en-GB" sz="1000" dirty="0" err="1">
                          <a:effectLst/>
                        </a:rPr>
                        <a:t>Nittel</a:t>
                      </a:r>
                      <a:r>
                        <a:rPr lang="en-GB" sz="1000" dirty="0">
                          <a:effectLst/>
                        </a:rPr>
                        <a:t>/ Alex </a:t>
                      </a:r>
                      <a:r>
                        <a:rPr lang="en-GB" sz="1000" dirty="0" err="1">
                          <a:effectLst/>
                        </a:rPr>
                        <a:t>Hadayah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</a:rPr>
                        <a:t>Lack of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1000" dirty="0">
                          <a:effectLst/>
                        </a:rPr>
                        <a:t>31/05/2022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000" dirty="0">
                          <a:effectLst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dirty="0">
                          <a:effectLst/>
                        </a:rPr>
                        <a:t>TBC</a:t>
                      </a: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42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1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C3B24F-40D2-433B-A9FD-0C9FDD5A62D9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6194e418-5875-4308-b033-74eb9c181361"/>
    <ds:schemaRef ds:uri="4d648a74-5c83-46a7-8e4c-7f989ae960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245</Words>
  <Application>Microsoft Office PowerPoint</Application>
  <PresentationFormat>Widescreen</PresentationFormat>
  <Paragraphs>36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CHS Annual Plan 2022-23</vt:lpstr>
      <vt:lpstr>PowerPoint Presentation</vt:lpstr>
      <vt:lpstr>Newham</vt:lpstr>
      <vt:lpstr>Tower Hamlets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Amber Baksh de la Iglesia</cp:lastModifiedBy>
  <cp:revision>74</cp:revision>
  <dcterms:created xsi:type="dcterms:W3CDTF">2022-02-24T16:48:23Z</dcterms:created>
  <dcterms:modified xsi:type="dcterms:W3CDTF">2022-05-17T10:07:44Z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