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8" r:id="rId5"/>
  </p:sldIdLst>
  <p:sldSz cx="15998825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2EDC17-576D-4ED5-94AA-91C3417C60A6}" v="3" dt="2022-05-01T09:40:15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5B7FF-E161-4BB1-810C-64A9B601F838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6D5AA-F8F7-4EA3-B878-25CFDE48A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45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9853" y="1472842"/>
            <a:ext cx="11999119" cy="3133172"/>
          </a:xfrm>
        </p:spPr>
        <p:txBody>
          <a:bodyPr anchor="b"/>
          <a:lstStyle>
            <a:lvl1pPr algn="ctr">
              <a:defRPr sz="78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9853" y="4726842"/>
            <a:ext cx="11999119" cy="2172804"/>
          </a:xfrm>
        </p:spPr>
        <p:txBody>
          <a:bodyPr/>
          <a:lstStyle>
            <a:lvl1pPr marL="0" indent="0" algn="ctr">
              <a:buNone/>
              <a:defRPr sz="3149"/>
            </a:lvl1pPr>
            <a:lvl2pPr marL="599938" indent="0" algn="ctr">
              <a:buNone/>
              <a:defRPr sz="2624"/>
            </a:lvl2pPr>
            <a:lvl3pPr marL="1199876" indent="0" algn="ctr">
              <a:buNone/>
              <a:defRPr sz="2362"/>
            </a:lvl3pPr>
            <a:lvl4pPr marL="1799814" indent="0" algn="ctr">
              <a:buNone/>
              <a:defRPr sz="2100"/>
            </a:lvl4pPr>
            <a:lvl5pPr marL="2399751" indent="0" algn="ctr">
              <a:buNone/>
              <a:defRPr sz="2100"/>
            </a:lvl5pPr>
            <a:lvl6pPr marL="2999689" indent="0" algn="ctr">
              <a:buNone/>
              <a:defRPr sz="2100"/>
            </a:lvl6pPr>
            <a:lvl7pPr marL="3599627" indent="0" algn="ctr">
              <a:buNone/>
              <a:defRPr sz="2100"/>
            </a:lvl7pPr>
            <a:lvl8pPr marL="4199565" indent="0" algn="ctr">
              <a:buNone/>
              <a:defRPr sz="2100"/>
            </a:lvl8pPr>
            <a:lvl9pPr marL="4799503" indent="0" algn="ctr"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1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8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49159" y="479142"/>
            <a:ext cx="3449747" cy="76266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9919" y="479142"/>
            <a:ext cx="10149255" cy="76266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27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7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586" y="2243636"/>
            <a:ext cx="13798987" cy="3743557"/>
          </a:xfrm>
        </p:spPr>
        <p:txBody>
          <a:bodyPr anchor="b"/>
          <a:lstStyle>
            <a:lvl1pPr>
              <a:defRPr sz="78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586" y="6022609"/>
            <a:ext cx="13798987" cy="1968648"/>
          </a:xfrm>
        </p:spPr>
        <p:txBody>
          <a:bodyPr/>
          <a:lstStyle>
            <a:lvl1pPr marL="0" indent="0">
              <a:buNone/>
              <a:defRPr sz="3149">
                <a:solidFill>
                  <a:schemeClr val="tx1">
                    <a:tint val="75000"/>
                  </a:schemeClr>
                </a:solidFill>
              </a:defRPr>
            </a:lvl1pPr>
            <a:lvl2pPr marL="599938" indent="0">
              <a:buNone/>
              <a:defRPr sz="2624">
                <a:solidFill>
                  <a:schemeClr val="tx1">
                    <a:tint val="75000"/>
                  </a:schemeClr>
                </a:solidFill>
              </a:defRPr>
            </a:lvl2pPr>
            <a:lvl3pPr marL="1199876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81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7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6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62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5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50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9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9919" y="2395710"/>
            <a:ext cx="6799501" cy="57101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405" y="2395710"/>
            <a:ext cx="6799501" cy="57101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8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3" y="479143"/>
            <a:ext cx="13798987" cy="17394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004" y="2206137"/>
            <a:ext cx="6768252" cy="1081194"/>
          </a:xfrm>
        </p:spPr>
        <p:txBody>
          <a:bodyPr anchor="b"/>
          <a:lstStyle>
            <a:lvl1pPr marL="0" indent="0">
              <a:buNone/>
              <a:defRPr sz="3149" b="1"/>
            </a:lvl1pPr>
            <a:lvl2pPr marL="599938" indent="0">
              <a:buNone/>
              <a:defRPr sz="2624" b="1"/>
            </a:lvl2pPr>
            <a:lvl3pPr marL="1199876" indent="0">
              <a:buNone/>
              <a:defRPr sz="2362" b="1"/>
            </a:lvl3pPr>
            <a:lvl4pPr marL="1799814" indent="0">
              <a:buNone/>
              <a:defRPr sz="2100" b="1"/>
            </a:lvl4pPr>
            <a:lvl5pPr marL="2399751" indent="0">
              <a:buNone/>
              <a:defRPr sz="2100" b="1"/>
            </a:lvl5pPr>
            <a:lvl6pPr marL="2999689" indent="0">
              <a:buNone/>
              <a:defRPr sz="2100" b="1"/>
            </a:lvl6pPr>
            <a:lvl7pPr marL="3599627" indent="0">
              <a:buNone/>
              <a:defRPr sz="2100" b="1"/>
            </a:lvl7pPr>
            <a:lvl8pPr marL="4199565" indent="0">
              <a:buNone/>
              <a:defRPr sz="2100" b="1"/>
            </a:lvl8pPr>
            <a:lvl9pPr marL="4799503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004" y="3287331"/>
            <a:ext cx="6768252" cy="48351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99405" y="2206137"/>
            <a:ext cx="6801584" cy="1081194"/>
          </a:xfrm>
        </p:spPr>
        <p:txBody>
          <a:bodyPr anchor="b"/>
          <a:lstStyle>
            <a:lvl1pPr marL="0" indent="0">
              <a:buNone/>
              <a:defRPr sz="3149" b="1"/>
            </a:lvl1pPr>
            <a:lvl2pPr marL="599938" indent="0">
              <a:buNone/>
              <a:defRPr sz="2624" b="1"/>
            </a:lvl2pPr>
            <a:lvl3pPr marL="1199876" indent="0">
              <a:buNone/>
              <a:defRPr sz="2362" b="1"/>
            </a:lvl3pPr>
            <a:lvl4pPr marL="1799814" indent="0">
              <a:buNone/>
              <a:defRPr sz="2100" b="1"/>
            </a:lvl4pPr>
            <a:lvl5pPr marL="2399751" indent="0">
              <a:buNone/>
              <a:defRPr sz="2100" b="1"/>
            </a:lvl5pPr>
            <a:lvl6pPr marL="2999689" indent="0">
              <a:buNone/>
              <a:defRPr sz="2100" b="1"/>
            </a:lvl6pPr>
            <a:lvl7pPr marL="3599627" indent="0">
              <a:buNone/>
              <a:defRPr sz="2100" b="1"/>
            </a:lvl7pPr>
            <a:lvl8pPr marL="4199565" indent="0">
              <a:buNone/>
              <a:defRPr sz="2100" b="1"/>
            </a:lvl8pPr>
            <a:lvl9pPr marL="4799503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99405" y="3287331"/>
            <a:ext cx="6801584" cy="48351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9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10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29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4" y="599969"/>
            <a:ext cx="5160037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1585" y="1295767"/>
            <a:ext cx="8099405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49"/>
            </a:lvl3pPr>
            <a:lvl4pPr>
              <a:defRPr sz="2624"/>
            </a:lvl4pPr>
            <a:lvl5pPr>
              <a:defRPr sz="2624"/>
            </a:lvl5pPr>
            <a:lvl6pPr>
              <a:defRPr sz="2624"/>
            </a:lvl6pPr>
            <a:lvl7pPr>
              <a:defRPr sz="2624"/>
            </a:lvl7pPr>
            <a:lvl8pPr>
              <a:defRPr sz="2624"/>
            </a:lvl8pPr>
            <a:lvl9pPr>
              <a:defRPr sz="262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2004" y="2699862"/>
            <a:ext cx="5160037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38" indent="0">
              <a:buNone/>
              <a:defRPr sz="1837"/>
            </a:lvl2pPr>
            <a:lvl3pPr marL="1199876" indent="0">
              <a:buNone/>
              <a:defRPr sz="1575"/>
            </a:lvl3pPr>
            <a:lvl4pPr marL="1799814" indent="0">
              <a:buNone/>
              <a:defRPr sz="1312"/>
            </a:lvl4pPr>
            <a:lvl5pPr marL="2399751" indent="0">
              <a:buNone/>
              <a:defRPr sz="1312"/>
            </a:lvl5pPr>
            <a:lvl6pPr marL="2999689" indent="0">
              <a:buNone/>
              <a:defRPr sz="1312"/>
            </a:lvl6pPr>
            <a:lvl7pPr marL="3599627" indent="0">
              <a:buNone/>
              <a:defRPr sz="1312"/>
            </a:lvl7pPr>
            <a:lvl8pPr marL="4199565" indent="0">
              <a:buNone/>
              <a:defRPr sz="1312"/>
            </a:lvl8pPr>
            <a:lvl9pPr marL="4799503" indent="0">
              <a:buNone/>
              <a:defRPr sz="13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51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4" y="599969"/>
            <a:ext cx="5160037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1585" y="1295767"/>
            <a:ext cx="8099405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38" indent="0">
              <a:buNone/>
              <a:defRPr sz="3674"/>
            </a:lvl2pPr>
            <a:lvl3pPr marL="1199876" indent="0">
              <a:buNone/>
              <a:defRPr sz="3149"/>
            </a:lvl3pPr>
            <a:lvl4pPr marL="1799814" indent="0">
              <a:buNone/>
              <a:defRPr sz="2624"/>
            </a:lvl4pPr>
            <a:lvl5pPr marL="2399751" indent="0">
              <a:buNone/>
              <a:defRPr sz="2624"/>
            </a:lvl5pPr>
            <a:lvl6pPr marL="2999689" indent="0">
              <a:buNone/>
              <a:defRPr sz="2624"/>
            </a:lvl6pPr>
            <a:lvl7pPr marL="3599627" indent="0">
              <a:buNone/>
              <a:defRPr sz="2624"/>
            </a:lvl7pPr>
            <a:lvl8pPr marL="4199565" indent="0">
              <a:buNone/>
              <a:defRPr sz="2624"/>
            </a:lvl8pPr>
            <a:lvl9pPr marL="4799503" indent="0">
              <a:buNone/>
              <a:defRPr sz="26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2004" y="2699862"/>
            <a:ext cx="5160037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38" indent="0">
              <a:buNone/>
              <a:defRPr sz="1837"/>
            </a:lvl2pPr>
            <a:lvl3pPr marL="1199876" indent="0">
              <a:buNone/>
              <a:defRPr sz="1575"/>
            </a:lvl3pPr>
            <a:lvl4pPr marL="1799814" indent="0">
              <a:buNone/>
              <a:defRPr sz="1312"/>
            </a:lvl4pPr>
            <a:lvl5pPr marL="2399751" indent="0">
              <a:buNone/>
              <a:defRPr sz="1312"/>
            </a:lvl5pPr>
            <a:lvl6pPr marL="2999689" indent="0">
              <a:buNone/>
              <a:defRPr sz="1312"/>
            </a:lvl6pPr>
            <a:lvl7pPr marL="3599627" indent="0">
              <a:buNone/>
              <a:defRPr sz="1312"/>
            </a:lvl7pPr>
            <a:lvl8pPr marL="4199565" indent="0">
              <a:buNone/>
              <a:defRPr sz="1312"/>
            </a:lvl8pPr>
            <a:lvl9pPr marL="4799503" indent="0">
              <a:buNone/>
              <a:defRPr sz="13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67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9919" y="479143"/>
            <a:ext cx="13798987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919" y="2395710"/>
            <a:ext cx="13798987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9919" y="8341239"/>
            <a:ext cx="359973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9611" y="8341239"/>
            <a:ext cx="5399603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9170" y="8341239"/>
            <a:ext cx="359973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7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99876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69" indent="-299969" algn="l" defTabSz="1199876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07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49" kern="1200">
          <a:solidFill>
            <a:schemeClr val="tx1"/>
          </a:solidFill>
          <a:latin typeface="+mn-lt"/>
          <a:ea typeface="+mn-ea"/>
          <a:cs typeface="+mn-cs"/>
        </a:defRPr>
      </a:lvl2pPr>
      <a:lvl3pPr marL="1499845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4" kern="1200">
          <a:solidFill>
            <a:schemeClr val="tx1"/>
          </a:solidFill>
          <a:latin typeface="+mn-lt"/>
          <a:ea typeface="+mn-ea"/>
          <a:cs typeface="+mn-cs"/>
        </a:defRPr>
      </a:lvl3pPr>
      <a:lvl4pPr marL="2099782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720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658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596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534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472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38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876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814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751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689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627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565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503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4660810" y="38673"/>
            <a:ext cx="1545818" cy="135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22-23 Priorities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2889" y="3402515"/>
            <a:ext cx="2736000" cy="2406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Equality and Diversity 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2889" y="2481224"/>
            <a:ext cx="2736000" cy="7408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Mental Health Community Transformation - Establishing PCN and 8 neighbourhood teams and borough wide complex care teams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05814" y="351422"/>
            <a:ext cx="2736000" cy="3248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Future of Inpatient Services work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2889" y="6497083"/>
            <a:ext cx="2736000" cy="226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Staff Well-being and Retention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2889" y="7579427"/>
            <a:ext cx="2736000" cy="240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Rehab service (financial viability)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2889" y="3874500"/>
            <a:ext cx="2736000" cy="5443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Review models of care and treatment with a focus on the Hackney dementia service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3388" y="6881369"/>
            <a:ext cx="2736000" cy="5811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Delivery of LBH savings plan - develop a new model of supported accommodation in Hackney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2889" y="4584427"/>
            <a:ext cx="2736000" cy="3527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People Participation work and Co-Production 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2889" y="5423097"/>
            <a:ext cx="2736000" cy="3007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Staff training and Development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2889" y="899943"/>
            <a:ext cx="2736000" cy="5611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Expand training provision and Trauma-informed support structures throughout the service 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05814" y="5945950"/>
            <a:ext cx="2736000" cy="385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Employ social workers directly by ELFT via TUPE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1943" y="1761593"/>
            <a:ext cx="2736000" cy="4201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Care Pathway Redesign and Service Developments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10065500" y="31899"/>
            <a:ext cx="2621852" cy="1398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Deliverables 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0612" y="834140"/>
            <a:ext cx="7488000" cy="342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Implement support structures to support a Trauma-informed approach by developing and consolidating on progress made so far </a:t>
            </a:r>
          </a:p>
        </p:txBody>
      </p:sp>
      <p:cxnSp>
        <p:nvCxnSpPr>
          <p:cNvPr id="110" name="Straight Arrow Connector 109"/>
          <p:cNvCxnSpPr>
            <a:stCxn id="105" idx="1"/>
            <a:endCxn id="130" idx="3"/>
          </p:cNvCxnSpPr>
          <p:nvPr/>
        </p:nvCxnSpPr>
        <p:spPr>
          <a:xfrm flipH="1">
            <a:off x="6648889" y="1005508"/>
            <a:ext cx="391723" cy="175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30" idx="1"/>
          </p:cNvCxnSpPr>
          <p:nvPr/>
        </p:nvCxnSpPr>
        <p:spPr>
          <a:xfrm flipH="1">
            <a:off x="3408865" y="1180522"/>
            <a:ext cx="504024" cy="948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0612" y="1261055"/>
            <a:ext cx="7488000" cy="15163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Establish a discharge to assess model of care in Community Health and develop dedicated prevention and integration plans to focus on interfaces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Develop a clear perinatal service model strategy to meet national targets and deliver on investment needs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Creation of an East London-wide neurological service for ADHD and ASD – engage with TH and NH to scope the service model and agree pathways and Forensic North London wide pathway project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Manage ongoing challenges, develop service models to accommodate digital and face to face options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Develop a directorate approach to organise services learning from the pandemic and analyse the impact of digital platforms tested. 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0612" y="2876028"/>
            <a:ext cx="7488000" cy="5184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Focus on complex needs, older adults and develop an assessment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Review and consolidate new neighbourhood models of care, system workforce and processes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Establish integrated teams to encompass all functions e.g. CPA, OP, Rehab, Crisis</a:t>
            </a:r>
          </a:p>
        </p:txBody>
      </p:sp>
      <p:cxnSp>
        <p:nvCxnSpPr>
          <p:cNvPr id="129" name="Straight Arrow Connector 128"/>
          <p:cNvCxnSpPr>
            <a:stCxn id="118" idx="1"/>
            <a:endCxn id="159" idx="3"/>
          </p:cNvCxnSpPr>
          <p:nvPr/>
        </p:nvCxnSpPr>
        <p:spPr>
          <a:xfrm flipH="1" flipV="1">
            <a:off x="6647943" y="1971645"/>
            <a:ext cx="392669" cy="47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19" idx="1"/>
            <a:endCxn id="108" idx="3"/>
          </p:cNvCxnSpPr>
          <p:nvPr/>
        </p:nvCxnSpPr>
        <p:spPr>
          <a:xfrm flipH="1" flipV="1">
            <a:off x="6648889" y="2851671"/>
            <a:ext cx="391723" cy="283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08" idx="1"/>
          </p:cNvCxnSpPr>
          <p:nvPr/>
        </p:nvCxnSpPr>
        <p:spPr>
          <a:xfrm flipH="1" flipV="1">
            <a:off x="3408865" y="2277533"/>
            <a:ext cx="504024" cy="574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1" name="Rectangle 17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0612" y="5381865"/>
            <a:ext cx="7488000" cy="10928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Primary Care Skills Academy Identify skills areas and develop a Knowledge and Skills Framework (KSF) for East London, General Practice Support Unit (GPSU) and A&amp;C managers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Establish infrastructure to support training – review uptake of available platforms and identify resources to improve staff </a:t>
            </a:r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capabilities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Prioritise staff development, leadership and training that aligns with their needs and their organisation’s needs to support career </a:t>
            </a:r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development</a:t>
            </a:r>
            <a:endParaRPr lang="en-GB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74" name="Straight Arrow Connector 173"/>
          <p:cNvCxnSpPr>
            <a:stCxn id="91" idx="1"/>
          </p:cNvCxnSpPr>
          <p:nvPr/>
        </p:nvCxnSpPr>
        <p:spPr>
          <a:xfrm flipH="1" flipV="1">
            <a:off x="3408081" y="4851400"/>
            <a:ext cx="504808" cy="722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171" idx="1"/>
            <a:endCxn id="91" idx="3"/>
          </p:cNvCxnSpPr>
          <p:nvPr/>
        </p:nvCxnSpPr>
        <p:spPr>
          <a:xfrm flipH="1" flipV="1">
            <a:off x="6648889" y="5573492"/>
            <a:ext cx="391723" cy="354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0" name="Rectangle 17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0612" y="6537674"/>
            <a:ext cx="7488000" cy="2283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Boost access to ELFT resources – review social work provision within SCFT and wider service</a:t>
            </a:r>
          </a:p>
        </p:txBody>
      </p:sp>
      <p:cxnSp>
        <p:nvCxnSpPr>
          <p:cNvPr id="181" name="Straight Arrow Connector 180"/>
          <p:cNvCxnSpPr>
            <a:stCxn id="180" idx="1"/>
            <a:endCxn id="151" idx="3"/>
          </p:cNvCxnSpPr>
          <p:nvPr/>
        </p:nvCxnSpPr>
        <p:spPr>
          <a:xfrm flipH="1" flipV="1">
            <a:off x="6641814" y="6138616"/>
            <a:ext cx="398798" cy="513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51" idx="1"/>
          </p:cNvCxnSpPr>
          <p:nvPr/>
        </p:nvCxnSpPr>
        <p:spPr>
          <a:xfrm flipH="1" flipV="1">
            <a:off x="3408081" y="4937225"/>
            <a:ext cx="497733" cy="1201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2" name="Rectangle 20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0612" y="4523388"/>
            <a:ext cx="7488000" cy="7719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Deliver patient-driven goals as identified by People Participation Groups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Address digital inequalities by reviewing the communication strategy with patients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Implement a mobilisation plan to engage with new integrated care systems and become a partner in the new structures and how we relate to different Trusts</a:t>
            </a:r>
          </a:p>
        </p:txBody>
      </p:sp>
      <p:cxnSp>
        <p:nvCxnSpPr>
          <p:cNvPr id="207" name="Straight Arrow Connector 206"/>
          <p:cNvCxnSpPr>
            <a:stCxn id="202" idx="1"/>
            <a:endCxn id="83" idx="3"/>
          </p:cNvCxnSpPr>
          <p:nvPr/>
        </p:nvCxnSpPr>
        <p:spPr>
          <a:xfrm flipH="1" flipV="1">
            <a:off x="6648889" y="4760826"/>
            <a:ext cx="391723" cy="148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>
            <a:stCxn id="159" idx="1"/>
          </p:cNvCxnSpPr>
          <p:nvPr/>
        </p:nvCxnSpPr>
        <p:spPr>
          <a:xfrm flipH="1">
            <a:off x="3408081" y="1971645"/>
            <a:ext cx="503862" cy="24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Arrow Connector 287"/>
          <p:cNvCxnSpPr>
            <a:stCxn id="109" idx="1"/>
          </p:cNvCxnSpPr>
          <p:nvPr/>
        </p:nvCxnSpPr>
        <p:spPr>
          <a:xfrm flipH="1">
            <a:off x="3370612" y="513868"/>
            <a:ext cx="535202" cy="1505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9" name="Rectangle 28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0612" y="238769"/>
            <a:ext cx="7488000" cy="5148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Focus on the realignment of bed capacity, and inpatient recovery to improve quality of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Review expectations around the current Care Planning Approach (CPA) using DIALOG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Implement an effective neighbourhood model to improve access to the services </a:t>
            </a:r>
          </a:p>
        </p:txBody>
      </p:sp>
      <p:cxnSp>
        <p:nvCxnSpPr>
          <p:cNvPr id="290" name="Straight Arrow Connector 289"/>
          <p:cNvCxnSpPr>
            <a:stCxn id="289" idx="1"/>
            <a:endCxn id="109" idx="3"/>
          </p:cNvCxnSpPr>
          <p:nvPr/>
        </p:nvCxnSpPr>
        <p:spPr>
          <a:xfrm flipH="1">
            <a:off x="6641814" y="496188"/>
            <a:ext cx="398798" cy="17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6" name="Rectangle 29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0612" y="3882618"/>
            <a:ext cx="7488000" cy="536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Make necessary improvements to the Hackney dementia service pathway and manage waiting lists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Review changes with Dementia Alliance and agree a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Finalise NHSE review and SSNAP findings</a:t>
            </a:r>
          </a:p>
        </p:txBody>
      </p:sp>
      <p:cxnSp>
        <p:nvCxnSpPr>
          <p:cNvPr id="297" name="Straight Arrow Connector 296"/>
          <p:cNvCxnSpPr>
            <a:stCxn id="296" idx="1"/>
            <a:endCxn id="124" idx="3"/>
          </p:cNvCxnSpPr>
          <p:nvPr/>
        </p:nvCxnSpPr>
        <p:spPr>
          <a:xfrm flipH="1" flipV="1">
            <a:off x="6648889" y="4146698"/>
            <a:ext cx="391723" cy="40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>
            <a:stCxn id="124" idx="1"/>
          </p:cNvCxnSpPr>
          <p:nvPr/>
        </p:nvCxnSpPr>
        <p:spPr>
          <a:xfrm flipH="1" flipV="1">
            <a:off x="3395225" y="3717694"/>
            <a:ext cx="517664" cy="429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>
            <a:stCxn id="83" idx="1"/>
          </p:cNvCxnSpPr>
          <p:nvPr/>
        </p:nvCxnSpPr>
        <p:spPr>
          <a:xfrm flipH="1" flipV="1">
            <a:off x="3370612" y="3808031"/>
            <a:ext cx="542277" cy="952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2" name="Rectangle 35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0612" y="3467017"/>
            <a:ext cx="7488000" cy="3410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 </a:t>
            </a:r>
            <a:r>
              <a:rPr lang="en-GB" sz="1200" dirty="0">
                <a:solidFill>
                  <a:schemeClr val="tx1"/>
                </a:solidFill>
                <a:ea typeface="+mn-lt"/>
                <a:cs typeface="+mn-lt"/>
              </a:rPr>
              <a:t>Develop a strategy for action on the social determinants of health with the aim of reducing inequalities</a:t>
            </a:r>
            <a:endParaRPr lang="en-GB" sz="1200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ea typeface="+mn-lt"/>
                <a:cs typeface="+mn-lt"/>
              </a:rPr>
              <a:t>Develop whole systems monitoring and strengthen accountability for health inequalities</a:t>
            </a:r>
            <a:endParaRPr lang="en-GB" sz="12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354" name="Straight Arrow Connector 353"/>
          <p:cNvCxnSpPr>
            <a:stCxn id="352" idx="1"/>
            <a:endCxn id="250" idx="3"/>
          </p:cNvCxnSpPr>
          <p:nvPr/>
        </p:nvCxnSpPr>
        <p:spPr>
          <a:xfrm flipH="1" flipV="1">
            <a:off x="6648889" y="3522860"/>
            <a:ext cx="391723" cy="114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Arrow Connector 354"/>
          <p:cNvCxnSpPr>
            <a:stCxn id="250" idx="1"/>
          </p:cNvCxnSpPr>
          <p:nvPr/>
        </p:nvCxnSpPr>
        <p:spPr>
          <a:xfrm flipH="1">
            <a:off x="3370612" y="3522860"/>
            <a:ext cx="542277" cy="114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4" name="Rectangle 37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0612" y="6864964"/>
            <a:ext cx="7488000" cy="3682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Review and implement changes to team working models (flexible working)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Improve creative offer for staff recruitment</a:t>
            </a:r>
          </a:p>
        </p:txBody>
      </p:sp>
      <p:cxnSp>
        <p:nvCxnSpPr>
          <p:cNvPr id="375" name="Straight Arrow Connector 374"/>
          <p:cNvCxnSpPr>
            <a:stCxn id="374" idx="1"/>
            <a:endCxn id="112" idx="3"/>
          </p:cNvCxnSpPr>
          <p:nvPr/>
        </p:nvCxnSpPr>
        <p:spPr>
          <a:xfrm flipH="1" flipV="1">
            <a:off x="6648889" y="6610315"/>
            <a:ext cx="391723" cy="438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Arrow Connector 377"/>
          <p:cNvCxnSpPr>
            <a:stCxn id="112" idx="1"/>
          </p:cNvCxnSpPr>
          <p:nvPr/>
        </p:nvCxnSpPr>
        <p:spPr>
          <a:xfrm flipH="1" flipV="1">
            <a:off x="3370612" y="5002904"/>
            <a:ext cx="542277" cy="1607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6" name="Straight Arrow Connector 405"/>
          <p:cNvCxnSpPr>
            <a:stCxn id="127" idx="1"/>
          </p:cNvCxnSpPr>
          <p:nvPr/>
        </p:nvCxnSpPr>
        <p:spPr>
          <a:xfrm flipH="1" flipV="1">
            <a:off x="3428029" y="6239449"/>
            <a:ext cx="485359" cy="932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" name="Rectangle 4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25966" y="7334724"/>
            <a:ext cx="7488000" cy="3805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Review caseloads, moving on service users and care packages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Implement plans to reduce high spot purchases</a:t>
            </a:r>
          </a:p>
        </p:txBody>
      </p:sp>
      <p:cxnSp>
        <p:nvCxnSpPr>
          <p:cNvPr id="414" name="Straight Arrow Connector 413"/>
          <p:cNvCxnSpPr>
            <a:stCxn id="410" idx="1"/>
            <a:endCxn id="127" idx="3"/>
          </p:cNvCxnSpPr>
          <p:nvPr/>
        </p:nvCxnSpPr>
        <p:spPr>
          <a:xfrm flipH="1" flipV="1">
            <a:off x="6649388" y="7171931"/>
            <a:ext cx="376578" cy="35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1" name="Rectangle 4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25966" y="7825733"/>
            <a:ext cx="7488000" cy="1903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Develop a financial viability proposal exploring feasibility of a NEL rehabilitation pathway</a:t>
            </a:r>
          </a:p>
        </p:txBody>
      </p:sp>
      <p:cxnSp>
        <p:nvCxnSpPr>
          <p:cNvPr id="424" name="Straight Arrow Connector 423"/>
          <p:cNvCxnSpPr>
            <a:stCxn id="421" idx="1"/>
            <a:endCxn id="122" idx="3"/>
          </p:cNvCxnSpPr>
          <p:nvPr/>
        </p:nvCxnSpPr>
        <p:spPr>
          <a:xfrm flipH="1" flipV="1">
            <a:off x="6648889" y="7699581"/>
            <a:ext cx="377077" cy="221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3" name="Rectangle 60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2889" y="7971574"/>
            <a:ext cx="2736000" cy="3601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Single Mile End Site – One Borough Inpatient Site (MHCOP)</a:t>
            </a:r>
          </a:p>
        </p:txBody>
      </p:sp>
      <p:sp>
        <p:nvSpPr>
          <p:cNvPr id="604" name="Rectangle 60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0612" y="8062998"/>
            <a:ext cx="7488000" cy="1903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Develop outlined proposals for the scheme </a:t>
            </a:r>
          </a:p>
        </p:txBody>
      </p:sp>
      <p:cxnSp>
        <p:nvCxnSpPr>
          <p:cNvPr id="605" name="Straight Arrow Connector 604"/>
          <p:cNvCxnSpPr>
            <a:stCxn id="604" idx="1"/>
            <a:endCxn id="603" idx="3"/>
          </p:cNvCxnSpPr>
          <p:nvPr/>
        </p:nvCxnSpPr>
        <p:spPr>
          <a:xfrm flipH="1" flipV="1">
            <a:off x="6648889" y="8151655"/>
            <a:ext cx="391723" cy="6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2" name="Rectangle 341">
            <a:extLst>
              <a:ext uri="{FF2B5EF4-FFF2-40B4-BE49-F238E27FC236}">
                <a16:creationId xmlns:a16="http://schemas.microsoft.com/office/drawing/2014/main" id="{715ADCA2-3684-4426-A47D-3BA1143DDCEE}"/>
              </a:ext>
            </a:extLst>
          </p:cNvPr>
          <p:cNvSpPr/>
          <p:nvPr/>
        </p:nvSpPr>
        <p:spPr>
          <a:xfrm>
            <a:off x="14393715" y="58134"/>
            <a:ext cx="1581913" cy="271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Directorates/Corporate Service</a:t>
            </a: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2889" y="8541174"/>
            <a:ext cx="2736000" cy="3901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Forensics business cases to expand user facility</a:t>
            </a: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0612" y="8436121"/>
            <a:ext cx="7488000" cy="467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Conduct an options analysis for John Howard Centre – appointment of external team and draft document issued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Agree business case to expand user facility in Moorgate ward – increase ward to 4-5 medium secure wards </a:t>
            </a:r>
          </a:p>
        </p:txBody>
      </p:sp>
      <p:cxnSp>
        <p:nvCxnSpPr>
          <p:cNvPr id="333" name="Straight Arrow Connector 332"/>
          <p:cNvCxnSpPr>
            <a:stCxn id="262" idx="1"/>
            <a:endCxn id="260" idx="3"/>
          </p:cNvCxnSpPr>
          <p:nvPr/>
        </p:nvCxnSpPr>
        <p:spPr>
          <a:xfrm flipH="1">
            <a:off x="6648889" y="8670029"/>
            <a:ext cx="391723" cy="66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3" name="Rectangle 342">
            <a:extLst>
              <a:ext uri="{FF2B5EF4-FFF2-40B4-BE49-F238E27FC236}">
                <a16:creationId xmlns:a16="http://schemas.microsoft.com/office/drawing/2014/main" id="{22B219AB-DF40-434D-A586-295473DE17DD}"/>
              </a:ext>
            </a:extLst>
          </p:cNvPr>
          <p:cNvSpPr/>
          <p:nvPr/>
        </p:nvSpPr>
        <p:spPr>
          <a:xfrm>
            <a:off x="14631063" y="8575359"/>
            <a:ext cx="216000" cy="162000"/>
          </a:xfrm>
          <a:prstGeom prst="rect">
            <a:avLst/>
          </a:prstGeom>
          <a:solidFill>
            <a:srgbClr val="F343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4850278" y="8575762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7E4737AC-646E-4151-8F54-1BF90D73B658}"/>
              </a:ext>
            </a:extLst>
          </p:cNvPr>
          <p:cNvSpPr/>
          <p:nvPr/>
        </p:nvSpPr>
        <p:spPr>
          <a:xfrm>
            <a:off x="15070650" y="8577838"/>
            <a:ext cx="216000" cy="1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4631063" y="8063552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4604558" y="7816897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4600381" y="450364"/>
            <a:ext cx="216000" cy="16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823203" y="450524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23BEBD1B-7979-486E-BD95-68B1EC654B2B}"/>
              </a:ext>
            </a:extLst>
          </p:cNvPr>
          <p:cNvSpPr/>
          <p:nvPr/>
        </p:nvSpPr>
        <p:spPr>
          <a:xfrm>
            <a:off x="15033038" y="450524"/>
            <a:ext cx="216000" cy="16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4600381" y="899943"/>
            <a:ext cx="216000" cy="16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22B219AB-DF40-434D-A586-295473DE17DD}"/>
              </a:ext>
            </a:extLst>
          </p:cNvPr>
          <p:cNvSpPr/>
          <p:nvPr/>
        </p:nvSpPr>
        <p:spPr>
          <a:xfrm>
            <a:off x="14820558" y="899461"/>
            <a:ext cx="216000" cy="162000"/>
          </a:xfrm>
          <a:prstGeom prst="rect">
            <a:avLst/>
          </a:prstGeom>
          <a:solidFill>
            <a:srgbClr val="F343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4597225" y="1637386"/>
            <a:ext cx="216000" cy="16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22B219AB-DF40-434D-A586-295473DE17DD}"/>
              </a:ext>
            </a:extLst>
          </p:cNvPr>
          <p:cNvSpPr/>
          <p:nvPr/>
        </p:nvSpPr>
        <p:spPr>
          <a:xfrm>
            <a:off x="14812335" y="1636041"/>
            <a:ext cx="216000" cy="162000"/>
          </a:xfrm>
          <a:prstGeom prst="rect">
            <a:avLst/>
          </a:prstGeom>
          <a:solidFill>
            <a:srgbClr val="F343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58" name="Rectangle 357">
            <a:extLst>
              <a:ext uri="{FF2B5EF4-FFF2-40B4-BE49-F238E27FC236}">
                <a16:creationId xmlns:a16="http://schemas.microsoft.com/office/drawing/2014/main" id="{E590C12A-420C-4EB4-9FFC-A1FED15CFF8A}"/>
              </a:ext>
            </a:extLst>
          </p:cNvPr>
          <p:cNvSpPr/>
          <p:nvPr/>
        </p:nvSpPr>
        <p:spPr>
          <a:xfrm>
            <a:off x="15029328" y="1635868"/>
            <a:ext cx="216000" cy="1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59" name="Rectangle 358">
            <a:extLst>
              <a:ext uri="{FF2B5EF4-FFF2-40B4-BE49-F238E27FC236}">
                <a16:creationId xmlns:a16="http://schemas.microsoft.com/office/drawing/2014/main" id="{4E4C22AE-AF89-4850-BC7A-A420204EC33A}"/>
              </a:ext>
            </a:extLst>
          </p:cNvPr>
          <p:cNvSpPr/>
          <p:nvPr/>
        </p:nvSpPr>
        <p:spPr>
          <a:xfrm>
            <a:off x="15259477" y="1636041"/>
            <a:ext cx="216000" cy="162000"/>
          </a:xfrm>
          <a:prstGeom prst="rect">
            <a:avLst/>
          </a:prstGeom>
          <a:solidFill>
            <a:srgbClr val="F9AD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482775" y="1637175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highlight>
                <a:srgbClr val="FFFF00"/>
              </a:highlight>
            </a:endParaRPr>
          </a:p>
        </p:txBody>
      </p:sp>
      <p:sp>
        <p:nvSpPr>
          <p:cNvPr id="361" name="Rectangle 360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255859" y="450524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highlight>
                <a:srgbClr val="FFFF00"/>
              </a:highlight>
            </a:endParaRPr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5685353" y="1632865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3" name="Rectangle 362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5228362" y="1871975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92C7776B-23AF-4BA6-9B82-C6BCA0BD6AEB}"/>
              </a:ext>
            </a:extLst>
          </p:cNvPr>
          <p:cNvSpPr/>
          <p:nvPr/>
        </p:nvSpPr>
        <p:spPr>
          <a:xfrm>
            <a:off x="14599334" y="1870945"/>
            <a:ext cx="216000" cy="162000"/>
          </a:xfrm>
          <a:prstGeom prst="rect">
            <a:avLst/>
          </a:prstGeom>
          <a:solidFill>
            <a:srgbClr val="17F1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21A2C6BE-F97C-422D-B141-14372E6532CB}"/>
              </a:ext>
            </a:extLst>
          </p:cNvPr>
          <p:cNvSpPr/>
          <p:nvPr/>
        </p:nvSpPr>
        <p:spPr>
          <a:xfrm>
            <a:off x="14816118" y="1870945"/>
            <a:ext cx="216000" cy="1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4596335" y="3014246"/>
            <a:ext cx="216000" cy="16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4798634" y="3013847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highlight>
                <a:srgbClr val="FFFF00"/>
              </a:highlight>
            </a:endParaRP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022240" y="1871033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990579" y="3014559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23BEBD1B-7979-486E-BD95-68B1EC654B2B}"/>
              </a:ext>
            </a:extLst>
          </p:cNvPr>
          <p:cNvSpPr/>
          <p:nvPr/>
        </p:nvSpPr>
        <p:spPr>
          <a:xfrm>
            <a:off x="14596335" y="3511097"/>
            <a:ext cx="216000" cy="16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4800244" y="3510233"/>
            <a:ext cx="216000" cy="16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6BA06C71-B8A2-46BE-95AB-C2F4F9D2F771}"/>
              </a:ext>
            </a:extLst>
          </p:cNvPr>
          <p:cNvSpPr/>
          <p:nvPr/>
        </p:nvSpPr>
        <p:spPr>
          <a:xfrm>
            <a:off x="15010579" y="3510253"/>
            <a:ext cx="216000" cy="1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23BEBD1B-7979-486E-BD95-68B1EC654B2B}"/>
              </a:ext>
            </a:extLst>
          </p:cNvPr>
          <p:cNvSpPr/>
          <p:nvPr/>
        </p:nvSpPr>
        <p:spPr>
          <a:xfrm>
            <a:off x="14594070" y="4806673"/>
            <a:ext cx="216000" cy="16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4797979" y="4806674"/>
            <a:ext cx="216000" cy="16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4596335" y="4022040"/>
            <a:ext cx="216000" cy="16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6BA06C71-B8A2-46BE-95AB-C2F4F9D2F771}"/>
              </a:ext>
            </a:extLst>
          </p:cNvPr>
          <p:cNvSpPr/>
          <p:nvPr/>
        </p:nvSpPr>
        <p:spPr>
          <a:xfrm>
            <a:off x="14571245" y="5821867"/>
            <a:ext cx="216000" cy="1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774579" y="5823623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1" name="Rectangle 380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4984414" y="5822128"/>
            <a:ext cx="216000" cy="16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6BA06C71-B8A2-46BE-95AB-C2F4F9D2F771}"/>
              </a:ext>
            </a:extLst>
          </p:cNvPr>
          <p:cNvSpPr/>
          <p:nvPr/>
        </p:nvSpPr>
        <p:spPr>
          <a:xfrm>
            <a:off x="14632933" y="6980905"/>
            <a:ext cx="216000" cy="1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4847063" y="6981123"/>
            <a:ext cx="216000" cy="16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631063" y="7509646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4852887" y="7509646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7E4737AC-646E-4151-8F54-1BF90D73B658}"/>
              </a:ext>
            </a:extLst>
          </p:cNvPr>
          <p:cNvSpPr/>
          <p:nvPr/>
        </p:nvSpPr>
        <p:spPr>
          <a:xfrm>
            <a:off x="15065656" y="7511702"/>
            <a:ext cx="216000" cy="1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5285799" y="7510083"/>
            <a:ext cx="216000" cy="16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22B219AB-DF40-434D-A586-295473DE17DD}"/>
              </a:ext>
            </a:extLst>
          </p:cNvPr>
          <p:cNvSpPr/>
          <p:nvPr/>
        </p:nvSpPr>
        <p:spPr>
          <a:xfrm>
            <a:off x="15011189" y="4806800"/>
            <a:ext cx="216000" cy="162000"/>
          </a:xfrm>
          <a:prstGeom prst="rect">
            <a:avLst/>
          </a:prstGeom>
          <a:solidFill>
            <a:srgbClr val="F343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22B219AB-DF40-434D-A586-295473DE17DD}"/>
              </a:ext>
            </a:extLst>
          </p:cNvPr>
          <p:cNvSpPr/>
          <p:nvPr/>
        </p:nvSpPr>
        <p:spPr>
          <a:xfrm>
            <a:off x="14634288" y="6610039"/>
            <a:ext cx="216000" cy="162000"/>
          </a:xfrm>
          <a:prstGeom prst="rect">
            <a:avLst/>
          </a:prstGeom>
          <a:solidFill>
            <a:srgbClr val="F343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CD89C462-C413-4A29-B414-9D5B911E6921}"/>
              </a:ext>
            </a:extLst>
          </p:cNvPr>
          <p:cNvSpPr/>
          <p:nvPr/>
        </p:nvSpPr>
        <p:spPr>
          <a:xfrm>
            <a:off x="15232628" y="3510233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pic>
        <p:nvPicPr>
          <p:cNvPr id="157" name="Picture 4">
            <a:extLst>
              <a:ext uri="{FF2B5EF4-FFF2-40B4-BE49-F238E27FC236}">
                <a16:creationId xmlns:a16="http://schemas.microsoft.com/office/drawing/2014/main" id="{BA0CBEDF-741C-4522-A04B-5BFA571CE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52" y="220922"/>
            <a:ext cx="1042235" cy="51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7531" y="6331282"/>
            <a:ext cx="3855358" cy="2619766"/>
            <a:chOff x="57531" y="6331282"/>
            <a:chExt cx="3855358" cy="2619766"/>
          </a:xfrm>
        </p:grpSpPr>
        <p:cxnSp>
          <p:nvCxnSpPr>
            <p:cNvPr id="417" name="Straight Arrow Connector 416"/>
            <p:cNvCxnSpPr>
              <a:stCxn id="122" idx="1"/>
            </p:cNvCxnSpPr>
            <p:nvPr/>
          </p:nvCxnSpPr>
          <p:spPr>
            <a:xfrm flipH="1" flipV="1">
              <a:off x="3434550" y="6331282"/>
              <a:ext cx="478339" cy="13682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9" name="Straight Arrow Connector 608"/>
            <p:cNvCxnSpPr>
              <a:stCxn id="603" idx="1"/>
            </p:cNvCxnSpPr>
            <p:nvPr/>
          </p:nvCxnSpPr>
          <p:spPr>
            <a:xfrm flipH="1" flipV="1">
              <a:off x="3418553" y="6429862"/>
              <a:ext cx="494336" cy="17217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6" name="Straight Arrow Connector 335"/>
            <p:cNvCxnSpPr>
              <a:stCxn id="260" idx="1"/>
            </p:cNvCxnSpPr>
            <p:nvPr/>
          </p:nvCxnSpPr>
          <p:spPr>
            <a:xfrm flipH="1" flipV="1">
              <a:off x="3397560" y="6528798"/>
              <a:ext cx="515329" cy="22074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E72CD9CF-CFCD-43B5-B39A-D6CE527698EA}"/>
                </a:ext>
              </a:extLst>
            </p:cNvPr>
            <p:cNvSpPr txBox="1"/>
            <p:nvPr/>
          </p:nvSpPr>
          <p:spPr>
            <a:xfrm>
              <a:off x="2022599" y="7592438"/>
              <a:ext cx="1482780" cy="233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Commercial Development </a:t>
              </a: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23B0CFCF-25E2-4E6B-B443-C05FE6DE6E70}"/>
                </a:ext>
              </a:extLst>
            </p:cNvPr>
            <p:cNvSpPr txBox="1"/>
            <p:nvPr/>
          </p:nvSpPr>
          <p:spPr>
            <a:xfrm>
              <a:off x="159814" y="6630586"/>
              <a:ext cx="2100292" cy="233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/>
                <a:t>Directorate </a:t>
              </a: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B6D466FE-44FB-40F8-8FDF-2C8503932FB1}"/>
                </a:ext>
              </a:extLst>
            </p:cNvPr>
            <p:cNvSpPr txBox="1"/>
            <p:nvPr/>
          </p:nvSpPr>
          <p:spPr>
            <a:xfrm>
              <a:off x="1729044" y="6624328"/>
              <a:ext cx="1400808" cy="233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/>
                <a:t>Corporate Service</a:t>
              </a:r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88F977BB-7489-45E2-9571-AF40D937E949}"/>
                </a:ext>
              </a:extLst>
            </p:cNvPr>
            <p:cNvSpPr/>
            <p:nvPr/>
          </p:nvSpPr>
          <p:spPr>
            <a:xfrm>
              <a:off x="57531" y="6650338"/>
              <a:ext cx="3375816" cy="23007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86"/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A923B483-DA11-4DF1-BDA6-92AC92A1E96F}"/>
                </a:ext>
              </a:extLst>
            </p:cNvPr>
            <p:cNvSpPr txBox="1"/>
            <p:nvPr/>
          </p:nvSpPr>
          <p:spPr>
            <a:xfrm>
              <a:off x="379018" y="7632661"/>
              <a:ext cx="1314223" cy="233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Newham MH</a:t>
              </a: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25A880D6-A3F0-4BCD-B47D-25F2CD9FF04C}"/>
                </a:ext>
              </a:extLst>
            </p:cNvPr>
            <p:cNvSpPr txBox="1"/>
            <p:nvPr/>
          </p:nvSpPr>
          <p:spPr>
            <a:xfrm>
              <a:off x="377957" y="7813625"/>
              <a:ext cx="1270691" cy="233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Tower Hamlets MH</a:t>
              </a: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3ADE1D47-67E4-47E1-BBBC-94BA902621AF}"/>
                </a:ext>
              </a:extLst>
            </p:cNvPr>
            <p:cNvSpPr txBox="1"/>
            <p:nvPr/>
          </p:nvSpPr>
          <p:spPr>
            <a:xfrm>
              <a:off x="368318" y="8010858"/>
              <a:ext cx="1298701" cy="233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City &amp; Hackney MH</a:t>
              </a:r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ACCE71C7-994B-4BA0-89B0-2D5374AC5D08}"/>
                </a:ext>
              </a:extLst>
            </p:cNvPr>
            <p:cNvSpPr/>
            <p:nvPr/>
          </p:nvSpPr>
          <p:spPr>
            <a:xfrm>
              <a:off x="213105" y="7077780"/>
              <a:ext cx="218791" cy="18347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86">
                <a:highlight>
                  <a:srgbClr val="FFFF00"/>
                </a:highlight>
              </a:endParaRPr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44B3FDBF-6F34-4B4D-9C96-DC0004FA83E6}"/>
                </a:ext>
              </a:extLst>
            </p:cNvPr>
            <p:cNvSpPr/>
            <p:nvPr/>
          </p:nvSpPr>
          <p:spPr>
            <a:xfrm>
              <a:off x="214167" y="7273444"/>
              <a:ext cx="218790" cy="18347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86"/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5DF499C3-9542-4C01-ABC5-86FBE9E3E6DB}"/>
                </a:ext>
              </a:extLst>
            </p:cNvPr>
            <p:cNvSpPr/>
            <p:nvPr/>
          </p:nvSpPr>
          <p:spPr>
            <a:xfrm>
              <a:off x="214056" y="7468630"/>
              <a:ext cx="218791" cy="18347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86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21A2C6BE-F97C-422D-B141-14372E6532CB}"/>
                </a:ext>
              </a:extLst>
            </p:cNvPr>
            <p:cNvSpPr/>
            <p:nvPr/>
          </p:nvSpPr>
          <p:spPr>
            <a:xfrm>
              <a:off x="213454" y="7653543"/>
              <a:ext cx="218790" cy="18347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86"/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92C7776B-23AF-4BA6-9B82-C6BCA0BD6AEB}"/>
                </a:ext>
              </a:extLst>
            </p:cNvPr>
            <p:cNvSpPr/>
            <p:nvPr/>
          </p:nvSpPr>
          <p:spPr>
            <a:xfrm>
              <a:off x="214173" y="7847377"/>
              <a:ext cx="218790" cy="183472"/>
            </a:xfrm>
            <a:prstGeom prst="rect">
              <a:avLst/>
            </a:prstGeom>
            <a:solidFill>
              <a:srgbClr val="17F1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86"/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414DE3B7-C2B2-44A0-8BA7-F9A3DD279D0A}"/>
                </a:ext>
              </a:extLst>
            </p:cNvPr>
            <p:cNvSpPr/>
            <p:nvPr/>
          </p:nvSpPr>
          <p:spPr>
            <a:xfrm>
              <a:off x="216141" y="8039913"/>
              <a:ext cx="218790" cy="183472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86"/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22B219AB-DF40-434D-A586-295473DE17DD}"/>
                </a:ext>
              </a:extLst>
            </p:cNvPr>
            <p:cNvSpPr/>
            <p:nvPr/>
          </p:nvSpPr>
          <p:spPr>
            <a:xfrm>
              <a:off x="216141" y="8232194"/>
              <a:ext cx="218790" cy="183472"/>
            </a:xfrm>
            <a:prstGeom prst="rect">
              <a:avLst/>
            </a:prstGeom>
            <a:solidFill>
              <a:srgbClr val="F343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86"/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9BF57428-B34F-4560-A983-87DB12A4B138}"/>
                </a:ext>
              </a:extLst>
            </p:cNvPr>
            <p:cNvSpPr txBox="1"/>
            <p:nvPr/>
          </p:nvSpPr>
          <p:spPr>
            <a:xfrm>
              <a:off x="374876" y="7038939"/>
              <a:ext cx="1322508" cy="233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Trust-wide CHS</a:t>
              </a:r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94D82266-A690-40B0-94DE-76E0267954F9}"/>
                </a:ext>
              </a:extLst>
            </p:cNvPr>
            <p:cNvSpPr txBox="1"/>
            <p:nvPr/>
          </p:nvSpPr>
          <p:spPr>
            <a:xfrm>
              <a:off x="380874" y="7246988"/>
              <a:ext cx="1379282" cy="233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Primary Care Services</a:t>
              </a: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EE2CE5BF-0B4A-4450-B112-DC024053CED2}"/>
                </a:ext>
              </a:extLst>
            </p:cNvPr>
            <p:cNvSpPr txBox="1"/>
            <p:nvPr/>
          </p:nvSpPr>
          <p:spPr>
            <a:xfrm>
              <a:off x="382077" y="7457108"/>
              <a:ext cx="1146796" cy="233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Specialist Services</a:t>
              </a: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B7886C25-ABE7-431B-9F7C-815D2B3EDD9E}"/>
                </a:ext>
              </a:extLst>
            </p:cNvPr>
            <p:cNvSpPr txBox="1"/>
            <p:nvPr/>
          </p:nvSpPr>
          <p:spPr>
            <a:xfrm>
              <a:off x="377246" y="8212405"/>
              <a:ext cx="1246858" cy="233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Forensic</a:t>
              </a:r>
            </a:p>
          </p:txBody>
        </p:sp>
        <p:grpSp>
          <p:nvGrpSpPr>
            <p:cNvPr id="220" name="Group 219"/>
            <p:cNvGrpSpPr/>
            <p:nvPr/>
          </p:nvGrpSpPr>
          <p:grpSpPr>
            <a:xfrm>
              <a:off x="1854685" y="6849468"/>
              <a:ext cx="1573344" cy="1897193"/>
              <a:chOff x="2036982" y="7099492"/>
              <a:chExt cx="1554795" cy="1675892"/>
            </a:xfrm>
          </p:grpSpPr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6FDC3CE0-4B40-4CB8-B657-164DF6FB2C3C}"/>
                  </a:ext>
                </a:extLst>
              </p:cNvPr>
              <p:cNvSpPr txBox="1"/>
              <p:nvPr/>
            </p:nvSpPr>
            <p:spPr>
              <a:xfrm>
                <a:off x="2207971" y="7922585"/>
                <a:ext cx="1383806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CMHT Transformation</a:t>
                </a:r>
              </a:p>
            </p:txBody>
          </p:sp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440867BF-AD5F-4437-A35C-84C5F6D7FDAB}"/>
                  </a:ext>
                </a:extLst>
              </p:cNvPr>
              <p:cNvSpPr txBox="1"/>
              <p:nvPr/>
            </p:nvSpPr>
            <p:spPr>
              <a:xfrm>
                <a:off x="2205184" y="8083733"/>
                <a:ext cx="1380375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Quality Improvement</a:t>
                </a:r>
              </a:p>
            </p:txBody>
          </p:sp>
          <p:sp>
            <p:nvSpPr>
              <p:cNvPr id="223" name="Rectangle 222">
                <a:extLst>
                  <a:ext uri="{FF2B5EF4-FFF2-40B4-BE49-F238E27FC236}">
                    <a16:creationId xmlns:a16="http://schemas.microsoft.com/office/drawing/2014/main" id="{4E4C22AE-AF89-4850-BC7A-A420204EC33A}"/>
                  </a:ext>
                </a:extLst>
              </p:cNvPr>
              <p:cNvSpPr/>
              <p:nvPr/>
            </p:nvSpPr>
            <p:spPr>
              <a:xfrm>
                <a:off x="2038332" y="7132327"/>
                <a:ext cx="216212" cy="162071"/>
              </a:xfrm>
              <a:prstGeom prst="rect">
                <a:avLst/>
              </a:prstGeom>
              <a:solidFill>
                <a:srgbClr val="F9ADD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3FAD825C-B876-4BC7-9CDF-BCBC75CC7334}"/>
                  </a:ext>
                </a:extLst>
              </p:cNvPr>
              <p:cNvSpPr/>
              <p:nvPr/>
            </p:nvSpPr>
            <p:spPr>
              <a:xfrm>
                <a:off x="2038332" y="7299289"/>
                <a:ext cx="216212" cy="162071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6BA06C71-B8A2-46BE-95AB-C2F4F9D2F771}"/>
                  </a:ext>
                </a:extLst>
              </p:cNvPr>
              <p:cNvSpPr/>
              <p:nvPr/>
            </p:nvSpPr>
            <p:spPr>
              <a:xfrm>
                <a:off x="2038332" y="7466701"/>
                <a:ext cx="216212" cy="16207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23BEBD1B-7979-486E-BD95-68B1EC654B2B}"/>
                  </a:ext>
                </a:extLst>
              </p:cNvPr>
              <p:cNvSpPr/>
              <p:nvPr/>
            </p:nvSpPr>
            <p:spPr>
              <a:xfrm>
                <a:off x="2036982" y="7633609"/>
                <a:ext cx="216211" cy="16207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7E4737AC-646E-4151-8F54-1BF90D73B658}"/>
                  </a:ext>
                </a:extLst>
              </p:cNvPr>
              <p:cNvSpPr/>
              <p:nvPr/>
            </p:nvSpPr>
            <p:spPr>
              <a:xfrm>
                <a:off x="2037141" y="7794149"/>
                <a:ext cx="216212" cy="16207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E590C12A-420C-4EB4-9FFC-A1FED15CFF8A}"/>
                  </a:ext>
                </a:extLst>
              </p:cNvPr>
              <p:cNvSpPr/>
              <p:nvPr/>
            </p:nvSpPr>
            <p:spPr>
              <a:xfrm>
                <a:off x="2036982" y="7955627"/>
                <a:ext cx="216211" cy="162071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ADC9F148-84C7-490A-924E-F260682FC522}"/>
                  </a:ext>
                </a:extLst>
              </p:cNvPr>
              <p:cNvSpPr txBox="1"/>
              <p:nvPr/>
            </p:nvSpPr>
            <p:spPr>
              <a:xfrm>
                <a:off x="2201148" y="7099492"/>
                <a:ext cx="1236248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Estates </a:t>
                </a:r>
              </a:p>
            </p:txBody>
          </p:sp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B3AEBECE-05D6-4199-A0F2-9088D92A6540}"/>
                  </a:ext>
                </a:extLst>
              </p:cNvPr>
              <p:cNvSpPr txBox="1"/>
              <p:nvPr/>
            </p:nvSpPr>
            <p:spPr>
              <a:xfrm>
                <a:off x="2202665" y="7262535"/>
                <a:ext cx="875104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Digital</a:t>
                </a:r>
              </a:p>
            </p:txBody>
          </p:sp>
          <p:sp>
            <p:nvSpPr>
              <p:cNvPr id="231" name="TextBox 230">
                <a:extLst>
                  <a:ext uri="{FF2B5EF4-FFF2-40B4-BE49-F238E27FC236}">
                    <a16:creationId xmlns:a16="http://schemas.microsoft.com/office/drawing/2014/main" id="{0DE69C62-1F46-494A-B028-882C86F6D6FC}"/>
                  </a:ext>
                </a:extLst>
              </p:cNvPr>
              <p:cNvSpPr txBox="1"/>
              <p:nvPr/>
            </p:nvSpPr>
            <p:spPr>
              <a:xfrm>
                <a:off x="2204562" y="7408884"/>
                <a:ext cx="125275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People &amp; Culture</a:t>
                </a:r>
              </a:p>
            </p:txBody>
          </p:sp>
          <p:sp>
            <p:nvSpPr>
              <p:cNvPr id="232" name="TextBox 231">
                <a:extLst>
                  <a:ext uri="{FF2B5EF4-FFF2-40B4-BE49-F238E27FC236}">
                    <a16:creationId xmlns:a16="http://schemas.microsoft.com/office/drawing/2014/main" id="{EF21B84D-AC17-4876-94C2-6D251336DDED}"/>
                  </a:ext>
                </a:extLst>
              </p:cNvPr>
              <p:cNvSpPr txBox="1"/>
              <p:nvPr/>
            </p:nvSpPr>
            <p:spPr>
              <a:xfrm>
                <a:off x="2203797" y="7591516"/>
                <a:ext cx="1287919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People Participation</a:t>
                </a:r>
              </a:p>
            </p:txBody>
          </p:sp>
          <p:sp>
            <p:nvSpPr>
              <p:cNvPr id="233" name="Rectangle 232">
                <a:extLst>
                  <a:ext uri="{FF2B5EF4-FFF2-40B4-BE49-F238E27FC236}">
                    <a16:creationId xmlns:a16="http://schemas.microsoft.com/office/drawing/2014/main" id="{CABEB588-23CF-470D-AB2C-94E8F949CBDF}"/>
                  </a:ext>
                </a:extLst>
              </p:cNvPr>
              <p:cNvSpPr/>
              <p:nvPr/>
            </p:nvSpPr>
            <p:spPr>
              <a:xfrm>
                <a:off x="2038789" y="8113183"/>
                <a:ext cx="216211" cy="16207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715E9CAA-E40A-40CD-AEDA-49001DB4BCB1}"/>
                  </a:ext>
                </a:extLst>
              </p:cNvPr>
              <p:cNvSpPr/>
              <p:nvPr/>
            </p:nvSpPr>
            <p:spPr>
              <a:xfrm>
                <a:off x="2037090" y="8278550"/>
                <a:ext cx="216211" cy="162071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id="{CD89C462-C413-4A29-B414-9D5B911E6921}"/>
                  </a:ext>
                </a:extLst>
              </p:cNvPr>
              <p:cNvSpPr/>
              <p:nvPr/>
            </p:nvSpPr>
            <p:spPr>
              <a:xfrm>
                <a:off x="2037442" y="8445178"/>
                <a:ext cx="216211" cy="162071"/>
              </a:xfrm>
              <a:prstGeom prst="rect">
                <a:avLst/>
              </a:prstGeom>
              <a:gradFill flip="none" rotWithShape="1">
                <a:gsLst>
                  <a:gs pos="75000">
                    <a:srgbClr val="F9ADDE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36" name="TextBox 235">
                <a:extLst>
                  <a:ext uri="{FF2B5EF4-FFF2-40B4-BE49-F238E27FC236}">
                    <a16:creationId xmlns:a16="http://schemas.microsoft.com/office/drawing/2014/main" id="{7AD28FFE-7D54-4D75-863F-FB0A5ECD7192}"/>
                  </a:ext>
                </a:extLst>
              </p:cNvPr>
              <p:cNvSpPr txBox="1"/>
              <p:nvPr/>
            </p:nvSpPr>
            <p:spPr>
              <a:xfrm>
                <a:off x="2206084" y="8235519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Informatics &amp; BI</a:t>
                </a:r>
              </a:p>
            </p:txBody>
          </p:sp>
          <p:sp>
            <p:nvSpPr>
              <p:cNvPr id="237" name="TextBox 236">
                <a:extLst>
                  <a:ext uri="{FF2B5EF4-FFF2-40B4-BE49-F238E27FC236}">
                    <a16:creationId xmlns:a16="http://schemas.microsoft.com/office/drawing/2014/main" id="{DD663DA8-E07F-41AB-A169-C76855EC2CA1}"/>
                  </a:ext>
                </a:extLst>
              </p:cNvPr>
              <p:cNvSpPr txBox="1"/>
              <p:nvPr/>
            </p:nvSpPr>
            <p:spPr>
              <a:xfrm>
                <a:off x="2206985" y="8408856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Public Health</a:t>
                </a:r>
              </a:p>
            </p:txBody>
          </p:sp>
          <p:sp>
            <p:nvSpPr>
              <p:cNvPr id="238" name="Rectangle 237">
                <a:extLst>
                  <a:ext uri="{FF2B5EF4-FFF2-40B4-BE49-F238E27FC236}">
                    <a16:creationId xmlns:a16="http://schemas.microsoft.com/office/drawing/2014/main" id="{ABE7FBCC-7DBA-43CD-B919-71DA9B2008E9}"/>
                  </a:ext>
                </a:extLst>
              </p:cNvPr>
              <p:cNvSpPr/>
              <p:nvPr/>
            </p:nvSpPr>
            <p:spPr>
              <a:xfrm>
                <a:off x="2037270" y="8604122"/>
                <a:ext cx="216211" cy="162071"/>
              </a:xfrm>
              <a:prstGeom prst="rect">
                <a:avLst/>
              </a:prstGeom>
              <a:gradFill flip="none" rotWithShape="1">
                <a:gsLst>
                  <a:gs pos="75000">
                    <a:srgbClr val="00B05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BABAE87A-3C7F-498E-BCA9-329233C0FBDA}"/>
                  </a:ext>
                </a:extLst>
              </p:cNvPr>
              <p:cNvSpPr txBox="1"/>
              <p:nvPr/>
            </p:nvSpPr>
            <p:spPr>
              <a:xfrm>
                <a:off x="2206985" y="8569302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Financial Viability </a:t>
                </a:r>
              </a:p>
            </p:txBody>
          </p:sp>
        </p:grpSp>
      </p:grpSp>
      <p:sp>
        <p:nvSpPr>
          <p:cNvPr id="259" name="Rectangle 258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215667" y="3768298"/>
            <a:ext cx="935171" cy="1234606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sz="1124" dirty="0">
                <a:solidFill>
                  <a:schemeClr val="tx1"/>
                </a:solidFill>
              </a:rPr>
              <a:t>To improve the quality of life for all we serve</a:t>
            </a:r>
          </a:p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City &amp; Hackney</a:t>
            </a: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76252" y="1898430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63502" y="3398598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90450" y="5909724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63502" y="4608527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1778326" y="737887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cxnSp>
        <p:nvCxnSpPr>
          <p:cNvPr id="160" name="Straight Arrow Connector 159"/>
          <p:cNvCxnSpPr>
            <a:stCxn id="337" idx="1"/>
          </p:cNvCxnSpPr>
          <p:nvPr/>
        </p:nvCxnSpPr>
        <p:spPr>
          <a:xfrm flipH="1" flipV="1">
            <a:off x="1219200" y="4560634"/>
            <a:ext cx="1271250" cy="1681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334" idx="1"/>
          </p:cNvCxnSpPr>
          <p:nvPr/>
        </p:nvCxnSpPr>
        <p:spPr>
          <a:xfrm flipH="1">
            <a:off x="1219200" y="2220609"/>
            <a:ext cx="1257052" cy="1748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335" idx="1"/>
          </p:cNvCxnSpPr>
          <p:nvPr/>
        </p:nvCxnSpPr>
        <p:spPr>
          <a:xfrm flipH="1">
            <a:off x="1219200" y="3717694"/>
            <a:ext cx="1244302" cy="51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338" idx="1"/>
          </p:cNvCxnSpPr>
          <p:nvPr/>
        </p:nvCxnSpPr>
        <p:spPr>
          <a:xfrm flipH="1" flipV="1">
            <a:off x="1219200" y="4385602"/>
            <a:ext cx="1244302" cy="506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" name="Rectangle 153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5232628" y="4804192"/>
            <a:ext cx="179532" cy="16880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422867" y="4804192"/>
            <a:ext cx="179531" cy="1688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</p:spTree>
    <p:extLst>
      <p:ext uri="{BB962C8B-B14F-4D97-AF65-F5344CB8AC3E}">
        <p14:creationId xmlns:p14="http://schemas.microsoft.com/office/powerpoint/2010/main" val="22815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6194e418-5875-4308-b033-74eb9c181361">
      <UserInfo>
        <DisplayName>ALI, Amrus (EAST LONDON NHS FOUNDATION TRUST)</DisplayName>
        <AccountId>11</AccountId>
        <AccountType/>
      </UserInfo>
      <UserInfo>
        <DisplayName>WADDON, Gopal (EAST LONDON NHS FOUNDATION TRUST)</DisplayName>
        <AccountId>8</AccountId>
        <AccountType/>
      </UserInfo>
      <UserInfo>
        <DisplayName>BISHOP, Sammy (EAST LONDON NHS FOUNDATION TRUST)</DisplayName>
        <AccountId>67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B30D94E-0B5A-4C51-94F5-B3D4107385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C55389-3849-42ED-9115-E6E0993BB8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8D600F-1EA1-42E8-8D90-761A07672246}">
  <ds:schemaRefs>
    <ds:schemaRef ds:uri="4d648a74-5c83-46a7-8e4c-7f989ae960a5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6194e418-5875-4308-b033-74eb9c18136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5709</TotalTime>
  <Words>666</Words>
  <Application>Microsoft Office PowerPoint</Application>
  <PresentationFormat>Custom</PresentationFormat>
  <Paragraphs>76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Based  Annual Plan 2022-23</dc:title>
  <dc:creator>Baksh de la Iglesia Amber</dc:creator>
  <cp:lastModifiedBy>BISHOP, Sammy (EAST LONDON NHS FOUNDATION TRUST)</cp:lastModifiedBy>
  <cp:revision>330</cp:revision>
  <dcterms:created xsi:type="dcterms:W3CDTF">2022-04-07T15:48:29Z</dcterms:created>
  <dcterms:modified xsi:type="dcterms:W3CDTF">2022-05-18T08:25:42Z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