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61" r:id="rId5"/>
  </p:sldIdLst>
  <p:sldSz cx="15998825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2EDC17-576D-4ED5-94AA-91C3417C60A6}" v="3" dt="2022-05-01T09:40:15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8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B7FF-E161-4BB1-810C-64A9B601F838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6D5AA-F8F7-4EA3-B878-25CFDE48A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70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9853" y="1472842"/>
            <a:ext cx="11999119" cy="3133172"/>
          </a:xfrm>
        </p:spPr>
        <p:txBody>
          <a:bodyPr anchor="b"/>
          <a:lstStyle>
            <a:lvl1pPr algn="ctr">
              <a:defRPr sz="7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9853" y="4726842"/>
            <a:ext cx="11999119" cy="2172804"/>
          </a:xfrm>
        </p:spPr>
        <p:txBody>
          <a:bodyPr/>
          <a:lstStyle>
            <a:lvl1pPr marL="0" indent="0" algn="ctr">
              <a:buNone/>
              <a:defRPr sz="3149"/>
            </a:lvl1pPr>
            <a:lvl2pPr marL="599938" indent="0" algn="ctr">
              <a:buNone/>
              <a:defRPr sz="2624"/>
            </a:lvl2pPr>
            <a:lvl3pPr marL="1199876" indent="0" algn="ctr">
              <a:buNone/>
              <a:defRPr sz="2362"/>
            </a:lvl3pPr>
            <a:lvl4pPr marL="1799814" indent="0" algn="ctr">
              <a:buNone/>
              <a:defRPr sz="2100"/>
            </a:lvl4pPr>
            <a:lvl5pPr marL="2399751" indent="0" algn="ctr">
              <a:buNone/>
              <a:defRPr sz="2100"/>
            </a:lvl5pPr>
            <a:lvl6pPr marL="2999689" indent="0" algn="ctr">
              <a:buNone/>
              <a:defRPr sz="2100"/>
            </a:lvl6pPr>
            <a:lvl7pPr marL="3599627" indent="0" algn="ctr">
              <a:buNone/>
              <a:defRPr sz="2100"/>
            </a:lvl7pPr>
            <a:lvl8pPr marL="4199565" indent="0" algn="ctr">
              <a:buNone/>
              <a:defRPr sz="2100"/>
            </a:lvl8pPr>
            <a:lvl9pPr marL="4799503" indent="0" algn="ctr"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1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8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49159" y="479142"/>
            <a:ext cx="3449747" cy="76266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9919" y="479142"/>
            <a:ext cx="10149255" cy="76266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7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7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586" y="2243636"/>
            <a:ext cx="13798987" cy="3743557"/>
          </a:xfrm>
        </p:spPr>
        <p:txBody>
          <a:bodyPr anchor="b"/>
          <a:lstStyle>
            <a:lvl1pPr>
              <a:defRPr sz="7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586" y="6022609"/>
            <a:ext cx="13798987" cy="1968648"/>
          </a:xfrm>
        </p:spPr>
        <p:txBody>
          <a:bodyPr/>
          <a:lstStyle>
            <a:lvl1pPr marL="0" indent="0">
              <a:buNone/>
              <a:defRPr sz="3149">
                <a:solidFill>
                  <a:schemeClr val="tx1">
                    <a:tint val="75000"/>
                  </a:schemeClr>
                </a:solidFill>
              </a:defRPr>
            </a:lvl1pPr>
            <a:lvl2pPr marL="599938" indent="0">
              <a:buNone/>
              <a:defRPr sz="2624">
                <a:solidFill>
                  <a:schemeClr val="tx1">
                    <a:tint val="75000"/>
                  </a:schemeClr>
                </a:solidFill>
              </a:defRPr>
            </a:lvl2pPr>
            <a:lvl3pPr marL="1199876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81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7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6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62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5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50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9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9919" y="2395710"/>
            <a:ext cx="6799501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405" y="2395710"/>
            <a:ext cx="6799501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8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3" y="479143"/>
            <a:ext cx="13798987" cy="1739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004" y="2206137"/>
            <a:ext cx="6768252" cy="1081194"/>
          </a:xfrm>
        </p:spPr>
        <p:txBody>
          <a:bodyPr anchor="b"/>
          <a:lstStyle>
            <a:lvl1pPr marL="0" indent="0">
              <a:buNone/>
              <a:defRPr sz="3149" b="1"/>
            </a:lvl1pPr>
            <a:lvl2pPr marL="599938" indent="0">
              <a:buNone/>
              <a:defRPr sz="2624" b="1"/>
            </a:lvl2pPr>
            <a:lvl3pPr marL="1199876" indent="0">
              <a:buNone/>
              <a:defRPr sz="2362" b="1"/>
            </a:lvl3pPr>
            <a:lvl4pPr marL="1799814" indent="0">
              <a:buNone/>
              <a:defRPr sz="2100" b="1"/>
            </a:lvl4pPr>
            <a:lvl5pPr marL="2399751" indent="0">
              <a:buNone/>
              <a:defRPr sz="2100" b="1"/>
            </a:lvl5pPr>
            <a:lvl6pPr marL="2999689" indent="0">
              <a:buNone/>
              <a:defRPr sz="2100" b="1"/>
            </a:lvl6pPr>
            <a:lvl7pPr marL="3599627" indent="0">
              <a:buNone/>
              <a:defRPr sz="2100" b="1"/>
            </a:lvl7pPr>
            <a:lvl8pPr marL="4199565" indent="0">
              <a:buNone/>
              <a:defRPr sz="2100" b="1"/>
            </a:lvl8pPr>
            <a:lvl9pPr marL="4799503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004" y="3287331"/>
            <a:ext cx="6768252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99405" y="2206137"/>
            <a:ext cx="6801584" cy="1081194"/>
          </a:xfrm>
        </p:spPr>
        <p:txBody>
          <a:bodyPr anchor="b"/>
          <a:lstStyle>
            <a:lvl1pPr marL="0" indent="0">
              <a:buNone/>
              <a:defRPr sz="3149" b="1"/>
            </a:lvl1pPr>
            <a:lvl2pPr marL="599938" indent="0">
              <a:buNone/>
              <a:defRPr sz="2624" b="1"/>
            </a:lvl2pPr>
            <a:lvl3pPr marL="1199876" indent="0">
              <a:buNone/>
              <a:defRPr sz="2362" b="1"/>
            </a:lvl3pPr>
            <a:lvl4pPr marL="1799814" indent="0">
              <a:buNone/>
              <a:defRPr sz="2100" b="1"/>
            </a:lvl4pPr>
            <a:lvl5pPr marL="2399751" indent="0">
              <a:buNone/>
              <a:defRPr sz="2100" b="1"/>
            </a:lvl5pPr>
            <a:lvl6pPr marL="2999689" indent="0">
              <a:buNone/>
              <a:defRPr sz="2100" b="1"/>
            </a:lvl6pPr>
            <a:lvl7pPr marL="3599627" indent="0">
              <a:buNone/>
              <a:defRPr sz="2100" b="1"/>
            </a:lvl7pPr>
            <a:lvl8pPr marL="4199565" indent="0">
              <a:buNone/>
              <a:defRPr sz="2100" b="1"/>
            </a:lvl8pPr>
            <a:lvl9pPr marL="4799503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99405" y="3287331"/>
            <a:ext cx="6801584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9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10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29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4" y="599969"/>
            <a:ext cx="51600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1585" y="1295767"/>
            <a:ext cx="8099405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49"/>
            </a:lvl3pPr>
            <a:lvl4pPr>
              <a:defRPr sz="2624"/>
            </a:lvl4pPr>
            <a:lvl5pPr>
              <a:defRPr sz="2624"/>
            </a:lvl5pPr>
            <a:lvl6pPr>
              <a:defRPr sz="2624"/>
            </a:lvl6pPr>
            <a:lvl7pPr>
              <a:defRPr sz="2624"/>
            </a:lvl7pPr>
            <a:lvl8pPr>
              <a:defRPr sz="2624"/>
            </a:lvl8pPr>
            <a:lvl9pPr>
              <a:defRPr sz="262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004" y="2699862"/>
            <a:ext cx="51600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38" indent="0">
              <a:buNone/>
              <a:defRPr sz="1837"/>
            </a:lvl2pPr>
            <a:lvl3pPr marL="1199876" indent="0">
              <a:buNone/>
              <a:defRPr sz="1575"/>
            </a:lvl3pPr>
            <a:lvl4pPr marL="1799814" indent="0">
              <a:buNone/>
              <a:defRPr sz="1312"/>
            </a:lvl4pPr>
            <a:lvl5pPr marL="2399751" indent="0">
              <a:buNone/>
              <a:defRPr sz="1312"/>
            </a:lvl5pPr>
            <a:lvl6pPr marL="2999689" indent="0">
              <a:buNone/>
              <a:defRPr sz="1312"/>
            </a:lvl6pPr>
            <a:lvl7pPr marL="3599627" indent="0">
              <a:buNone/>
              <a:defRPr sz="1312"/>
            </a:lvl7pPr>
            <a:lvl8pPr marL="4199565" indent="0">
              <a:buNone/>
              <a:defRPr sz="1312"/>
            </a:lvl8pPr>
            <a:lvl9pPr marL="4799503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51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4" y="599969"/>
            <a:ext cx="51600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1585" y="1295767"/>
            <a:ext cx="8099405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38" indent="0">
              <a:buNone/>
              <a:defRPr sz="3674"/>
            </a:lvl2pPr>
            <a:lvl3pPr marL="1199876" indent="0">
              <a:buNone/>
              <a:defRPr sz="3149"/>
            </a:lvl3pPr>
            <a:lvl4pPr marL="1799814" indent="0">
              <a:buNone/>
              <a:defRPr sz="2624"/>
            </a:lvl4pPr>
            <a:lvl5pPr marL="2399751" indent="0">
              <a:buNone/>
              <a:defRPr sz="2624"/>
            </a:lvl5pPr>
            <a:lvl6pPr marL="2999689" indent="0">
              <a:buNone/>
              <a:defRPr sz="2624"/>
            </a:lvl6pPr>
            <a:lvl7pPr marL="3599627" indent="0">
              <a:buNone/>
              <a:defRPr sz="2624"/>
            </a:lvl7pPr>
            <a:lvl8pPr marL="4199565" indent="0">
              <a:buNone/>
              <a:defRPr sz="2624"/>
            </a:lvl8pPr>
            <a:lvl9pPr marL="4799503" indent="0">
              <a:buNone/>
              <a:defRPr sz="26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004" y="2699862"/>
            <a:ext cx="51600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38" indent="0">
              <a:buNone/>
              <a:defRPr sz="1837"/>
            </a:lvl2pPr>
            <a:lvl3pPr marL="1199876" indent="0">
              <a:buNone/>
              <a:defRPr sz="1575"/>
            </a:lvl3pPr>
            <a:lvl4pPr marL="1799814" indent="0">
              <a:buNone/>
              <a:defRPr sz="1312"/>
            </a:lvl4pPr>
            <a:lvl5pPr marL="2399751" indent="0">
              <a:buNone/>
              <a:defRPr sz="1312"/>
            </a:lvl5pPr>
            <a:lvl6pPr marL="2999689" indent="0">
              <a:buNone/>
              <a:defRPr sz="1312"/>
            </a:lvl6pPr>
            <a:lvl7pPr marL="3599627" indent="0">
              <a:buNone/>
              <a:defRPr sz="1312"/>
            </a:lvl7pPr>
            <a:lvl8pPr marL="4199565" indent="0">
              <a:buNone/>
              <a:defRPr sz="1312"/>
            </a:lvl8pPr>
            <a:lvl9pPr marL="4799503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9919" y="479143"/>
            <a:ext cx="13798987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919" y="2395710"/>
            <a:ext cx="13798987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9919" y="8341239"/>
            <a:ext cx="359973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9611" y="8341239"/>
            <a:ext cx="5399603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9170" y="8341239"/>
            <a:ext cx="359973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99876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69" indent="-299969" algn="l" defTabSz="11998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07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2pPr>
      <a:lvl3pPr marL="1499845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4" kern="1200">
          <a:solidFill>
            <a:schemeClr val="tx1"/>
          </a:solidFill>
          <a:latin typeface="+mn-lt"/>
          <a:ea typeface="+mn-ea"/>
          <a:cs typeface="+mn-cs"/>
        </a:defRPr>
      </a:lvl3pPr>
      <a:lvl4pPr marL="2099782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720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658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596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534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472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38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876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814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751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689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627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565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503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76252" y="1898430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63502" y="3398598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90450" y="5909724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63502" y="4608527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58043" y="273535"/>
            <a:ext cx="2736000" cy="3923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Implementing the Community Mental Health Transformation Programme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58043" y="751295"/>
            <a:ext cx="2736000" cy="3496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Embed PTS and Arts Therapy in the Neighbourhood Team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06741" y="25656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4673813" y="-48128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22-23 Priorities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811006" y="-32452"/>
            <a:ext cx="2259309" cy="2101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Deliverables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34306" y="249619"/>
            <a:ext cx="7488000" cy="4115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service offer for carers and service users within neighbourhood teams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Establish an effective complex emotional needs offer for older adults 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34306" y="731023"/>
            <a:ext cx="7488000" cy="2024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Embed DIALOG+ in Neighbourhood teams to replace CPA process across all neighbourhoods</a:t>
            </a:r>
          </a:p>
        </p:txBody>
      </p:sp>
      <p:cxnSp>
        <p:nvCxnSpPr>
          <p:cNvPr id="9" name="Straight Arrow Connector 8"/>
          <p:cNvCxnSpPr>
            <a:stCxn id="250" idx="1"/>
          </p:cNvCxnSpPr>
          <p:nvPr/>
        </p:nvCxnSpPr>
        <p:spPr>
          <a:xfrm flipH="1">
            <a:off x="3409910" y="469720"/>
            <a:ext cx="548133" cy="1530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06" idx="1"/>
          </p:cNvCxnSpPr>
          <p:nvPr/>
        </p:nvCxnSpPr>
        <p:spPr>
          <a:xfrm flipH="1">
            <a:off x="3421737" y="926130"/>
            <a:ext cx="536306" cy="11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01" idx="1"/>
            <a:endCxn id="250" idx="3"/>
          </p:cNvCxnSpPr>
          <p:nvPr/>
        </p:nvCxnSpPr>
        <p:spPr>
          <a:xfrm flipH="1">
            <a:off x="6694043" y="455381"/>
            <a:ext cx="340263" cy="14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2" idx="1"/>
            <a:endCxn id="106" idx="3"/>
          </p:cNvCxnSpPr>
          <p:nvPr/>
        </p:nvCxnSpPr>
        <p:spPr>
          <a:xfrm flipH="1">
            <a:off x="6694043" y="832255"/>
            <a:ext cx="340263" cy="93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58043" y="1176906"/>
            <a:ext cx="2736000" cy="7179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Improve Physical Healthcare Outcomes for service users with Serious Mental Illness (SMI) and Learning Disabilities (LD)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34306" y="998723"/>
            <a:ext cx="7488000" cy="686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Development of Physical Health Healthcare Assistant (HCAs) roles in care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 access and completion of annual health checks for LD and SMI population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 access to systems to request for physical health checks for ELFT clinicians (blood order/imaging)</a:t>
            </a:r>
          </a:p>
        </p:txBody>
      </p:sp>
      <p:cxnSp>
        <p:nvCxnSpPr>
          <p:cNvPr id="156" name="Straight Arrow Connector 155"/>
          <p:cNvCxnSpPr>
            <a:stCxn id="153" idx="1"/>
            <a:endCxn id="151" idx="3"/>
          </p:cNvCxnSpPr>
          <p:nvPr/>
        </p:nvCxnSpPr>
        <p:spPr>
          <a:xfrm flipH="1">
            <a:off x="6694043" y="1342186"/>
            <a:ext cx="340263" cy="193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51" idx="1"/>
          </p:cNvCxnSpPr>
          <p:nvPr/>
        </p:nvCxnSpPr>
        <p:spPr>
          <a:xfrm flipH="1">
            <a:off x="3421737" y="1535886"/>
            <a:ext cx="536306" cy="684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49964" y="3841356"/>
            <a:ext cx="2736000" cy="2449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Embed Trauma Informed Care 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34306" y="3684736"/>
            <a:ext cx="7488000" cy="3680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Designing and delivering training co-produced with the service users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Scale-up the Quality Improvement project to make trauma informed environments</a:t>
            </a:r>
          </a:p>
        </p:txBody>
      </p:sp>
      <p:cxnSp>
        <p:nvCxnSpPr>
          <p:cNvPr id="163" name="Straight Arrow Connector 162"/>
          <p:cNvCxnSpPr>
            <a:stCxn id="160" idx="1"/>
            <a:endCxn id="159" idx="3"/>
          </p:cNvCxnSpPr>
          <p:nvPr/>
        </p:nvCxnSpPr>
        <p:spPr>
          <a:xfrm flipH="1">
            <a:off x="6685964" y="3868761"/>
            <a:ext cx="348342" cy="95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59" idx="1"/>
          </p:cNvCxnSpPr>
          <p:nvPr/>
        </p:nvCxnSpPr>
        <p:spPr>
          <a:xfrm flipH="1" flipV="1">
            <a:off x="3397661" y="3701285"/>
            <a:ext cx="552303" cy="262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Rectangle 16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59984" y="4228334"/>
            <a:ext cx="2736000" cy="3815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Further develop and share learning for homelessness network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34306" y="4100355"/>
            <a:ext cx="7488000" cy="401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Recruit more patient advocates to encourage learning from shared experiences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access to podiatry and physiotherapy</a:t>
            </a:r>
          </a:p>
        </p:txBody>
      </p:sp>
      <p:cxnSp>
        <p:nvCxnSpPr>
          <p:cNvPr id="172" name="Straight Arrow Connector 171"/>
          <p:cNvCxnSpPr>
            <a:stCxn id="166" idx="1"/>
          </p:cNvCxnSpPr>
          <p:nvPr/>
        </p:nvCxnSpPr>
        <p:spPr>
          <a:xfrm flipH="1" flipV="1">
            <a:off x="3397661" y="3788903"/>
            <a:ext cx="562323" cy="630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69" idx="1"/>
            <a:endCxn id="166" idx="3"/>
          </p:cNvCxnSpPr>
          <p:nvPr/>
        </p:nvCxnSpPr>
        <p:spPr>
          <a:xfrm flipH="1">
            <a:off x="6695984" y="4300875"/>
            <a:ext cx="338322" cy="118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59984" y="4858590"/>
            <a:ext cx="2736000" cy="2449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Carer’s strategy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1801" y="4576163"/>
            <a:ext cx="7488000" cy="7993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experience of carers by prioritising carer’s voice and involvement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identification and recognition of carers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Develop clearer pathways to access support for carers and help in crisis – ensure the right support is available for young carers</a:t>
            </a:r>
          </a:p>
        </p:txBody>
      </p:sp>
      <p:cxnSp>
        <p:nvCxnSpPr>
          <p:cNvPr id="213" name="Straight Arrow Connector 212"/>
          <p:cNvCxnSpPr>
            <a:stCxn id="211" idx="1"/>
            <a:endCxn id="210" idx="3"/>
          </p:cNvCxnSpPr>
          <p:nvPr/>
        </p:nvCxnSpPr>
        <p:spPr>
          <a:xfrm flipH="1">
            <a:off x="6695984" y="4975855"/>
            <a:ext cx="345817" cy="5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210" idx="1"/>
          </p:cNvCxnSpPr>
          <p:nvPr/>
        </p:nvCxnSpPr>
        <p:spPr>
          <a:xfrm flipH="1" flipV="1">
            <a:off x="3373136" y="3868761"/>
            <a:ext cx="586848" cy="1112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0" name="Rectangle 27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59984" y="5692130"/>
            <a:ext cx="2736000" cy="405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Staff Wellbeing, Recruitment and Retention</a:t>
            </a: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8559" y="5433472"/>
            <a:ext cx="7488000" cy="9357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Introduce </a:t>
            </a: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training and leadership </a:t>
            </a:r>
            <a:r>
              <a:rPr lang="en-GB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programmes, team </a:t>
            </a:r>
            <a:r>
              <a:rPr lang="en-GB" sz="1200" dirty="0">
                <a:solidFill>
                  <a:schemeClr val="tx1"/>
                </a:solidFill>
              </a:rPr>
              <a:t>development days and shadowing opportunities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Fully recruit into all posts in the service and support secondment opportunities in the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Identify the key skill areas in the Primary Care Skills Academy and develop a Knowledge and Skills Framework (KSF) for East London, General Practice Support Unit (GPSU) and A&amp;C managers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Support homeworking with appropriate technology and review experience of staff</a:t>
            </a:r>
          </a:p>
        </p:txBody>
      </p:sp>
      <p:cxnSp>
        <p:nvCxnSpPr>
          <p:cNvPr id="283" name="Straight Arrow Connector 282"/>
          <p:cNvCxnSpPr>
            <a:stCxn id="281" idx="1"/>
            <a:endCxn id="280" idx="3"/>
          </p:cNvCxnSpPr>
          <p:nvPr/>
        </p:nvCxnSpPr>
        <p:spPr>
          <a:xfrm flipH="1" flipV="1">
            <a:off x="6695984" y="5894761"/>
            <a:ext cx="352575" cy="6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" name="Straight Arrow Connector 285"/>
          <p:cNvCxnSpPr>
            <a:stCxn id="280" idx="1"/>
          </p:cNvCxnSpPr>
          <p:nvPr/>
        </p:nvCxnSpPr>
        <p:spPr>
          <a:xfrm flipH="1" flipV="1">
            <a:off x="3397661" y="4937594"/>
            <a:ext cx="562323" cy="957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9" name="Rectangle 28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59984" y="6733884"/>
            <a:ext cx="2736000" cy="2662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Reduce Inequalities</a:t>
            </a: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8559" y="6429910"/>
            <a:ext cx="7488000" cy="1178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Implement the inequalities report recommendations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Engage with the VCSE to support delivery of the inequalities agenda across services and use data to review inequalities and support interventions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Develop and deploy inequalities dashboard to support local oversight</a:t>
            </a: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cs typeface="Calibri"/>
              </a:rPr>
              <a:t>Develop </a:t>
            </a:r>
            <a:r>
              <a:rPr lang="en-GB" sz="1200" dirty="0">
                <a:solidFill>
                  <a:schemeClr val="tx1"/>
                </a:solidFill>
                <a:cs typeface="Calibri"/>
              </a:rPr>
              <a:t>a strategy for action on the social determinants of health with the aim of reducing inequalities</a:t>
            </a:r>
            <a:endParaRPr lang="en-GB" sz="1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cs typeface="Calibri"/>
              </a:rPr>
              <a:t>Develop whole systems monitoring and strengthen accountability for health inequalities</a:t>
            </a:r>
            <a:endParaRPr lang="en-GB" dirty="0"/>
          </a:p>
        </p:txBody>
      </p:sp>
      <p:cxnSp>
        <p:nvCxnSpPr>
          <p:cNvPr id="292" name="Straight Arrow Connector 291"/>
          <p:cNvCxnSpPr>
            <a:stCxn id="290" idx="1"/>
            <a:endCxn id="289" idx="3"/>
          </p:cNvCxnSpPr>
          <p:nvPr/>
        </p:nvCxnSpPr>
        <p:spPr>
          <a:xfrm flipH="1" flipV="1">
            <a:off x="6695984" y="6867004"/>
            <a:ext cx="352575" cy="152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>
            <a:stCxn id="289" idx="1"/>
          </p:cNvCxnSpPr>
          <p:nvPr/>
        </p:nvCxnSpPr>
        <p:spPr>
          <a:xfrm flipH="1" flipV="1">
            <a:off x="3373136" y="5050833"/>
            <a:ext cx="586848" cy="1816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4" name="Rectangle 29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49964" y="7778595"/>
            <a:ext cx="2736000" cy="2449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Estates review and upgrade</a:t>
            </a: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8559" y="7681486"/>
            <a:ext cx="7488000" cy="7061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Review current estates in line with added staffing across teams and create extra clinical capacity with local partners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Upgrade the inpatient facility to meet minimum requirement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Development of the Single Mile End Site (One Borough Inpatient Site), continue with scoping exercise</a:t>
            </a:r>
          </a:p>
        </p:txBody>
      </p:sp>
      <p:cxnSp>
        <p:nvCxnSpPr>
          <p:cNvPr id="296" name="Straight Arrow Connector 295"/>
          <p:cNvCxnSpPr>
            <a:cxnSpLocks/>
          </p:cNvCxnSpPr>
          <p:nvPr/>
        </p:nvCxnSpPr>
        <p:spPr>
          <a:xfrm flipH="1" flipV="1">
            <a:off x="6685964" y="7901066"/>
            <a:ext cx="362595" cy="9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>
            <a:stCxn id="294" idx="1"/>
          </p:cNvCxnSpPr>
          <p:nvPr/>
        </p:nvCxnSpPr>
        <p:spPr>
          <a:xfrm flipH="1" flipV="1">
            <a:off x="3421618" y="6299577"/>
            <a:ext cx="528346" cy="1601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8" name="Rectangle 3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49964" y="8488934"/>
            <a:ext cx="2736000" cy="4361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Shape future service around digital options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1801" y="8426852"/>
            <a:ext cx="7488000" cy="5510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Conduct a scoping exercise for all digital options in the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Support staff induction to digital options while implementing Patient Knows Best (PKB)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Trial technology, apps and telehealth approaches to innovate service delivery</a:t>
            </a:r>
          </a:p>
        </p:txBody>
      </p:sp>
      <p:cxnSp>
        <p:nvCxnSpPr>
          <p:cNvPr id="312" name="Straight Arrow Connector 311"/>
          <p:cNvCxnSpPr>
            <a:cxnSpLocks/>
          </p:cNvCxnSpPr>
          <p:nvPr/>
        </p:nvCxnSpPr>
        <p:spPr>
          <a:xfrm flipH="1">
            <a:off x="6685964" y="8702357"/>
            <a:ext cx="355837" cy="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" name="Straight Arrow Connector 314"/>
          <p:cNvCxnSpPr>
            <a:stCxn id="308" idx="1"/>
          </p:cNvCxnSpPr>
          <p:nvPr/>
        </p:nvCxnSpPr>
        <p:spPr>
          <a:xfrm flipH="1" flipV="1">
            <a:off x="3389438" y="6413258"/>
            <a:ext cx="560526" cy="2293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8" name="Rectangle 33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58043" y="2006260"/>
            <a:ext cx="2736000" cy="2945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Strengthen place-based community offer</a:t>
            </a: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34306" y="1739516"/>
            <a:ext cx="7488000" cy="5261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Strengthen relation with Primary Care – define standard operating procedures and Workstreams for next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Strengthen local wellbeing forums to align priorities with GPs and PCNs</a:t>
            </a:r>
          </a:p>
        </p:txBody>
      </p:sp>
      <p:cxnSp>
        <p:nvCxnSpPr>
          <p:cNvPr id="341" name="Straight Arrow Connector 340"/>
          <p:cNvCxnSpPr>
            <a:stCxn id="339" idx="1"/>
            <a:endCxn id="338" idx="3"/>
          </p:cNvCxnSpPr>
          <p:nvPr/>
        </p:nvCxnSpPr>
        <p:spPr>
          <a:xfrm flipH="1">
            <a:off x="6694043" y="2002601"/>
            <a:ext cx="340263" cy="150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Arrow Connector 343"/>
          <p:cNvCxnSpPr>
            <a:stCxn id="338" idx="1"/>
          </p:cNvCxnSpPr>
          <p:nvPr/>
        </p:nvCxnSpPr>
        <p:spPr>
          <a:xfrm flipH="1">
            <a:off x="3421737" y="2153528"/>
            <a:ext cx="536306" cy="112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7" name="Rectangle 34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58043" y="2408658"/>
            <a:ext cx="2736000" cy="2476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Managing waiting times and backlog</a:t>
            </a: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34306" y="2329470"/>
            <a:ext cx="7488000" cy="3958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Support services to deliver on recovery plans to reduce waiting lists and backlogs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Implement regular meetings to manage pressures</a:t>
            </a:r>
          </a:p>
        </p:txBody>
      </p:sp>
      <p:cxnSp>
        <p:nvCxnSpPr>
          <p:cNvPr id="350" name="Straight Arrow Connector 349"/>
          <p:cNvCxnSpPr>
            <a:stCxn id="349" idx="1"/>
            <a:endCxn id="347" idx="3"/>
          </p:cNvCxnSpPr>
          <p:nvPr/>
        </p:nvCxnSpPr>
        <p:spPr>
          <a:xfrm flipH="1">
            <a:off x="6694043" y="2527416"/>
            <a:ext cx="340263" cy="5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Arrow Connector 351"/>
          <p:cNvCxnSpPr>
            <a:stCxn id="347" idx="1"/>
          </p:cNvCxnSpPr>
          <p:nvPr/>
        </p:nvCxnSpPr>
        <p:spPr>
          <a:xfrm flipH="1">
            <a:off x="3373136" y="2532494"/>
            <a:ext cx="584907" cy="1112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3" name="Rectangle 352">
            <a:extLst>
              <a:ext uri="{FF2B5EF4-FFF2-40B4-BE49-F238E27FC236}">
                <a16:creationId xmlns:a16="http://schemas.microsoft.com/office/drawing/2014/main" id="{715ADCA2-3684-4426-A47D-3BA1143DDCEE}"/>
              </a:ext>
            </a:extLst>
          </p:cNvPr>
          <p:cNvSpPr/>
          <p:nvPr/>
        </p:nvSpPr>
        <p:spPr>
          <a:xfrm>
            <a:off x="14268791" y="11076"/>
            <a:ext cx="1581913" cy="271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Directorates/Corporate </a:t>
            </a:r>
            <a:r>
              <a:rPr lang="en-GB" sz="1050" b="1" dirty="0"/>
              <a:t>Service</a:t>
            </a: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4575504" y="369309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E590C12A-420C-4EB4-9FFC-A1FED15CFF8A}"/>
              </a:ext>
            </a:extLst>
          </p:cNvPr>
          <p:cNvSpPr/>
          <p:nvPr/>
        </p:nvSpPr>
        <p:spPr>
          <a:xfrm>
            <a:off x="14789673" y="367257"/>
            <a:ext cx="216000" cy="1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4577203" y="744847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792753" y="744846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4579824" y="1256288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4579824" y="1815483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795374" y="1815482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4995479" y="1815586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4590018" y="2377628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805568" y="2377629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005673" y="2379709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5218615" y="2378601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4596322" y="3802876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CABEB588-23CF-470D-AB2C-94E8F949CBDF}"/>
              </a:ext>
            </a:extLst>
          </p:cNvPr>
          <p:cNvSpPr/>
          <p:nvPr/>
        </p:nvSpPr>
        <p:spPr>
          <a:xfrm>
            <a:off x="14807033" y="3802876"/>
            <a:ext cx="216000" cy="1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4592465" y="4215303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795824" y="4218625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6BA06C71-B8A2-46BE-95AB-C2F4F9D2F771}"/>
              </a:ext>
            </a:extLst>
          </p:cNvPr>
          <p:cNvSpPr/>
          <p:nvPr/>
        </p:nvSpPr>
        <p:spPr>
          <a:xfrm>
            <a:off x="14592465" y="4858448"/>
            <a:ext cx="216000" cy="1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4813771" y="4858448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6BA06C71-B8A2-46BE-95AB-C2F4F9D2F771}"/>
              </a:ext>
            </a:extLst>
          </p:cNvPr>
          <p:cNvSpPr/>
          <p:nvPr/>
        </p:nvSpPr>
        <p:spPr>
          <a:xfrm>
            <a:off x="14592477" y="5781830"/>
            <a:ext cx="216000" cy="1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4801717" y="5782713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017267" y="5782712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217372" y="5781930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5433036" y="5781930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715E9CAA-E40A-40CD-AEDA-49001DB4BCB1}"/>
              </a:ext>
            </a:extLst>
          </p:cNvPr>
          <p:cNvSpPr/>
          <p:nvPr/>
        </p:nvSpPr>
        <p:spPr>
          <a:xfrm>
            <a:off x="14807033" y="6956985"/>
            <a:ext cx="216000" cy="16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CD89C462-C413-4A29-B414-9D5B911E6921}"/>
              </a:ext>
            </a:extLst>
          </p:cNvPr>
          <p:cNvSpPr/>
          <p:nvPr/>
        </p:nvSpPr>
        <p:spPr>
          <a:xfrm>
            <a:off x="14592541" y="6956880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5034991" y="6956880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4E4C22AE-AF89-4850-BC7A-A420204EC33A}"/>
              </a:ext>
            </a:extLst>
          </p:cNvPr>
          <p:cNvSpPr/>
          <p:nvPr/>
        </p:nvSpPr>
        <p:spPr>
          <a:xfrm>
            <a:off x="14590483" y="8044106"/>
            <a:ext cx="216000" cy="162000"/>
          </a:xfrm>
          <a:prstGeom prst="rect">
            <a:avLst/>
          </a:prstGeom>
          <a:solidFill>
            <a:srgbClr val="F9AD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4813098" y="8043830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4592465" y="8645940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4813098" y="8644901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5017267" y="8043749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5033731" y="8644317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6BA06C71-B8A2-46BE-95AB-C2F4F9D2F771}"/>
              </a:ext>
            </a:extLst>
          </p:cNvPr>
          <p:cNvSpPr/>
          <p:nvPr/>
        </p:nvSpPr>
        <p:spPr>
          <a:xfrm>
            <a:off x="15233273" y="8644390"/>
            <a:ext cx="216000" cy="1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49964" y="2779984"/>
            <a:ext cx="2736000" cy="5567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Improve and sustain acute mental health inpatient care by reducing restrictive practices</a:t>
            </a: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59984" y="3430638"/>
            <a:ext cx="2736000" cy="2449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Co-production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34306" y="2789599"/>
            <a:ext cx="7488000" cy="401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Ensure wards are working to the Prevention of Future Deaths recommendations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Continue to manage beds and coproduction with service users to focus on observation practice</a:t>
            </a: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1801" y="3256751"/>
            <a:ext cx="7488000" cy="361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Develop partnership working across North East London (NEL) and new ways of working with CCG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Co-produce governance systems and future patient safety incident reviews</a:t>
            </a:r>
          </a:p>
        </p:txBody>
      </p:sp>
      <p:cxnSp>
        <p:nvCxnSpPr>
          <p:cNvPr id="236" name="Straight Arrow Connector 235"/>
          <p:cNvCxnSpPr>
            <a:stCxn id="221" idx="1"/>
            <a:endCxn id="212" idx="3"/>
          </p:cNvCxnSpPr>
          <p:nvPr/>
        </p:nvCxnSpPr>
        <p:spPr>
          <a:xfrm flipH="1">
            <a:off x="6685964" y="2990554"/>
            <a:ext cx="348342" cy="67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222" idx="1"/>
            <a:endCxn id="220" idx="3"/>
          </p:cNvCxnSpPr>
          <p:nvPr/>
        </p:nvCxnSpPr>
        <p:spPr>
          <a:xfrm flipH="1">
            <a:off x="6695984" y="3437552"/>
            <a:ext cx="345817" cy="115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Rectangle 237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4579824" y="2827425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4597098" y="3354558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4820113" y="3354558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043128" y="3353956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252768" y="6956984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pic>
        <p:nvPicPr>
          <p:cNvPr id="154" name="Picture 4">
            <a:extLst>
              <a:ext uri="{FF2B5EF4-FFF2-40B4-BE49-F238E27FC236}">
                <a16:creationId xmlns:a16="http://schemas.microsoft.com/office/drawing/2014/main" id="{BA0CBEDF-741C-4522-A04B-5BFA571CE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52" y="220922"/>
            <a:ext cx="1042235" cy="51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42635" y="7031566"/>
            <a:ext cx="3375816" cy="1823154"/>
            <a:chOff x="57531" y="6624328"/>
            <a:chExt cx="3375816" cy="1823154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23B0CFCF-25E2-4E6B-B443-C05FE6DE6E70}"/>
                </a:ext>
              </a:extLst>
            </p:cNvPr>
            <p:cNvSpPr txBox="1"/>
            <p:nvPr/>
          </p:nvSpPr>
          <p:spPr>
            <a:xfrm>
              <a:off x="159814" y="6630018"/>
              <a:ext cx="2100292" cy="212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Directorate </a:t>
              </a: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B6D466FE-44FB-40F8-8FDF-2C8503932FB1}"/>
                </a:ext>
              </a:extLst>
            </p:cNvPr>
            <p:cNvSpPr txBox="1"/>
            <p:nvPr/>
          </p:nvSpPr>
          <p:spPr>
            <a:xfrm>
              <a:off x="1729044" y="6624328"/>
              <a:ext cx="1400808" cy="212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Corporate Service</a:t>
              </a: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88F977BB-7489-45E2-9571-AF40D937E949}"/>
                </a:ext>
              </a:extLst>
            </p:cNvPr>
            <p:cNvSpPr/>
            <p:nvPr/>
          </p:nvSpPr>
          <p:spPr>
            <a:xfrm>
              <a:off x="57531" y="6647978"/>
              <a:ext cx="3375816" cy="17995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86"/>
            </a:p>
          </p:txBody>
        </p:sp>
        <p:grpSp>
          <p:nvGrpSpPr>
            <p:cNvPr id="223" name="Group 222"/>
            <p:cNvGrpSpPr/>
            <p:nvPr/>
          </p:nvGrpSpPr>
          <p:grpSpPr>
            <a:xfrm>
              <a:off x="213105" y="7001320"/>
              <a:ext cx="1547051" cy="742771"/>
              <a:chOff x="2026496" y="5565608"/>
              <a:chExt cx="1528812" cy="721602"/>
            </a:xfrm>
          </p:grpSpPr>
          <p:sp>
            <p:nvSpPr>
              <p:cNvPr id="254" name="TextBox 253">
                <a:extLst>
                  <a:ext uri="{FF2B5EF4-FFF2-40B4-BE49-F238E27FC236}">
                    <a16:creationId xmlns:a16="http://schemas.microsoft.com/office/drawing/2014/main" id="{25A880D6-A3F0-4BCD-B47D-25F2CD9FF04C}"/>
                  </a:ext>
                </a:extLst>
              </p:cNvPr>
              <p:cNvSpPr txBox="1"/>
              <p:nvPr/>
            </p:nvSpPr>
            <p:spPr>
              <a:xfrm>
                <a:off x="2190670" y="6081128"/>
                <a:ext cx="1255710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Tower Hamlets MH</a:t>
                </a:r>
              </a:p>
            </p:txBody>
          </p:sp>
          <p:sp>
            <p:nvSpPr>
              <p:cNvPr id="256" name="Rectangle 255">
                <a:extLst>
                  <a:ext uri="{FF2B5EF4-FFF2-40B4-BE49-F238E27FC236}">
                    <a16:creationId xmlns:a16="http://schemas.microsoft.com/office/drawing/2014/main" id="{ACCE71C7-994B-4BA0-89B0-2D5374AC5D08}"/>
                  </a:ext>
                </a:extLst>
              </p:cNvPr>
              <p:cNvSpPr/>
              <p:nvPr/>
            </p:nvSpPr>
            <p:spPr>
              <a:xfrm>
                <a:off x="2026496" y="5599918"/>
                <a:ext cx="216212" cy="162071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>
                  <a:highlight>
                    <a:srgbClr val="FFFF00"/>
                  </a:highlight>
                </a:endParaRPr>
              </a:p>
            </p:txBody>
          </p:sp>
          <p:sp>
            <p:nvSpPr>
              <p:cNvPr id="257" name="Rectangle 256">
                <a:extLst>
                  <a:ext uri="{FF2B5EF4-FFF2-40B4-BE49-F238E27FC236}">
                    <a16:creationId xmlns:a16="http://schemas.microsoft.com/office/drawing/2014/main" id="{44B3FDBF-6F34-4B4D-9C96-DC0004FA83E6}"/>
                  </a:ext>
                </a:extLst>
              </p:cNvPr>
              <p:cNvSpPr/>
              <p:nvPr/>
            </p:nvSpPr>
            <p:spPr>
              <a:xfrm>
                <a:off x="2027545" y="5772759"/>
                <a:ext cx="216211" cy="16207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58" name="Rectangle 257">
                <a:extLst>
                  <a:ext uri="{FF2B5EF4-FFF2-40B4-BE49-F238E27FC236}">
                    <a16:creationId xmlns:a16="http://schemas.microsoft.com/office/drawing/2014/main" id="{5DF499C3-9542-4C01-ABC5-86FBE9E3E6DB}"/>
                  </a:ext>
                </a:extLst>
              </p:cNvPr>
              <p:cNvSpPr/>
              <p:nvPr/>
            </p:nvSpPr>
            <p:spPr>
              <a:xfrm>
                <a:off x="2027436" y="5945177"/>
                <a:ext cx="216212" cy="162071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61" name="Rectangle 260">
                <a:extLst>
                  <a:ext uri="{FF2B5EF4-FFF2-40B4-BE49-F238E27FC236}">
                    <a16:creationId xmlns:a16="http://schemas.microsoft.com/office/drawing/2014/main" id="{92C7776B-23AF-4BA6-9B82-C6BCA0BD6AEB}"/>
                  </a:ext>
                </a:extLst>
              </p:cNvPr>
              <p:cNvSpPr/>
              <p:nvPr/>
            </p:nvSpPr>
            <p:spPr>
              <a:xfrm>
                <a:off x="2027551" y="6111011"/>
                <a:ext cx="216211" cy="162071"/>
              </a:xfrm>
              <a:prstGeom prst="rect">
                <a:avLst/>
              </a:prstGeom>
              <a:solidFill>
                <a:srgbClr val="17F19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9BF57428-B34F-4560-A983-87DB12A4B138}"/>
                  </a:ext>
                </a:extLst>
              </p:cNvPr>
              <p:cNvSpPr txBox="1"/>
              <p:nvPr/>
            </p:nvSpPr>
            <p:spPr>
              <a:xfrm>
                <a:off x="2186360" y="5565608"/>
                <a:ext cx="1306916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Trust-wide CHS</a:t>
                </a:r>
              </a:p>
            </p:txBody>
          </p:sp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94D82266-A690-40B0-94DE-76E0267954F9}"/>
                  </a:ext>
                </a:extLst>
              </p:cNvPr>
              <p:cNvSpPr txBox="1"/>
              <p:nvPr/>
            </p:nvSpPr>
            <p:spPr>
              <a:xfrm>
                <a:off x="2192287" y="5749389"/>
                <a:ext cx="1363021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Primary Care Services</a:t>
                </a:r>
              </a:p>
            </p:txBody>
          </p:sp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EE2CE5BF-0B4A-4450-B112-DC024053CED2}"/>
                  </a:ext>
                </a:extLst>
              </p:cNvPr>
              <p:cNvSpPr txBox="1"/>
              <p:nvPr/>
            </p:nvSpPr>
            <p:spPr>
              <a:xfrm>
                <a:off x="2193476" y="5934999"/>
                <a:ext cx="1133276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Specialist Services</a:t>
                </a: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1854685" y="6829042"/>
              <a:ext cx="1573344" cy="1419039"/>
              <a:chOff x="2036982" y="7099492"/>
              <a:chExt cx="1554795" cy="1378596"/>
            </a:xfrm>
          </p:grpSpPr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6FDC3CE0-4B40-4CB8-B657-164DF6FB2C3C}"/>
                  </a:ext>
                </a:extLst>
              </p:cNvPr>
              <p:cNvSpPr txBox="1"/>
              <p:nvPr/>
            </p:nvSpPr>
            <p:spPr>
              <a:xfrm>
                <a:off x="2207971" y="7604722"/>
                <a:ext cx="1383806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CMHT Transformation</a:t>
                </a:r>
              </a:p>
            </p:txBody>
          </p:sp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440867BF-AD5F-4437-A35C-84C5F6D7FDAB}"/>
                  </a:ext>
                </a:extLst>
              </p:cNvPr>
              <p:cNvSpPr txBox="1"/>
              <p:nvPr/>
            </p:nvSpPr>
            <p:spPr>
              <a:xfrm>
                <a:off x="2205184" y="7773350"/>
                <a:ext cx="1380375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Quality Improvement</a:t>
                </a:r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4E4C22AE-AF89-4850-BC7A-A420204EC33A}"/>
                  </a:ext>
                </a:extLst>
              </p:cNvPr>
              <p:cNvSpPr/>
              <p:nvPr/>
            </p:nvSpPr>
            <p:spPr>
              <a:xfrm>
                <a:off x="2038332" y="7132327"/>
                <a:ext cx="216212" cy="162071"/>
              </a:xfrm>
              <a:prstGeom prst="rect">
                <a:avLst/>
              </a:prstGeom>
              <a:solidFill>
                <a:srgbClr val="F9ADD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3FAD825C-B876-4BC7-9CDF-BCBC75CC7334}"/>
                  </a:ext>
                </a:extLst>
              </p:cNvPr>
              <p:cNvSpPr/>
              <p:nvPr/>
            </p:nvSpPr>
            <p:spPr>
              <a:xfrm>
                <a:off x="2038332" y="7299289"/>
                <a:ext cx="216212" cy="162071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6BA06C71-B8A2-46BE-95AB-C2F4F9D2F771}"/>
                  </a:ext>
                </a:extLst>
              </p:cNvPr>
              <p:cNvSpPr/>
              <p:nvPr/>
            </p:nvSpPr>
            <p:spPr>
              <a:xfrm>
                <a:off x="2038332" y="7466701"/>
                <a:ext cx="216212" cy="16207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32" name="Rectangle 231">
                <a:extLst>
                  <a:ext uri="{FF2B5EF4-FFF2-40B4-BE49-F238E27FC236}">
                    <a16:creationId xmlns:a16="http://schemas.microsoft.com/office/drawing/2014/main" id="{E590C12A-420C-4EB4-9FFC-A1FED15CFF8A}"/>
                  </a:ext>
                </a:extLst>
              </p:cNvPr>
              <p:cNvSpPr/>
              <p:nvPr/>
            </p:nvSpPr>
            <p:spPr>
              <a:xfrm>
                <a:off x="2036982" y="7635894"/>
                <a:ext cx="216211" cy="16207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33" name="TextBox 232">
                <a:extLst>
                  <a:ext uri="{FF2B5EF4-FFF2-40B4-BE49-F238E27FC236}">
                    <a16:creationId xmlns:a16="http://schemas.microsoft.com/office/drawing/2014/main" id="{ADC9F148-84C7-490A-924E-F260682FC522}"/>
                  </a:ext>
                </a:extLst>
              </p:cNvPr>
              <p:cNvSpPr txBox="1"/>
              <p:nvPr/>
            </p:nvSpPr>
            <p:spPr>
              <a:xfrm>
                <a:off x="2201148" y="7099492"/>
                <a:ext cx="1236248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Estates </a:t>
                </a:r>
              </a:p>
            </p:txBody>
          </p:sp>
          <p:sp>
            <p:nvSpPr>
              <p:cNvPr id="234" name="TextBox 233">
                <a:extLst>
                  <a:ext uri="{FF2B5EF4-FFF2-40B4-BE49-F238E27FC236}">
                    <a16:creationId xmlns:a16="http://schemas.microsoft.com/office/drawing/2014/main" id="{B3AEBECE-05D6-4199-A0F2-9088D92A6540}"/>
                  </a:ext>
                </a:extLst>
              </p:cNvPr>
              <p:cNvSpPr txBox="1"/>
              <p:nvPr/>
            </p:nvSpPr>
            <p:spPr>
              <a:xfrm>
                <a:off x="2202665" y="7262535"/>
                <a:ext cx="875104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Digital</a:t>
                </a:r>
              </a:p>
            </p:txBody>
          </p:sp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0DE69C62-1F46-494A-B028-882C86F6D6FC}"/>
                  </a:ext>
                </a:extLst>
              </p:cNvPr>
              <p:cNvSpPr txBox="1"/>
              <p:nvPr/>
            </p:nvSpPr>
            <p:spPr>
              <a:xfrm>
                <a:off x="2204562" y="7408884"/>
                <a:ext cx="125275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People &amp; Culture</a:t>
                </a:r>
              </a:p>
            </p:txBody>
          </p:sp>
          <p:sp>
            <p:nvSpPr>
              <p:cNvPr id="243" name="Rectangle 242">
                <a:extLst>
                  <a:ext uri="{FF2B5EF4-FFF2-40B4-BE49-F238E27FC236}">
                    <a16:creationId xmlns:a16="http://schemas.microsoft.com/office/drawing/2014/main" id="{CABEB588-23CF-470D-AB2C-94E8F949CBDF}"/>
                  </a:ext>
                </a:extLst>
              </p:cNvPr>
              <p:cNvSpPr/>
              <p:nvPr/>
            </p:nvSpPr>
            <p:spPr>
              <a:xfrm>
                <a:off x="2038789" y="7806538"/>
                <a:ext cx="216211" cy="16207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715E9CAA-E40A-40CD-AEDA-49001DB4BCB1}"/>
                  </a:ext>
                </a:extLst>
              </p:cNvPr>
              <p:cNvSpPr/>
              <p:nvPr/>
            </p:nvSpPr>
            <p:spPr>
              <a:xfrm>
                <a:off x="2037090" y="7970039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id="{CD89C462-C413-4A29-B414-9D5B911E6921}"/>
                  </a:ext>
                </a:extLst>
              </p:cNvPr>
              <p:cNvSpPr/>
              <p:nvPr/>
            </p:nvSpPr>
            <p:spPr>
              <a:xfrm>
                <a:off x="2037442" y="8138531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75000">
                    <a:srgbClr val="F9ADDE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7AD28FFE-7D54-4D75-863F-FB0A5ECD7192}"/>
                  </a:ext>
                </a:extLst>
              </p:cNvPr>
              <p:cNvSpPr txBox="1"/>
              <p:nvPr/>
            </p:nvSpPr>
            <p:spPr>
              <a:xfrm>
                <a:off x="2206084" y="7940098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Informatics &amp; BI</a:t>
                </a:r>
              </a:p>
            </p:txBody>
          </p:sp>
          <p:sp>
            <p:nvSpPr>
              <p:cNvPr id="247" name="TextBox 246">
                <a:extLst>
                  <a:ext uri="{FF2B5EF4-FFF2-40B4-BE49-F238E27FC236}">
                    <a16:creationId xmlns:a16="http://schemas.microsoft.com/office/drawing/2014/main" id="{DD663DA8-E07F-41AB-A169-C76855EC2CA1}"/>
                  </a:ext>
                </a:extLst>
              </p:cNvPr>
              <p:cNvSpPr txBox="1"/>
              <p:nvPr/>
            </p:nvSpPr>
            <p:spPr>
              <a:xfrm>
                <a:off x="2206084" y="8104081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Public Health</a:t>
                </a:r>
              </a:p>
            </p:txBody>
          </p:sp>
          <p:sp>
            <p:nvSpPr>
              <p:cNvPr id="248" name="Rectangle 247">
                <a:extLst>
                  <a:ext uri="{FF2B5EF4-FFF2-40B4-BE49-F238E27FC236}">
                    <a16:creationId xmlns:a16="http://schemas.microsoft.com/office/drawing/2014/main" id="{ABE7FBCC-7DBA-43CD-B919-71DA9B2008E9}"/>
                  </a:ext>
                </a:extLst>
              </p:cNvPr>
              <p:cNvSpPr/>
              <p:nvPr/>
            </p:nvSpPr>
            <p:spPr>
              <a:xfrm>
                <a:off x="2037270" y="8301217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7500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49" name="TextBox 248">
                <a:extLst>
                  <a:ext uri="{FF2B5EF4-FFF2-40B4-BE49-F238E27FC236}">
                    <a16:creationId xmlns:a16="http://schemas.microsoft.com/office/drawing/2014/main" id="{BABAE87A-3C7F-498E-BCA9-329233C0FBDA}"/>
                  </a:ext>
                </a:extLst>
              </p:cNvPr>
              <p:cNvSpPr txBox="1"/>
              <p:nvPr/>
            </p:nvSpPr>
            <p:spPr>
              <a:xfrm>
                <a:off x="2206985" y="8272006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Financial Viability </a:t>
                </a:r>
              </a:p>
            </p:txBody>
          </p:sp>
        </p:grpSp>
      </p:grpSp>
      <p:sp>
        <p:nvSpPr>
          <p:cNvPr id="334" name="Rectangle 333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215667" y="3768298"/>
            <a:ext cx="935171" cy="1234606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124" dirty="0">
                <a:solidFill>
                  <a:schemeClr val="tx1"/>
                </a:solidFill>
              </a:rPr>
              <a:t>To improve the quality of life for all we serve</a:t>
            </a:r>
          </a:p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Tower Hamlets</a:t>
            </a:r>
          </a:p>
        </p:txBody>
      </p:sp>
      <p:cxnSp>
        <p:nvCxnSpPr>
          <p:cNvPr id="152" name="Straight Arrow Connector 151"/>
          <p:cNvCxnSpPr>
            <a:stCxn id="149" idx="1"/>
          </p:cNvCxnSpPr>
          <p:nvPr/>
        </p:nvCxnSpPr>
        <p:spPr>
          <a:xfrm flipH="1" flipV="1">
            <a:off x="1219200" y="4560634"/>
            <a:ext cx="1271250" cy="1681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47" idx="1"/>
          </p:cNvCxnSpPr>
          <p:nvPr/>
        </p:nvCxnSpPr>
        <p:spPr>
          <a:xfrm flipH="1">
            <a:off x="1219200" y="2220609"/>
            <a:ext cx="1257052" cy="1748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48" idx="1"/>
          </p:cNvCxnSpPr>
          <p:nvPr/>
        </p:nvCxnSpPr>
        <p:spPr>
          <a:xfrm flipH="1">
            <a:off x="1219200" y="3717694"/>
            <a:ext cx="1244302" cy="51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0" idx="1"/>
          </p:cNvCxnSpPr>
          <p:nvPr/>
        </p:nvCxnSpPr>
        <p:spPr>
          <a:xfrm flipH="1" flipV="1">
            <a:off x="1219200" y="4385602"/>
            <a:ext cx="1244302" cy="506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Rectangle 161">
            <a:extLst>
              <a:ext uri="{FF2B5EF4-FFF2-40B4-BE49-F238E27FC236}">
                <a16:creationId xmlns:a16="http://schemas.microsoft.com/office/drawing/2014/main" id="{23BEBD1B-7979-486E-BD95-68B1EC654B2B}"/>
              </a:ext>
            </a:extLst>
          </p:cNvPr>
          <p:cNvSpPr/>
          <p:nvPr/>
        </p:nvSpPr>
        <p:spPr>
          <a:xfrm>
            <a:off x="15479713" y="6956879"/>
            <a:ext cx="218790" cy="1618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3BEBD1B-7979-486E-BD95-68B1EC654B2B}"/>
              </a:ext>
            </a:extLst>
          </p:cNvPr>
          <p:cNvSpPr/>
          <p:nvPr/>
        </p:nvSpPr>
        <p:spPr>
          <a:xfrm>
            <a:off x="1939789" y="8639722"/>
            <a:ext cx="218790" cy="1618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ABAE87A-3C7F-498E-BCA9-329233C0FBDA}"/>
              </a:ext>
            </a:extLst>
          </p:cNvPr>
          <p:cNvSpPr txBox="1"/>
          <p:nvPr/>
        </p:nvSpPr>
        <p:spPr>
          <a:xfrm>
            <a:off x="2110908" y="8636807"/>
            <a:ext cx="12540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People &amp; Participation 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61213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6194e418-5875-4308-b033-74eb9c181361">
      <UserInfo>
        <DisplayName>ALI, Amrus (EAST LONDON NHS FOUNDATION TRUST)</DisplayName>
        <AccountId>11</AccountId>
        <AccountType/>
      </UserInfo>
      <UserInfo>
        <DisplayName>WADDON, Gopal (EAST LONDON NHS FOUNDATION TRUST)</DisplayName>
        <AccountId>8</AccountId>
        <AccountType/>
      </UserInfo>
      <UserInfo>
        <DisplayName>BISHOP, Sammy (EAST LONDON NHS FOUNDATION TRUST)</DisplayName>
        <AccountId>67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8D600F-1EA1-42E8-8D90-761A07672246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194e418-5875-4308-b033-74eb9c181361"/>
    <ds:schemaRef ds:uri="4d648a74-5c83-46a7-8e4c-7f989ae960a5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B30D94E-0B5A-4C51-94F5-B3D4107385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C55389-3849-42ED-9115-E6E0993BB8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5706</TotalTime>
  <Words>615</Words>
  <Application>Microsoft Office PowerPoint</Application>
  <PresentationFormat>Custom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Arial,Sans-Serif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Based  Annual Plan 2022-23</dc:title>
  <dc:creator>Baksh de la Iglesia Amber</dc:creator>
  <cp:lastModifiedBy>BISHOP, Sammy (EAST LONDON NHS FOUNDATION TRUST)</cp:lastModifiedBy>
  <cp:revision>330</cp:revision>
  <dcterms:created xsi:type="dcterms:W3CDTF">2022-04-07T15:48:29Z</dcterms:created>
  <dcterms:modified xsi:type="dcterms:W3CDTF">2022-05-18T08:26:48Z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