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8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10151-F7AF-4318-8B3D-FFB9C91D7399}" v="1" dt="2022-03-27T11:03:15.5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Amrus (EAST LONDON NHS FOUNDATION TRUST)" userId="20eabdd2-f36c-4d46-a21b-363cf02c3519" providerId="ADAL" clId="{4D1C9B47-A898-4E86-A104-6C7BC732A6C7}"/>
    <pc:docChg chg="undo custSel modSld">
      <pc:chgData name="ALI, Amrus (EAST LONDON NHS FOUNDATION TRUST)" userId="20eabdd2-f36c-4d46-a21b-363cf02c3519" providerId="ADAL" clId="{4D1C9B47-A898-4E86-A104-6C7BC732A6C7}" dt="2022-03-23T13:48:54.842" v="26" actId="14100"/>
      <pc:docMkLst>
        <pc:docMk/>
      </pc:docMkLst>
      <pc:sldChg chg="delSp modSp mod">
        <pc:chgData name="ALI, Amrus (EAST LONDON NHS FOUNDATION TRUST)" userId="20eabdd2-f36c-4d46-a21b-363cf02c3519" providerId="ADAL" clId="{4D1C9B47-A898-4E86-A104-6C7BC732A6C7}" dt="2022-03-23T13:48:54.842" v="26" actId="14100"/>
        <pc:sldMkLst>
          <pc:docMk/>
          <pc:sldMk cId="1939823833" sldId="257"/>
        </pc:sldMkLst>
        <pc:spChg chg="del">
          <ac:chgData name="ALI, Amrus (EAST LONDON NHS FOUNDATION TRUST)" userId="20eabdd2-f36c-4d46-a21b-363cf02c3519" providerId="ADAL" clId="{4D1C9B47-A898-4E86-A104-6C7BC732A6C7}" dt="2022-03-23T13:47:31.541" v="1" actId="478"/>
          <ac:spMkLst>
            <pc:docMk/>
            <pc:sldMk cId="1939823833" sldId="257"/>
            <ac:spMk id="9" creationId="{64B20AAB-7CE1-4ED6-8763-E36D488A7663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76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88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06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07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08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09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10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11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12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21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22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23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24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25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26" creationId="{5F2EDB91-E066-44FB-A920-C8605A983F6F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127" creationId="{5F2EDB91-E066-44FB-A920-C8605A983F6F}"/>
          </ac:spMkLst>
        </pc:spChg>
        <pc:spChg chg="del">
          <ac:chgData name="ALI, Amrus (EAST LONDON NHS FOUNDATION TRUST)" userId="20eabdd2-f36c-4d46-a21b-363cf02c3519" providerId="ADAL" clId="{4D1C9B47-A898-4E86-A104-6C7BC732A6C7}" dt="2022-03-23T13:47:29.204" v="0" actId="478"/>
          <ac:spMkLst>
            <pc:docMk/>
            <pc:sldMk cId="1939823833" sldId="257"/>
            <ac:spMk id="205" creationId="{96245E70-61EF-42EB-B91F-4D0D5AC34684}"/>
          </ac:spMkLst>
        </pc:spChg>
        <pc:spChg chg="del">
          <ac:chgData name="ALI, Amrus (EAST LONDON NHS FOUNDATION TRUST)" userId="20eabdd2-f36c-4d46-a21b-363cf02c3519" providerId="ADAL" clId="{4D1C9B47-A898-4E86-A104-6C7BC732A6C7}" dt="2022-03-23T13:47:33.609" v="2" actId="478"/>
          <ac:spMkLst>
            <pc:docMk/>
            <pc:sldMk cId="1939823833" sldId="257"/>
            <ac:spMk id="210" creationId="{E3A3D3C5-2B51-4526-9F52-06FF1B820779}"/>
          </ac:spMkLst>
        </pc:spChg>
        <pc:spChg chg="mod">
          <ac:chgData name="ALI, Amrus (EAST LONDON NHS FOUNDATION TRUST)" userId="20eabdd2-f36c-4d46-a21b-363cf02c3519" providerId="ADAL" clId="{4D1C9B47-A898-4E86-A104-6C7BC732A6C7}" dt="2022-03-23T13:48:54.842" v="26" actId="14100"/>
          <ac:spMkLst>
            <pc:docMk/>
            <pc:sldMk cId="1939823833" sldId="257"/>
            <ac:spMk id="250" creationId="{5F2EDB91-E066-44FB-A920-C8605A983F6F}"/>
          </ac:spMkLst>
        </pc:sp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3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32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35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37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39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41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48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55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60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29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32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34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35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36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38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40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42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44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46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48" creationId="{00000000-0000-0000-0000-000000000000}"/>
          </ac:cxnSpMkLst>
        </pc:cxnChg>
        <pc:cxnChg chg="mod">
          <ac:chgData name="ALI, Amrus (EAST LONDON NHS FOUNDATION TRUST)" userId="20eabdd2-f36c-4d46-a21b-363cf02c3519" providerId="ADAL" clId="{4D1C9B47-A898-4E86-A104-6C7BC732A6C7}" dt="2022-03-23T13:48:54.842" v="26" actId="14100"/>
          <ac:cxnSpMkLst>
            <pc:docMk/>
            <pc:sldMk cId="1939823833" sldId="257"/>
            <ac:cxnSpMk id="254" creationId="{00000000-0000-0000-0000-000000000000}"/>
          </ac:cxnSpMkLst>
        </pc:cxnChg>
      </pc:sldChg>
    </pc:docChg>
  </pc:docChgLst>
  <pc:docChgLst>
    <pc:chgData name="BAKSH DE LA IGLESIA, Amber (EAST LONDON NHS FOUNDATION TRUST)" userId="S::amber.bakshdelaiglesia1@nhs.net::b2650a99-9385-4d98-8a06-8e7c9d440112" providerId="AD" clId="Web-{7345DAA9-E817-FDB6-81A0-B359EC450787}"/>
    <pc:docChg chg="addSld modSld">
      <pc:chgData name="BAKSH DE LA IGLESIA, Amber (EAST LONDON NHS FOUNDATION TRUST)" userId="S::amber.bakshdelaiglesia1@nhs.net::b2650a99-9385-4d98-8a06-8e7c9d440112" providerId="AD" clId="Web-{7345DAA9-E817-FDB6-81A0-B359EC450787}" dt="2022-03-25T16:18:15.637" v="7"/>
      <pc:docMkLst>
        <pc:docMk/>
      </pc:docMkLst>
      <pc:sldChg chg="addSp delSp modSp new">
        <pc:chgData name="BAKSH DE LA IGLESIA, Amber (EAST LONDON NHS FOUNDATION TRUST)" userId="S::amber.bakshdelaiglesia1@nhs.net::b2650a99-9385-4d98-8a06-8e7c9d440112" providerId="AD" clId="Web-{7345DAA9-E817-FDB6-81A0-B359EC450787}" dt="2022-03-25T16:17:55.230" v="3"/>
        <pc:sldMkLst>
          <pc:docMk/>
          <pc:sldMk cId="3728260761" sldId="259"/>
        </pc:sldMkLst>
        <pc:spChg chg="del">
          <ac:chgData name="BAKSH DE LA IGLESIA, Amber (EAST LONDON NHS FOUNDATION TRUST)" userId="S::amber.bakshdelaiglesia1@nhs.net::b2650a99-9385-4d98-8a06-8e7c9d440112" providerId="AD" clId="Web-{7345DAA9-E817-FDB6-81A0-B359EC450787}" dt="2022-03-25T16:17:46.136" v="1"/>
          <ac:spMkLst>
            <pc:docMk/>
            <pc:sldMk cId="3728260761" sldId="259"/>
            <ac:spMk id="3" creationId="{43586553-801B-1A85-98F3-6C5014CADE9F}"/>
          </ac:spMkLst>
        </pc:spChg>
        <pc:graphicFrameChg chg="add mod ord modGraphic">
          <ac:chgData name="BAKSH DE LA IGLESIA, Amber (EAST LONDON NHS FOUNDATION TRUST)" userId="S::amber.bakshdelaiglesia1@nhs.net::b2650a99-9385-4d98-8a06-8e7c9d440112" providerId="AD" clId="Web-{7345DAA9-E817-FDB6-81A0-B359EC450787}" dt="2022-03-25T16:17:55.230" v="3"/>
          <ac:graphicFrameMkLst>
            <pc:docMk/>
            <pc:sldMk cId="3728260761" sldId="259"/>
            <ac:graphicFrameMk id="5" creationId="{8A8196E9-DB4C-3038-D4D6-09A345EA93D5}"/>
          </ac:graphicFrameMkLst>
        </pc:graphicFrameChg>
      </pc:sldChg>
      <pc:sldChg chg="addSp delSp modSp new">
        <pc:chgData name="BAKSH DE LA IGLESIA, Amber (EAST LONDON NHS FOUNDATION TRUST)" userId="S::amber.bakshdelaiglesia1@nhs.net::b2650a99-9385-4d98-8a06-8e7c9d440112" providerId="AD" clId="Web-{7345DAA9-E817-FDB6-81A0-B359EC450787}" dt="2022-03-25T16:18:15.637" v="7"/>
        <pc:sldMkLst>
          <pc:docMk/>
          <pc:sldMk cId="2856427923" sldId="260"/>
        </pc:sldMkLst>
        <pc:spChg chg="del">
          <ac:chgData name="BAKSH DE LA IGLESIA, Amber (EAST LONDON NHS FOUNDATION TRUST)" userId="S::amber.bakshdelaiglesia1@nhs.net::b2650a99-9385-4d98-8a06-8e7c9d440112" providerId="AD" clId="Web-{7345DAA9-E817-FDB6-81A0-B359EC450787}" dt="2022-03-25T16:18:06.605" v="5"/>
          <ac:spMkLst>
            <pc:docMk/>
            <pc:sldMk cId="2856427923" sldId="260"/>
            <ac:spMk id="3" creationId="{25EB6659-A72C-C7C9-92EA-73A82A9DBD11}"/>
          </ac:spMkLst>
        </pc:spChg>
        <pc:graphicFrameChg chg="add mod ord modGraphic">
          <ac:chgData name="BAKSH DE LA IGLESIA, Amber (EAST LONDON NHS FOUNDATION TRUST)" userId="S::amber.bakshdelaiglesia1@nhs.net::b2650a99-9385-4d98-8a06-8e7c9d440112" providerId="AD" clId="Web-{7345DAA9-E817-FDB6-81A0-B359EC450787}" dt="2022-03-25T16:18:15.637" v="7"/>
          <ac:graphicFrameMkLst>
            <pc:docMk/>
            <pc:sldMk cId="2856427923" sldId="260"/>
            <ac:graphicFrameMk id="5" creationId="{1C643104-5196-1A7E-4241-2B602AECCC57}"/>
          </ac:graphicFrameMkLst>
        </pc:graphicFrameChg>
      </pc:sldChg>
    </pc:docChg>
  </pc:docChgLst>
  <pc:docChgLst>
    <pc:chgData name="SHAH, Amar (EAST LONDON NHS FOUNDATION TRUST)" userId="50fcb134-79d1-4ffc-9310-7a4d03c4ee80" providerId="ADAL" clId="{19010151-F7AF-4318-8B3D-FFB9C91D7399}"/>
    <pc:docChg chg="custSel modSld">
      <pc:chgData name="SHAH, Amar (EAST LONDON NHS FOUNDATION TRUST)" userId="50fcb134-79d1-4ffc-9310-7a4d03c4ee80" providerId="ADAL" clId="{19010151-F7AF-4318-8B3D-FFB9C91D7399}" dt="2022-03-27T11:03:15.520" v="11" actId="1076"/>
      <pc:docMkLst>
        <pc:docMk/>
      </pc:docMkLst>
      <pc:sldChg chg="addSp delSp modSp mod">
        <pc:chgData name="SHAH, Amar (EAST LONDON NHS FOUNDATION TRUST)" userId="50fcb134-79d1-4ffc-9310-7a4d03c4ee80" providerId="ADAL" clId="{19010151-F7AF-4318-8B3D-FFB9C91D7399}" dt="2022-03-27T11:03:05.840" v="10" actId="13822"/>
        <pc:sldMkLst>
          <pc:docMk/>
          <pc:sldMk cId="1939823833" sldId="257"/>
        </pc:sldMkLst>
        <pc:picChg chg="del mod">
          <ac:chgData name="SHAH, Amar (EAST LONDON NHS FOUNDATION TRUST)" userId="50fcb134-79d1-4ffc-9310-7a4d03c4ee80" providerId="ADAL" clId="{19010151-F7AF-4318-8B3D-FFB9C91D7399}" dt="2022-03-27T11:02:33.885" v="2" actId="478"/>
          <ac:picMkLst>
            <pc:docMk/>
            <pc:sldMk cId="1939823833" sldId="257"/>
            <ac:picMk id="137" creationId="{5740CE73-D484-4F02-B920-17E59CF4F470}"/>
          </ac:picMkLst>
        </pc:picChg>
        <pc:cxnChg chg="add mod">
          <ac:chgData name="SHAH, Amar (EAST LONDON NHS FOUNDATION TRUST)" userId="50fcb134-79d1-4ffc-9310-7a4d03c4ee80" providerId="ADAL" clId="{19010151-F7AF-4318-8B3D-FFB9C91D7399}" dt="2022-03-27T11:02:41.880" v="4" actId="13822"/>
          <ac:cxnSpMkLst>
            <pc:docMk/>
            <pc:sldMk cId="1939823833" sldId="257"/>
            <ac:cxnSpMk id="4" creationId="{383B99C3-6EA0-47E0-8EA8-B3487077105F}"/>
          </ac:cxnSpMkLst>
        </pc:cxnChg>
        <pc:cxnChg chg="add mod">
          <ac:chgData name="SHAH, Amar (EAST LONDON NHS FOUNDATION TRUST)" userId="50fcb134-79d1-4ffc-9310-7a4d03c4ee80" providerId="ADAL" clId="{19010151-F7AF-4318-8B3D-FFB9C91D7399}" dt="2022-03-27T11:02:49.320" v="6" actId="13822"/>
          <ac:cxnSpMkLst>
            <pc:docMk/>
            <pc:sldMk cId="1939823833" sldId="257"/>
            <ac:cxnSpMk id="9" creationId="{4F15B5F2-DA55-4D59-AA4F-76EC883EC72D}"/>
          </ac:cxnSpMkLst>
        </pc:cxnChg>
        <pc:cxnChg chg="add mod">
          <ac:chgData name="SHAH, Amar (EAST LONDON NHS FOUNDATION TRUST)" userId="50fcb134-79d1-4ffc-9310-7a4d03c4ee80" providerId="ADAL" clId="{19010151-F7AF-4318-8B3D-FFB9C91D7399}" dt="2022-03-27T11:03:00.051" v="8" actId="13822"/>
          <ac:cxnSpMkLst>
            <pc:docMk/>
            <pc:sldMk cId="1939823833" sldId="257"/>
            <ac:cxnSpMk id="13" creationId="{0CC533C6-6502-4F48-8BFF-9455C5B47A04}"/>
          </ac:cxnSpMkLst>
        </pc:cxnChg>
        <pc:cxnChg chg="add mod">
          <ac:chgData name="SHAH, Amar (EAST LONDON NHS FOUNDATION TRUST)" userId="50fcb134-79d1-4ffc-9310-7a4d03c4ee80" providerId="ADAL" clId="{19010151-F7AF-4318-8B3D-FFB9C91D7399}" dt="2022-03-27T11:03:05.840" v="10" actId="13822"/>
          <ac:cxnSpMkLst>
            <pc:docMk/>
            <pc:sldMk cId="1939823833" sldId="257"/>
            <ac:cxnSpMk id="17" creationId="{76674A1D-260E-461B-A76E-2BEDD17E1B50}"/>
          </ac:cxnSpMkLst>
        </pc:cxnChg>
      </pc:sldChg>
      <pc:sldChg chg="delSp modSp mod">
        <pc:chgData name="SHAH, Amar (EAST LONDON NHS FOUNDATION TRUST)" userId="50fcb134-79d1-4ffc-9310-7a4d03c4ee80" providerId="ADAL" clId="{19010151-F7AF-4318-8B3D-FFB9C91D7399}" dt="2022-03-27T11:03:15.520" v="11" actId="1076"/>
        <pc:sldMkLst>
          <pc:docMk/>
          <pc:sldMk cId="1452356799" sldId="258"/>
        </pc:sldMkLst>
        <pc:spChg chg="del">
          <ac:chgData name="SHAH, Amar (EAST LONDON NHS FOUNDATION TRUST)" userId="50fcb134-79d1-4ffc-9310-7a4d03c4ee80" providerId="ADAL" clId="{19010151-F7AF-4318-8B3D-FFB9C91D7399}" dt="2022-03-27T11:02:29.977" v="0" actId="478"/>
          <ac:spMkLst>
            <pc:docMk/>
            <pc:sldMk cId="1452356799" sldId="258"/>
            <ac:spMk id="5" creationId="{E0FDA029-C69A-4200-831E-9CD29C2977C4}"/>
          </ac:spMkLst>
        </pc:spChg>
        <pc:picChg chg="mod">
          <ac:chgData name="SHAH, Amar (EAST LONDON NHS FOUNDATION TRUST)" userId="50fcb134-79d1-4ffc-9310-7a4d03c4ee80" providerId="ADAL" clId="{19010151-F7AF-4318-8B3D-FFB9C91D7399}" dt="2022-03-27T11:03:15.520" v="11" actId="1076"/>
          <ac:picMkLst>
            <pc:docMk/>
            <pc:sldMk cId="1452356799" sldId="258"/>
            <ac:picMk id="2052" creationId="{472A6223-AACB-44D4-BD74-39AAD8F68F9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/>
              <a:t>IAPT Annual 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641" y="5674488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74199" y="4396153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Staff wellbeing, equality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74199" y="3695631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System Development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874199" y="2850085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Staff training &amp; development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74199" y="1024700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Improving Care delivery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74199" y="5030890"/>
            <a:ext cx="1080000" cy="48951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Corporate Support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874199" y="5817027"/>
            <a:ext cx="1080000" cy="4121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Recruitment &amp; Workforce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339794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Improve experience with subcontractors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74199" y="1939714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Integrated Care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701115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Digital Offers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1063092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Demand &amp; Capacity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1785572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Co-location – GPs, Community and Voluntary Sector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2142276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Integration &amp; interface with wider MH Pathway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2892238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Increase variety of therapies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15761" y="2526824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Collaboration with other IAPT services (Trust &amp; ICS)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3265885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Training for managers, complex cases &amp; culturally-sensitive interventions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3638750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Appraisals and PDP planning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10198" y="5524062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>
                <a:solidFill>
                  <a:schemeClr val="tx1"/>
                </a:solidFill>
              </a:rPr>
              <a:t>Supporting Flexible Working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5935838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>
                <a:solidFill>
                  <a:schemeClr val="tx1"/>
                </a:solidFill>
              </a:rPr>
              <a:t>IT, Estates &amp; Phonelines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4015613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Automation products &amp; system enhancement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4380312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Communications with service Users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15761" y="6323714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Recruitment Strategy and Retention/Progression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12052" y="5121167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Staff wellbeing initiatives – new ways of working, wellbeing champions, communications</a:t>
            </a:r>
          </a:p>
        </p:txBody>
      </p:sp>
      <p:cxnSp>
        <p:nvCxnSpPr>
          <p:cNvPr id="3" name="Straight Arrow Connector 2"/>
          <p:cNvCxnSpPr>
            <a:stCxn id="8" idx="1"/>
            <a:endCxn id="148" idx="3"/>
          </p:cNvCxnSpPr>
          <p:nvPr/>
        </p:nvCxnSpPr>
        <p:spPr>
          <a:xfrm flipH="1" flipV="1">
            <a:off x="3316549" y="2685557"/>
            <a:ext cx="1557650" cy="1205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8" idx="1"/>
            <a:endCxn id="150" idx="3"/>
          </p:cNvCxnSpPr>
          <p:nvPr/>
        </p:nvCxnSpPr>
        <p:spPr>
          <a:xfrm flipH="1" flipV="1">
            <a:off x="3316547" y="3823558"/>
            <a:ext cx="1557652" cy="67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  <a:endCxn id="149" idx="3"/>
          </p:cNvCxnSpPr>
          <p:nvPr/>
        </p:nvCxnSpPr>
        <p:spPr>
          <a:xfrm flipH="1">
            <a:off x="3316547" y="3891192"/>
            <a:ext cx="1557652" cy="1153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39" idx="1"/>
            <a:endCxn id="149" idx="3"/>
          </p:cNvCxnSpPr>
          <p:nvPr/>
        </p:nvCxnSpPr>
        <p:spPr>
          <a:xfrm flipH="1" flipV="1">
            <a:off x="3316547" y="5044922"/>
            <a:ext cx="1557652" cy="230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9" idx="1"/>
            <a:endCxn id="150" idx="3"/>
          </p:cNvCxnSpPr>
          <p:nvPr/>
        </p:nvCxnSpPr>
        <p:spPr>
          <a:xfrm flipH="1" flipV="1">
            <a:off x="3316547" y="3823558"/>
            <a:ext cx="1557652" cy="1452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  <a:endCxn id="150" idx="3"/>
          </p:cNvCxnSpPr>
          <p:nvPr/>
        </p:nvCxnSpPr>
        <p:spPr>
          <a:xfrm flipH="1" flipV="1">
            <a:off x="3316547" y="3823558"/>
            <a:ext cx="1557652" cy="76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1"/>
            <a:endCxn id="148" idx="3"/>
          </p:cNvCxnSpPr>
          <p:nvPr/>
        </p:nvCxnSpPr>
        <p:spPr>
          <a:xfrm flipH="1" flipV="1">
            <a:off x="3316549" y="2685557"/>
            <a:ext cx="1557650" cy="388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1"/>
            <a:endCxn id="150" idx="3"/>
          </p:cNvCxnSpPr>
          <p:nvPr/>
        </p:nvCxnSpPr>
        <p:spPr>
          <a:xfrm flipH="1">
            <a:off x="3316547" y="3074482"/>
            <a:ext cx="1557652" cy="749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0" idx="1"/>
            <a:endCxn id="149" idx="3"/>
          </p:cNvCxnSpPr>
          <p:nvPr/>
        </p:nvCxnSpPr>
        <p:spPr>
          <a:xfrm flipH="1" flipV="1">
            <a:off x="3316547" y="5044922"/>
            <a:ext cx="1557652" cy="978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0" idx="1"/>
            <a:endCxn id="150" idx="3"/>
          </p:cNvCxnSpPr>
          <p:nvPr/>
        </p:nvCxnSpPr>
        <p:spPr>
          <a:xfrm flipH="1" flipV="1">
            <a:off x="3316547" y="3823558"/>
            <a:ext cx="1557652" cy="2199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0" idx="1"/>
            <a:endCxn id="148" idx="3"/>
          </p:cNvCxnSpPr>
          <p:nvPr/>
        </p:nvCxnSpPr>
        <p:spPr>
          <a:xfrm flipH="1" flipV="1">
            <a:off x="3316549" y="2685557"/>
            <a:ext cx="1557650" cy="3337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3" idx="1"/>
            <a:endCxn id="147" idx="3"/>
          </p:cNvCxnSpPr>
          <p:nvPr/>
        </p:nvCxnSpPr>
        <p:spPr>
          <a:xfrm flipH="1">
            <a:off x="3321532" y="1252697"/>
            <a:ext cx="1552667" cy="237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stCxn id="33" idx="1"/>
            <a:endCxn id="148" idx="3"/>
          </p:cNvCxnSpPr>
          <p:nvPr/>
        </p:nvCxnSpPr>
        <p:spPr>
          <a:xfrm flipH="1">
            <a:off x="3316549" y="1252697"/>
            <a:ext cx="1557650" cy="1432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94" idx="1"/>
            <a:endCxn id="147" idx="3"/>
          </p:cNvCxnSpPr>
          <p:nvPr/>
        </p:nvCxnSpPr>
        <p:spPr>
          <a:xfrm flipH="1" flipV="1">
            <a:off x="3321532" y="1490427"/>
            <a:ext cx="1552667" cy="673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stCxn id="94" idx="1"/>
            <a:endCxn id="148" idx="3"/>
          </p:cNvCxnSpPr>
          <p:nvPr/>
        </p:nvCxnSpPr>
        <p:spPr>
          <a:xfrm flipH="1">
            <a:off x="3316549" y="2164111"/>
            <a:ext cx="1557650" cy="521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94" idx="1"/>
            <a:endCxn id="149" idx="3"/>
          </p:cNvCxnSpPr>
          <p:nvPr/>
        </p:nvCxnSpPr>
        <p:spPr>
          <a:xfrm flipH="1">
            <a:off x="3316547" y="2164111"/>
            <a:ext cx="1557652" cy="2880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cxnSpLocks/>
            <a:stCxn id="126" idx="1"/>
            <a:endCxn id="140" idx="3"/>
          </p:cNvCxnSpPr>
          <p:nvPr/>
        </p:nvCxnSpPr>
        <p:spPr>
          <a:xfrm flipH="1" flipV="1">
            <a:off x="5954199" y="6023124"/>
            <a:ext cx="2461562" cy="437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cxnSpLocks/>
            <a:stCxn id="250" idx="1"/>
            <a:endCxn id="33" idx="3"/>
          </p:cNvCxnSpPr>
          <p:nvPr/>
        </p:nvCxnSpPr>
        <p:spPr>
          <a:xfrm flipH="1">
            <a:off x="5954199" y="476594"/>
            <a:ext cx="2468980" cy="776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cxnSpLocks/>
            <a:stCxn id="106" idx="1"/>
            <a:endCxn id="33" idx="3"/>
          </p:cNvCxnSpPr>
          <p:nvPr/>
        </p:nvCxnSpPr>
        <p:spPr>
          <a:xfrm flipH="1">
            <a:off x="5954199" y="837915"/>
            <a:ext cx="2468980" cy="41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cxnSpLocks/>
            <a:stCxn id="107" idx="1"/>
            <a:endCxn id="33" idx="3"/>
          </p:cNvCxnSpPr>
          <p:nvPr/>
        </p:nvCxnSpPr>
        <p:spPr>
          <a:xfrm flipH="1">
            <a:off x="5954199" y="1199892"/>
            <a:ext cx="2468980" cy="52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cxnSpLocks/>
            <a:stCxn id="108" idx="1"/>
            <a:endCxn id="94" idx="3"/>
          </p:cNvCxnSpPr>
          <p:nvPr/>
        </p:nvCxnSpPr>
        <p:spPr>
          <a:xfrm flipH="1">
            <a:off x="5954199" y="1922372"/>
            <a:ext cx="2468980" cy="241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cxnSpLocks/>
            <a:stCxn id="109" idx="1"/>
            <a:endCxn id="94" idx="3"/>
          </p:cNvCxnSpPr>
          <p:nvPr/>
        </p:nvCxnSpPr>
        <p:spPr>
          <a:xfrm flipH="1" flipV="1">
            <a:off x="5954199" y="2164111"/>
            <a:ext cx="2468980" cy="114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cxnSpLocks/>
            <a:stCxn id="110" idx="1"/>
            <a:endCxn id="11" idx="3"/>
          </p:cNvCxnSpPr>
          <p:nvPr/>
        </p:nvCxnSpPr>
        <p:spPr>
          <a:xfrm flipH="1">
            <a:off x="5954199" y="3029038"/>
            <a:ext cx="2468980" cy="45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cxnSpLocks/>
            <a:stCxn id="111" idx="1"/>
            <a:endCxn id="94" idx="3"/>
          </p:cNvCxnSpPr>
          <p:nvPr/>
        </p:nvCxnSpPr>
        <p:spPr>
          <a:xfrm flipH="1" flipV="1">
            <a:off x="5954199" y="2164111"/>
            <a:ext cx="2461562" cy="499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cxnSpLocks/>
            <a:stCxn id="110" idx="1"/>
            <a:endCxn id="94" idx="3"/>
          </p:cNvCxnSpPr>
          <p:nvPr/>
        </p:nvCxnSpPr>
        <p:spPr>
          <a:xfrm flipH="1" flipV="1">
            <a:off x="5954199" y="2164111"/>
            <a:ext cx="2468980" cy="86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  <a:stCxn id="112" idx="1"/>
            <a:endCxn id="11" idx="3"/>
          </p:cNvCxnSpPr>
          <p:nvPr/>
        </p:nvCxnSpPr>
        <p:spPr>
          <a:xfrm flipH="1" flipV="1">
            <a:off x="5954199" y="3074482"/>
            <a:ext cx="2468980" cy="328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  <a:stCxn id="121" idx="1"/>
            <a:endCxn id="11" idx="3"/>
          </p:cNvCxnSpPr>
          <p:nvPr/>
        </p:nvCxnSpPr>
        <p:spPr>
          <a:xfrm flipH="1" flipV="1">
            <a:off x="5954199" y="3074482"/>
            <a:ext cx="2468980" cy="701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  <a:stCxn id="123" idx="1"/>
            <a:endCxn id="139" idx="3"/>
          </p:cNvCxnSpPr>
          <p:nvPr/>
        </p:nvCxnSpPr>
        <p:spPr>
          <a:xfrm flipH="1" flipV="1">
            <a:off x="5954199" y="5275649"/>
            <a:ext cx="2468980" cy="796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  <a:stCxn id="122" idx="1"/>
            <a:endCxn id="139" idx="3"/>
          </p:cNvCxnSpPr>
          <p:nvPr/>
        </p:nvCxnSpPr>
        <p:spPr>
          <a:xfrm flipH="1" flipV="1">
            <a:off x="5954199" y="5275649"/>
            <a:ext cx="2455999" cy="385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  <a:stCxn id="122" idx="1"/>
            <a:endCxn id="6" idx="3"/>
          </p:cNvCxnSpPr>
          <p:nvPr/>
        </p:nvCxnSpPr>
        <p:spPr>
          <a:xfrm flipH="1" flipV="1">
            <a:off x="5954199" y="4587846"/>
            <a:ext cx="2455999" cy="1073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  <a:stCxn id="124" idx="1"/>
            <a:endCxn id="8" idx="3"/>
          </p:cNvCxnSpPr>
          <p:nvPr/>
        </p:nvCxnSpPr>
        <p:spPr>
          <a:xfrm flipH="1" flipV="1">
            <a:off x="5954199" y="3891192"/>
            <a:ext cx="2468980" cy="261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cxnSpLocks/>
            <a:stCxn id="125" idx="1"/>
            <a:endCxn id="8" idx="3"/>
          </p:cNvCxnSpPr>
          <p:nvPr/>
        </p:nvCxnSpPr>
        <p:spPr>
          <a:xfrm flipH="1" flipV="1">
            <a:off x="5954199" y="3891192"/>
            <a:ext cx="2468980" cy="625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  <a:stCxn id="127" idx="1"/>
            <a:endCxn id="6" idx="3"/>
          </p:cNvCxnSpPr>
          <p:nvPr/>
        </p:nvCxnSpPr>
        <p:spPr>
          <a:xfrm flipH="1" flipV="1">
            <a:off x="5954199" y="4587846"/>
            <a:ext cx="2457853" cy="670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23179" y="1416798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Tackling Health Inequalities</a:t>
            </a:r>
          </a:p>
        </p:txBody>
      </p:sp>
      <p:cxnSp>
        <p:nvCxnSpPr>
          <p:cNvPr id="23" name="Straight Arrow Connector 22"/>
          <p:cNvCxnSpPr>
            <a:cxnSpLocks/>
            <a:stCxn id="76" idx="1"/>
            <a:endCxn id="33" idx="3"/>
          </p:cNvCxnSpPr>
          <p:nvPr/>
        </p:nvCxnSpPr>
        <p:spPr>
          <a:xfrm flipH="1" flipV="1">
            <a:off x="5954199" y="1252697"/>
            <a:ext cx="2468980" cy="300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cxnSpLocks/>
            <a:stCxn id="127" idx="1"/>
            <a:endCxn id="140" idx="3"/>
          </p:cNvCxnSpPr>
          <p:nvPr/>
        </p:nvCxnSpPr>
        <p:spPr>
          <a:xfrm flipH="1">
            <a:off x="5954199" y="5257967"/>
            <a:ext cx="2457853" cy="765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cxnSpLocks/>
            <a:stCxn id="122" idx="1"/>
            <a:endCxn id="140" idx="3"/>
          </p:cNvCxnSpPr>
          <p:nvPr/>
        </p:nvCxnSpPr>
        <p:spPr>
          <a:xfrm flipH="1">
            <a:off x="5954199" y="5660862"/>
            <a:ext cx="2455999" cy="362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10198" y="4768188"/>
            <a:ext cx="360000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Focus on equality in staff development &amp; support</a:t>
            </a:r>
          </a:p>
        </p:txBody>
      </p:sp>
      <p:cxnSp>
        <p:nvCxnSpPr>
          <p:cNvPr id="235" name="Straight Arrow Connector 234"/>
          <p:cNvCxnSpPr>
            <a:cxnSpLocks/>
            <a:stCxn id="88" idx="1"/>
            <a:endCxn id="6" idx="3"/>
          </p:cNvCxnSpPr>
          <p:nvPr/>
        </p:nvCxnSpPr>
        <p:spPr>
          <a:xfrm flipH="1" flipV="1">
            <a:off x="5954199" y="4587846"/>
            <a:ext cx="2455999" cy="317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83B99C3-6EA0-47E0-8EA8-B3487077105F}"/>
              </a:ext>
            </a:extLst>
          </p:cNvPr>
          <p:cNvCxnSpPr>
            <a:stCxn id="147" idx="1"/>
          </p:cNvCxnSpPr>
          <p:nvPr/>
        </p:nvCxnSpPr>
        <p:spPr>
          <a:xfrm flipH="1">
            <a:off x="1519614" y="1490427"/>
            <a:ext cx="937918" cy="1173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15B5F2-DA55-4D59-AA4F-76EC883EC72D}"/>
              </a:ext>
            </a:extLst>
          </p:cNvPr>
          <p:cNvCxnSpPr>
            <a:stCxn id="148" idx="1"/>
          </p:cNvCxnSpPr>
          <p:nvPr/>
        </p:nvCxnSpPr>
        <p:spPr>
          <a:xfrm flipH="1">
            <a:off x="1621792" y="2685557"/>
            <a:ext cx="830757" cy="388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C533C6-6502-4F48-8BFF-9455C5B47A04}"/>
              </a:ext>
            </a:extLst>
          </p:cNvPr>
          <p:cNvCxnSpPr>
            <a:stCxn id="150" idx="1"/>
          </p:cNvCxnSpPr>
          <p:nvPr/>
        </p:nvCxnSpPr>
        <p:spPr>
          <a:xfrm flipH="1" flipV="1">
            <a:off x="1611712" y="3604516"/>
            <a:ext cx="840835" cy="21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6674A1D-260E-461B-A76E-2BEDD17E1B50}"/>
              </a:ext>
            </a:extLst>
          </p:cNvPr>
          <p:cNvCxnSpPr>
            <a:stCxn id="149" idx="1"/>
          </p:cNvCxnSpPr>
          <p:nvPr/>
        </p:nvCxnSpPr>
        <p:spPr>
          <a:xfrm flipH="1" flipV="1">
            <a:off x="1542553" y="3912350"/>
            <a:ext cx="909994" cy="1132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DBB8A-7F36-AAEC-8AB3-E97998E8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A8196E9-DB4C-3038-D4D6-09A345EA93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048198"/>
              </p:ext>
            </p:extLst>
          </p:nvPr>
        </p:nvGraphicFramePr>
        <p:xfrm>
          <a:off x="510117" y="270172"/>
          <a:ext cx="11388762" cy="608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532">
                  <a:extLst>
                    <a:ext uri="{9D8B030D-6E8A-4147-A177-3AD203B41FA5}">
                      <a16:colId xmlns:a16="http://schemas.microsoft.com/office/drawing/2014/main" val="3231331885"/>
                    </a:ext>
                  </a:extLst>
                </a:gridCol>
                <a:gridCol w="3670015">
                  <a:extLst>
                    <a:ext uri="{9D8B030D-6E8A-4147-A177-3AD203B41FA5}">
                      <a16:colId xmlns:a16="http://schemas.microsoft.com/office/drawing/2014/main" val="4292061259"/>
                    </a:ext>
                  </a:extLst>
                </a:gridCol>
                <a:gridCol w="1009929">
                  <a:extLst>
                    <a:ext uri="{9D8B030D-6E8A-4147-A177-3AD203B41FA5}">
                      <a16:colId xmlns:a16="http://schemas.microsoft.com/office/drawing/2014/main" val="478198926"/>
                    </a:ext>
                  </a:extLst>
                </a:gridCol>
                <a:gridCol w="1073050">
                  <a:extLst>
                    <a:ext uri="{9D8B030D-6E8A-4147-A177-3AD203B41FA5}">
                      <a16:colId xmlns:a16="http://schemas.microsoft.com/office/drawing/2014/main" val="142048599"/>
                    </a:ext>
                  </a:extLst>
                </a:gridCol>
                <a:gridCol w="1568998">
                  <a:extLst>
                    <a:ext uri="{9D8B030D-6E8A-4147-A177-3AD203B41FA5}">
                      <a16:colId xmlns:a16="http://schemas.microsoft.com/office/drawing/2014/main" val="429474545"/>
                    </a:ext>
                  </a:extLst>
                </a:gridCol>
                <a:gridCol w="1451774">
                  <a:extLst>
                    <a:ext uri="{9D8B030D-6E8A-4147-A177-3AD203B41FA5}">
                      <a16:colId xmlns:a16="http://schemas.microsoft.com/office/drawing/2014/main" val="606372262"/>
                    </a:ext>
                  </a:extLst>
                </a:gridCol>
                <a:gridCol w="1289464">
                  <a:extLst>
                    <a:ext uri="{9D8B030D-6E8A-4147-A177-3AD203B41FA5}">
                      <a16:colId xmlns:a16="http://schemas.microsoft.com/office/drawing/2014/main" val="3784609636"/>
                    </a:ext>
                  </a:extLst>
                </a:gridCol>
              </a:tblGrid>
              <a:tr h="672134"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Priority​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Actions​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Ownership​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Timelines​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Challenges​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Support required (internal)​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Support required (external)​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91125"/>
                  </a:ext>
                </a:extLst>
              </a:tr>
              <a:tr h="1453688"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Corporate support ​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Develop a clear plan for digital, estates, P&amp;C culture  around the key themes and challenges , IT ​</a:t>
                      </a:r>
                      <a:endParaRPr lang="en-GB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Review IT issues and equipment , replenish stock to meet needs of service​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Improvement plan for recruitment issues , processes 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define timescales and support roles from corporate services ​</a:t>
                      </a:r>
                      <a:endParaRPr lang="en-GB" sz="88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DMT/Corporate Teams​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12 months​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Staff not getting paid for bank work, (people participation), not having enough clinical space, recruitment delays, poor IT equipment​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Establishing name leads, having a feedback loop to review progress, or project group​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IT, Estates, P&amp;C, 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670521"/>
                  </a:ext>
                </a:extLst>
              </a:tr>
              <a:tr h="1813194"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Development of new functions and IAPTUS​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Develop a plan to improve the experience of IAPTUS and make it more user friendly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100">
                          <a:effectLst/>
                        </a:rPr>
                        <a:t>- Review SLA Mayden to include clauses in term of response​</a:t>
                      </a:r>
                      <a:endParaRPr lang="en-GB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Review features that would enable improvement in experience and prioritise for deployment​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Agree timeframes for implementation of quick wins​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around the feasibility of what can be achieved from IAPTUS​</a:t>
                      </a:r>
                      <a:endParaRPr lang="en-GB" sz="88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Alex​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On-going​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Poor experience​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Project group​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Clinical systems and CDD​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15087"/>
                  </a:ext>
                </a:extLst>
              </a:tr>
              <a:tr h="2141458"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Staff well-being, recruitment and retention​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Developing a people plan based on understanding underlying issues affecting staff;​</a:t>
                      </a:r>
                      <a:endParaRPr lang="en-GB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Valuing staff, recognising hard work,​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Offer flexibility Hybrid roles​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Utilise staff feedback to agree initiatives around wellbeing for each team​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Weekly wellbeing sessions​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Tackle recruitment challenges​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Creating the space for staff wellbeing 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Reduce changes of PWPs into new roles​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Identify improvements in clinical model​</a:t>
                      </a:r>
                      <a:endParaRPr lang="en-GB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>
                          <a:effectLst/>
                        </a:rPr>
                        <a:t>Reduce target burden​</a:t>
                      </a:r>
                      <a:endParaRPr lang="en-GB" sz="88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ACDs​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12 months​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Roles are highly pressurised, staff feel stressed, roles are target driven​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Team Leads​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P&amp;C​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98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26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4218-B586-8CAE-A296-3F0A592E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C643104-5196-1A7E-4241-2B602AECC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772988"/>
              </p:ext>
            </p:extLst>
          </p:nvPr>
        </p:nvGraphicFramePr>
        <p:xfrm>
          <a:off x="478367" y="164409"/>
          <a:ext cx="11182387" cy="632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935">
                  <a:extLst>
                    <a:ext uri="{9D8B030D-6E8A-4147-A177-3AD203B41FA5}">
                      <a16:colId xmlns:a16="http://schemas.microsoft.com/office/drawing/2014/main" val="1808345431"/>
                    </a:ext>
                  </a:extLst>
                </a:gridCol>
                <a:gridCol w="2356986">
                  <a:extLst>
                    <a:ext uri="{9D8B030D-6E8A-4147-A177-3AD203B41FA5}">
                      <a16:colId xmlns:a16="http://schemas.microsoft.com/office/drawing/2014/main" val="2409994657"/>
                    </a:ext>
                  </a:extLst>
                </a:gridCol>
                <a:gridCol w="1417736">
                  <a:extLst>
                    <a:ext uri="{9D8B030D-6E8A-4147-A177-3AD203B41FA5}">
                      <a16:colId xmlns:a16="http://schemas.microsoft.com/office/drawing/2014/main" val="1789488405"/>
                    </a:ext>
                  </a:extLst>
                </a:gridCol>
                <a:gridCol w="1408874">
                  <a:extLst>
                    <a:ext uri="{9D8B030D-6E8A-4147-A177-3AD203B41FA5}">
                      <a16:colId xmlns:a16="http://schemas.microsoft.com/office/drawing/2014/main" val="865230985"/>
                    </a:ext>
                  </a:extLst>
                </a:gridCol>
                <a:gridCol w="1594952">
                  <a:extLst>
                    <a:ext uri="{9D8B030D-6E8A-4147-A177-3AD203B41FA5}">
                      <a16:colId xmlns:a16="http://schemas.microsoft.com/office/drawing/2014/main" val="4185895492"/>
                    </a:ext>
                  </a:extLst>
                </a:gridCol>
                <a:gridCol w="1594952">
                  <a:extLst>
                    <a:ext uri="{9D8B030D-6E8A-4147-A177-3AD203B41FA5}">
                      <a16:colId xmlns:a16="http://schemas.microsoft.com/office/drawing/2014/main" val="4258459060"/>
                    </a:ext>
                  </a:extLst>
                </a:gridCol>
                <a:gridCol w="1594952">
                  <a:extLst>
                    <a:ext uri="{9D8B030D-6E8A-4147-A177-3AD203B41FA5}">
                      <a16:colId xmlns:a16="http://schemas.microsoft.com/office/drawing/2014/main" val="1741562710"/>
                    </a:ext>
                  </a:extLst>
                </a:gridCol>
              </a:tblGrid>
              <a:tr h="509279">
                <a:tc>
                  <a:txBody>
                    <a:bodyPr/>
                    <a:lstStyle/>
                    <a:p>
                      <a:pPr fontAlgn="base"/>
                      <a:r>
                        <a:rPr lang="en-GB" sz="1400">
                          <a:effectLst/>
                        </a:rPr>
                        <a:t>Priority​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>
                          <a:effectLst/>
                        </a:rPr>
                        <a:t>Actions​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>
                          <a:effectLst/>
                        </a:rPr>
                        <a:t>Ownership​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>
                          <a:effectLst/>
                        </a:rPr>
                        <a:t>Timelines​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>
                          <a:effectLst/>
                        </a:rPr>
                        <a:t>Challenges​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>
                          <a:effectLst/>
                        </a:rPr>
                        <a:t>Support required (internal)​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>
                          <a:effectLst/>
                        </a:rPr>
                        <a:t>Support required (external)​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10028"/>
                  </a:ext>
                </a:extLst>
              </a:tr>
              <a:tr h="2005282"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Xyla – improving experience​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Identifying alternative options to provide care , improve experience ​</a:t>
                      </a:r>
                      <a:endParaRPr lang="en-GB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effectLst/>
                        </a:rPr>
                        <a:t>Identify ways to improve areas of challenges​</a:t>
                      </a:r>
                      <a:endParaRPr lang="en-GB" sz="96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effectLst/>
                        </a:rPr>
                        <a:t>Improve communication as a quick win​</a:t>
                      </a:r>
                      <a:endParaRPr lang="en-GB" sz="96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effectLst/>
                        </a:rPr>
                        <a:t>Establish a review group​</a:t>
                      </a:r>
                      <a:endParaRPr lang="en-GB" sz="96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DMT​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6 months​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Challenges with experience, its external could it be in house or alternatives, communication challenges and expectations can be different and confusing, staffing gaps​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Project support​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Xyla​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025864"/>
                  </a:ext>
                </a:extLst>
              </a:tr>
              <a:tr h="2180351"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Maintaining patient focus and targets​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Recognise we cant get rid of targets, but agree initiatives to reduce burden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200">
                          <a:effectLst/>
                        </a:rPr>
                        <a:t>- Scoping session organised linking to staff wellbeing  work above​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DMT​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12 months​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Feels like business as usual, meeting targets but staff under pressure from targets – highly target driven. Not meeting target is a major issue but need to consider individual patient needs 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Team leads​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Commissioners 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063139"/>
                  </a:ext>
                </a:extLst>
              </a:tr>
              <a:tr h="1623329"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Staff Development- understanding needs and equality in offering training​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Developing a staff development plan for each roles​</a:t>
                      </a:r>
                      <a:endParaRPr lang="en-GB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effectLst/>
                        </a:rPr>
                        <a:t>Developing well-being​</a:t>
                      </a:r>
                      <a:endParaRPr lang="en-GB" sz="96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effectLst/>
                        </a:rPr>
                        <a:t>Scoping equity for each role​</a:t>
                      </a:r>
                      <a:endParaRPr lang="en-GB" sz="96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effectLst/>
                        </a:rPr>
                        <a:t>Agreeing protected times​</a:t>
                      </a:r>
                      <a:endParaRPr lang="en-GB" sz="96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>
                          <a:effectLst/>
                        </a:rPr>
                        <a:t>Agree what line manager support is available ​</a:t>
                      </a:r>
                      <a:endParaRPr lang="en-GB" sz="96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DMT​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12 Months​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Not enough time to access, staff over-stretched, working extra hours.   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>
                          <a:effectLst/>
                        </a:rPr>
                        <a:t>Team leads​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>
                          <a:effectLst/>
                        </a:rPr>
                        <a:t>P&amp;C 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751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42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C3B24F-40D2-433B-A9FD-0C9FDD5A62D9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4d648a74-5c83-46a7-8e4c-7f989ae960a5"/>
    <ds:schemaRef ds:uri="http://purl.org/dc/terms/"/>
    <ds:schemaRef ds:uri="http://purl.org/dc/dcmitype/"/>
    <ds:schemaRef ds:uri="http://schemas.microsoft.com/sharepoint/v3"/>
    <ds:schemaRef ds:uri="http://purl.org/dc/elements/1.1/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705</Words>
  <Application>Microsoft Office PowerPoint</Application>
  <PresentationFormat>Widescreen</PresentationFormat>
  <Paragraphs>112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IAPT Annual Plan 2022-23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SHAH, Amar (EAST LONDON NHS FOUNDATION TRUST)</cp:lastModifiedBy>
  <cp:revision>18</cp:revision>
  <dcterms:created xsi:type="dcterms:W3CDTF">2022-02-24T16:48:23Z</dcterms:created>
  <dcterms:modified xsi:type="dcterms:W3CDTF">2022-03-27T11:03:17Z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