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8" r:id="rId5"/>
    <p:sldId id="257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FF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0EDBFF-7083-4009-A1E4-CA980776D905}" v="3" dt="2022-03-27T10:56:17.9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324" y="-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H, Amar (EAST LONDON NHS FOUNDATION TRUST)" userId="50fcb134-79d1-4ffc-9310-7a4d03c4ee80" providerId="ADAL" clId="{710EDBFF-7083-4009-A1E4-CA980776D905}"/>
    <pc:docChg chg="custSel modSld">
      <pc:chgData name="SHAH, Amar (EAST LONDON NHS FOUNDATION TRUST)" userId="50fcb134-79d1-4ffc-9310-7a4d03c4ee80" providerId="ADAL" clId="{710EDBFF-7083-4009-A1E4-CA980776D905}" dt="2022-03-27T10:56:54.514" v="37" actId="20577"/>
      <pc:docMkLst>
        <pc:docMk/>
      </pc:docMkLst>
      <pc:sldChg chg="addSp delSp modSp mod">
        <pc:chgData name="SHAH, Amar (EAST LONDON NHS FOUNDATION TRUST)" userId="50fcb134-79d1-4ffc-9310-7a4d03c4ee80" providerId="ADAL" clId="{710EDBFF-7083-4009-A1E4-CA980776D905}" dt="2022-03-27T10:56:24.813" v="13" actId="478"/>
        <pc:sldMkLst>
          <pc:docMk/>
          <pc:sldMk cId="1939823833" sldId="257"/>
        </pc:sldMkLst>
        <pc:picChg chg="del mod">
          <ac:chgData name="SHAH, Amar (EAST LONDON NHS FOUNDATION TRUST)" userId="50fcb134-79d1-4ffc-9310-7a4d03c4ee80" providerId="ADAL" clId="{710EDBFF-7083-4009-A1E4-CA980776D905}" dt="2022-03-27T10:56:24.813" v="13" actId="478"/>
          <ac:picMkLst>
            <pc:docMk/>
            <pc:sldMk cId="1939823833" sldId="257"/>
            <ac:picMk id="137" creationId="{5740CE73-D484-4F02-B920-17E59CF4F470}"/>
          </ac:picMkLst>
        </pc:picChg>
        <pc:cxnChg chg="add mod">
          <ac:chgData name="SHAH, Amar (EAST LONDON NHS FOUNDATION TRUST)" userId="50fcb134-79d1-4ffc-9310-7a4d03c4ee80" providerId="ADAL" clId="{710EDBFF-7083-4009-A1E4-CA980776D905}" dt="2022-03-27T10:56:03.772" v="2" actId="13822"/>
          <ac:cxnSpMkLst>
            <pc:docMk/>
            <pc:sldMk cId="1939823833" sldId="257"/>
            <ac:cxnSpMk id="4" creationId="{5850355B-772E-4C36-94BF-DA4F4D77A4AD}"/>
          </ac:cxnSpMkLst>
        </pc:cxnChg>
        <pc:cxnChg chg="add mod">
          <ac:chgData name="SHAH, Amar (EAST LONDON NHS FOUNDATION TRUST)" userId="50fcb134-79d1-4ffc-9310-7a4d03c4ee80" providerId="ADAL" clId="{710EDBFF-7083-4009-A1E4-CA980776D905}" dt="2022-03-27T10:56:11.258" v="5" actId="14100"/>
          <ac:cxnSpMkLst>
            <pc:docMk/>
            <pc:sldMk cId="1939823833" sldId="257"/>
            <ac:cxnSpMk id="70" creationId="{2F68231E-2C05-4CC5-8FF8-C1F4E046F17C}"/>
          </ac:cxnSpMkLst>
        </pc:cxnChg>
        <pc:cxnChg chg="add mod">
          <ac:chgData name="SHAH, Amar (EAST LONDON NHS FOUNDATION TRUST)" userId="50fcb134-79d1-4ffc-9310-7a4d03c4ee80" providerId="ADAL" clId="{710EDBFF-7083-4009-A1E4-CA980776D905}" dt="2022-03-27T10:56:16.830" v="8" actId="14100"/>
          <ac:cxnSpMkLst>
            <pc:docMk/>
            <pc:sldMk cId="1939823833" sldId="257"/>
            <ac:cxnSpMk id="74" creationId="{BD501BAC-DD33-4657-9602-5C028FAF6A8E}"/>
          </ac:cxnSpMkLst>
        </pc:cxnChg>
        <pc:cxnChg chg="add mod">
          <ac:chgData name="SHAH, Amar (EAST LONDON NHS FOUNDATION TRUST)" userId="50fcb134-79d1-4ffc-9310-7a4d03c4ee80" providerId="ADAL" clId="{710EDBFF-7083-4009-A1E4-CA980776D905}" dt="2022-03-27T10:56:22.307" v="11" actId="14100"/>
          <ac:cxnSpMkLst>
            <pc:docMk/>
            <pc:sldMk cId="1939823833" sldId="257"/>
            <ac:cxnSpMk id="77" creationId="{EA2AC968-FE49-435F-A84E-AAA06F0052C0}"/>
          </ac:cxnSpMkLst>
        </pc:cxnChg>
      </pc:sldChg>
      <pc:sldChg chg="delSp mod">
        <pc:chgData name="SHAH, Amar (EAST LONDON NHS FOUNDATION TRUST)" userId="50fcb134-79d1-4ffc-9310-7a4d03c4ee80" providerId="ADAL" clId="{710EDBFF-7083-4009-A1E4-CA980776D905}" dt="2022-03-27T10:55:53.273" v="0" actId="478"/>
        <pc:sldMkLst>
          <pc:docMk/>
          <pc:sldMk cId="1452356799" sldId="258"/>
        </pc:sldMkLst>
        <pc:spChg chg="del">
          <ac:chgData name="SHAH, Amar (EAST LONDON NHS FOUNDATION TRUST)" userId="50fcb134-79d1-4ffc-9310-7a4d03c4ee80" providerId="ADAL" clId="{710EDBFF-7083-4009-A1E4-CA980776D905}" dt="2022-03-27T10:55:53.273" v="0" actId="478"/>
          <ac:spMkLst>
            <pc:docMk/>
            <pc:sldMk cId="1452356799" sldId="258"/>
            <ac:spMk id="5" creationId="{E0FDA029-C69A-4200-831E-9CD29C2977C4}"/>
          </ac:spMkLst>
        </pc:spChg>
      </pc:sldChg>
      <pc:sldChg chg="modSp mod">
        <pc:chgData name="SHAH, Amar (EAST LONDON NHS FOUNDATION TRUST)" userId="50fcb134-79d1-4ffc-9310-7a4d03c4ee80" providerId="ADAL" clId="{710EDBFF-7083-4009-A1E4-CA980776D905}" dt="2022-03-27T10:56:36.274" v="22" actId="20577"/>
        <pc:sldMkLst>
          <pc:docMk/>
          <pc:sldMk cId="1217312922" sldId="259"/>
        </pc:sldMkLst>
        <pc:spChg chg="mod">
          <ac:chgData name="SHAH, Amar (EAST LONDON NHS FOUNDATION TRUST)" userId="50fcb134-79d1-4ffc-9310-7a4d03c4ee80" providerId="ADAL" clId="{710EDBFF-7083-4009-A1E4-CA980776D905}" dt="2022-03-27T10:56:36.274" v="22" actId="20577"/>
          <ac:spMkLst>
            <pc:docMk/>
            <pc:sldMk cId="1217312922" sldId="259"/>
            <ac:spMk id="3" creationId="{EA891184-7396-4871-9B6A-E64E12FD2014}"/>
          </ac:spMkLst>
        </pc:spChg>
      </pc:sldChg>
      <pc:sldChg chg="modSp mod">
        <pc:chgData name="SHAH, Amar (EAST LONDON NHS FOUNDATION TRUST)" userId="50fcb134-79d1-4ffc-9310-7a4d03c4ee80" providerId="ADAL" clId="{710EDBFF-7083-4009-A1E4-CA980776D905}" dt="2022-03-27T10:56:42.208" v="27" actId="20577"/>
        <pc:sldMkLst>
          <pc:docMk/>
          <pc:sldMk cId="4195789773" sldId="260"/>
        </pc:sldMkLst>
        <pc:spChg chg="mod">
          <ac:chgData name="SHAH, Amar (EAST LONDON NHS FOUNDATION TRUST)" userId="50fcb134-79d1-4ffc-9310-7a4d03c4ee80" providerId="ADAL" clId="{710EDBFF-7083-4009-A1E4-CA980776D905}" dt="2022-03-27T10:56:42.208" v="27" actId="20577"/>
          <ac:spMkLst>
            <pc:docMk/>
            <pc:sldMk cId="4195789773" sldId="260"/>
            <ac:spMk id="3" creationId="{A61C763D-1560-4198-84D0-5B3302B184E1}"/>
          </ac:spMkLst>
        </pc:spChg>
      </pc:sldChg>
      <pc:sldChg chg="modSp mod">
        <pc:chgData name="SHAH, Amar (EAST LONDON NHS FOUNDATION TRUST)" userId="50fcb134-79d1-4ffc-9310-7a4d03c4ee80" providerId="ADAL" clId="{710EDBFF-7083-4009-A1E4-CA980776D905}" dt="2022-03-27T10:56:49.017" v="32" actId="20577"/>
        <pc:sldMkLst>
          <pc:docMk/>
          <pc:sldMk cId="912160346" sldId="261"/>
        </pc:sldMkLst>
        <pc:spChg chg="mod">
          <ac:chgData name="SHAH, Amar (EAST LONDON NHS FOUNDATION TRUST)" userId="50fcb134-79d1-4ffc-9310-7a4d03c4ee80" providerId="ADAL" clId="{710EDBFF-7083-4009-A1E4-CA980776D905}" dt="2022-03-27T10:56:49.017" v="32" actId="20577"/>
          <ac:spMkLst>
            <pc:docMk/>
            <pc:sldMk cId="912160346" sldId="261"/>
            <ac:spMk id="3" creationId="{DBFAEFFA-C7BD-49CC-B8AE-677E864BEFD2}"/>
          </ac:spMkLst>
        </pc:spChg>
      </pc:sldChg>
      <pc:sldChg chg="modSp mod">
        <pc:chgData name="SHAH, Amar (EAST LONDON NHS FOUNDATION TRUST)" userId="50fcb134-79d1-4ffc-9310-7a4d03c4ee80" providerId="ADAL" clId="{710EDBFF-7083-4009-A1E4-CA980776D905}" dt="2022-03-27T10:56:54.514" v="37" actId="20577"/>
        <pc:sldMkLst>
          <pc:docMk/>
          <pc:sldMk cId="306607824" sldId="262"/>
        </pc:sldMkLst>
        <pc:spChg chg="mod">
          <ac:chgData name="SHAH, Amar (EAST LONDON NHS FOUNDATION TRUST)" userId="50fcb134-79d1-4ffc-9310-7a4d03c4ee80" providerId="ADAL" clId="{710EDBFF-7083-4009-A1E4-CA980776D905}" dt="2022-03-27T10:56:54.514" v="37" actId="20577"/>
          <ac:spMkLst>
            <pc:docMk/>
            <pc:sldMk cId="306607824" sldId="262"/>
            <ac:spMk id="2" creationId="{F618C68A-55E4-4433-A252-AAF4549B32A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7AA43-BDAE-4080-8CE3-AD9A79CBE4FD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3A53A-E3B3-4753-AB30-0056C8356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00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835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978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4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6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05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8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78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7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4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9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1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53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71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D30D5-E94E-4833-9E4E-15D502072E88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38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15" b="1" dirty="0"/>
              <a:t>Newham Annual Plan 2022-23</a:t>
            </a:r>
            <a:endParaRPr lang="en-US" sz="4415" b="1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472A6223-AACB-44D4-BD74-39AAD8F68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028" y="5536341"/>
            <a:ext cx="1704731" cy="846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35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E1CE4C0-F92D-483C-87BB-2D7530180C61}"/>
              </a:ext>
            </a:extLst>
          </p:cNvPr>
          <p:cNvSpPr/>
          <p:nvPr/>
        </p:nvSpPr>
        <p:spPr>
          <a:xfrm>
            <a:off x="4909958" y="1882221"/>
            <a:ext cx="1080000" cy="39112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New Service Developments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4BB20-4594-4728-BFE7-D96CE8C43545}"/>
              </a:ext>
            </a:extLst>
          </p:cNvPr>
          <p:cNvSpPr/>
          <p:nvPr/>
        </p:nvSpPr>
        <p:spPr>
          <a:xfrm>
            <a:off x="4874199" y="828855"/>
            <a:ext cx="1080000" cy="58820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Integrated Care, Partnerships &amp; Coproduction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0804A5-9C62-4E74-8616-B48A84B646DD}"/>
              </a:ext>
            </a:extLst>
          </p:cNvPr>
          <p:cNvSpPr/>
          <p:nvPr/>
        </p:nvSpPr>
        <p:spPr>
          <a:xfrm>
            <a:off x="4909958" y="3859160"/>
            <a:ext cx="1080000" cy="44879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Service User Outcomes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B898EFA-9EE4-483A-90A0-891E86909DFC}"/>
              </a:ext>
            </a:extLst>
          </p:cNvPr>
          <p:cNvSpPr/>
          <p:nvPr/>
        </p:nvSpPr>
        <p:spPr>
          <a:xfrm>
            <a:off x="4916417" y="2888881"/>
            <a:ext cx="1080000" cy="455993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Staff Wellbeing</a:t>
            </a:r>
          </a:p>
        </p:txBody>
      </p:sp>
      <p:pic>
        <p:nvPicPr>
          <p:cNvPr id="128" name="Picture 4">
            <a:extLst>
              <a:ext uri="{FF2B5EF4-FFF2-40B4-BE49-F238E27FC236}">
                <a16:creationId xmlns:a16="http://schemas.microsoft.com/office/drawing/2014/main" id="{2FB0FD1F-CC67-49ED-AF9E-7A863E41F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47" y="6404794"/>
            <a:ext cx="532268" cy="26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" name="Rectangle 14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457532" y="1168248"/>
            <a:ext cx="864000" cy="644357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Population Health Outcomes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452549" y="2366461"/>
            <a:ext cx="864000" cy="638191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Experience of Care 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452547" y="4712510"/>
            <a:ext cx="864000" cy="664823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>
                <a:solidFill>
                  <a:schemeClr val="tx1"/>
                </a:solidFill>
              </a:rPr>
              <a:t>Improved Value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452547" y="3539485"/>
            <a:ext cx="864000" cy="568146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Staff Experience 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557072" y="2749076"/>
            <a:ext cx="865899" cy="122594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24" b="1" dirty="0">
                <a:solidFill>
                  <a:schemeClr val="tx1"/>
                </a:solidFill>
              </a:rPr>
              <a:t>To improve the quality of life for all we serve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B20AAB-7CE1-4ED6-8763-E36D488A7663}"/>
              </a:ext>
            </a:extLst>
          </p:cNvPr>
          <p:cNvSpPr/>
          <p:nvPr/>
        </p:nvSpPr>
        <p:spPr>
          <a:xfrm>
            <a:off x="2145882" y="19051"/>
            <a:ext cx="1585465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Strategic Objectives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96245E70-61EF-42EB-B91F-4D0D5AC34684}"/>
              </a:ext>
            </a:extLst>
          </p:cNvPr>
          <p:cNvSpPr/>
          <p:nvPr/>
        </p:nvSpPr>
        <p:spPr>
          <a:xfrm>
            <a:off x="4645666" y="-24838"/>
            <a:ext cx="1540171" cy="3926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/>
              <a:t>Secondary Drivers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9258502" y="3585"/>
            <a:ext cx="1356804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22-23 Priorities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100156" y="277344"/>
            <a:ext cx="4183277" cy="2448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chemeClr val="tx1"/>
                </a:solidFill>
              </a:rPr>
              <a:t>Test and develop our new community rehab approach in partnership with LBN – establish a Newham plan and Offer for rehab service users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5B0308C-8073-469B-9716-A3AA5F57F4C7}"/>
              </a:ext>
            </a:extLst>
          </p:cNvPr>
          <p:cNvSpPr/>
          <p:nvPr/>
        </p:nvSpPr>
        <p:spPr>
          <a:xfrm>
            <a:off x="4909958" y="4930691"/>
            <a:ext cx="1080000" cy="44879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Workforce, Equality and Diversity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100155" y="557512"/>
            <a:ext cx="4183277" cy="1935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chemeClr val="tx1"/>
                </a:solidFill>
              </a:rPr>
              <a:t>Articulate staffing models and care intervention models – ensure service standards and SOP, Scope out opportunities in Newham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106615" y="777738"/>
            <a:ext cx="4183277" cy="3289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chemeClr val="tx1"/>
                </a:solidFill>
              </a:rPr>
              <a:t>Test and develop an integrated approach to older adult mental health in primary care and enhance local authority interface across both inpatient and community settings – PCN, Inpatients, CMHT, Memory Workstreams in place, agree a plan for key outcomes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100156" y="1127604"/>
            <a:ext cx="4189736" cy="3511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chemeClr val="tx1"/>
                </a:solidFill>
              </a:rPr>
              <a:t>Stabilise community integrated mental health services such that enhanced primary care provision in resumed and outpatient care is transformed – assessing capacity and demand for new care pathways, move the “outpatient CIMHS – Integrating team with CRT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100155" y="1528065"/>
            <a:ext cx="4189737" cy="2094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chemeClr val="tx1"/>
                </a:solidFill>
              </a:rPr>
              <a:t>Meeting waiting list and access standards with partners and GP engagement plan/pathways mobilised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78596" y="1789432"/>
            <a:ext cx="4226393" cy="1974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chemeClr val="tx1"/>
                </a:solidFill>
              </a:rPr>
              <a:t>Streamline recruitment process – agree quick wins, identify initiatives around expediting visas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106614" y="2059353"/>
            <a:ext cx="4189737" cy="2469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chemeClr val="tx1"/>
                </a:solidFill>
              </a:rPr>
              <a:t>Focus on staff needs, cultural expectations, drivers of wellbeing, health, and support transition back to the workplace after sickness/illness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113073" y="2369319"/>
            <a:ext cx="4176819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chemeClr val="tx1"/>
                </a:solidFill>
              </a:rPr>
              <a:t>Develop manager skills and training to address health and wellbeing, focus on staff engagement and develop a structured approach to support managers 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113073" y="2700168"/>
            <a:ext cx="4170359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chemeClr val="tx1"/>
                </a:solidFill>
              </a:rPr>
              <a:t>Develop relationships with Essex universities to promote ELFT vacancies and consider creative approaches to recruitment process to redesign vacant posts. 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100155" y="3061679"/>
            <a:ext cx="4196196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chemeClr val="tx1"/>
                </a:solidFill>
              </a:rPr>
              <a:t>Develop a good model of collecting feedback from patients and encourage meaningful engagement/communication directly with service users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113073" y="3416883"/>
            <a:ext cx="4170359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chemeClr val="tx1"/>
                </a:solidFill>
              </a:rPr>
              <a:t>Increase referrals from former inpatients to PPL work – improve employment opportunities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113073" y="3791160"/>
            <a:ext cx="417036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chemeClr val="tx1"/>
                </a:solidFill>
              </a:rPr>
              <a:t>Improving access and reducing inequalities – ASD and LD population – understand what is available for them and provide support. 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113073" y="4146364"/>
            <a:ext cx="4165558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chemeClr val="tx1"/>
                </a:solidFill>
              </a:rPr>
              <a:t>Deliver on ambitions set by the Newham inpatient improvement plan – focus on safety and prevent future death notification, observations, practice, risk management, tranquilisation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113073" y="4482784"/>
            <a:ext cx="4165558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chemeClr val="tx1"/>
                </a:solidFill>
              </a:rPr>
              <a:t>Revive violence reduction work and develop a self-assurance and governance system to identify early warning signs to ensure proactive working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113073" y="4799655"/>
            <a:ext cx="4183278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chemeClr val="tx1"/>
                </a:solidFill>
              </a:rPr>
              <a:t>Enhance trauma informed care and develop clear structures and systems to manage increased complexity</a:t>
            </a:r>
          </a:p>
        </p:txBody>
      </p:sp>
      <p:cxnSp>
        <p:nvCxnSpPr>
          <p:cNvPr id="3" name="Straight Arrow Connector 2"/>
          <p:cNvCxnSpPr>
            <a:stCxn id="10" idx="1"/>
            <a:endCxn id="147" idx="3"/>
          </p:cNvCxnSpPr>
          <p:nvPr/>
        </p:nvCxnSpPr>
        <p:spPr>
          <a:xfrm flipH="1">
            <a:off x="3321532" y="1122960"/>
            <a:ext cx="1552667" cy="367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8" idx="1"/>
            <a:endCxn id="147" idx="3"/>
          </p:cNvCxnSpPr>
          <p:nvPr/>
        </p:nvCxnSpPr>
        <p:spPr>
          <a:xfrm flipH="1" flipV="1">
            <a:off x="3321532" y="1490427"/>
            <a:ext cx="1588426" cy="587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3" idx="1"/>
            <a:endCxn id="147" idx="3"/>
          </p:cNvCxnSpPr>
          <p:nvPr/>
        </p:nvCxnSpPr>
        <p:spPr>
          <a:xfrm flipH="1" flipV="1">
            <a:off x="3321532" y="1490427"/>
            <a:ext cx="1594885" cy="16264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1" idx="1"/>
            <a:endCxn id="148" idx="3"/>
          </p:cNvCxnSpPr>
          <p:nvPr/>
        </p:nvCxnSpPr>
        <p:spPr>
          <a:xfrm flipH="1" flipV="1">
            <a:off x="3316549" y="2685557"/>
            <a:ext cx="1593409" cy="139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3" idx="1"/>
            <a:endCxn id="148" idx="3"/>
          </p:cNvCxnSpPr>
          <p:nvPr/>
        </p:nvCxnSpPr>
        <p:spPr>
          <a:xfrm flipH="1" flipV="1">
            <a:off x="3316549" y="2685557"/>
            <a:ext cx="1599868" cy="4313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1" idx="1"/>
            <a:endCxn id="150" idx="3"/>
          </p:cNvCxnSpPr>
          <p:nvPr/>
        </p:nvCxnSpPr>
        <p:spPr>
          <a:xfrm flipH="1" flipV="1">
            <a:off x="3316547" y="3823558"/>
            <a:ext cx="1593411" cy="259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3" idx="1"/>
            <a:endCxn id="150" idx="3"/>
          </p:cNvCxnSpPr>
          <p:nvPr/>
        </p:nvCxnSpPr>
        <p:spPr>
          <a:xfrm flipH="1">
            <a:off x="3316547" y="3116878"/>
            <a:ext cx="1599870" cy="706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62" idx="1"/>
            <a:endCxn id="149" idx="3"/>
          </p:cNvCxnSpPr>
          <p:nvPr/>
        </p:nvCxnSpPr>
        <p:spPr>
          <a:xfrm flipH="1" flipV="1">
            <a:off x="3316547" y="5044922"/>
            <a:ext cx="1636526" cy="851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FB898EFA-9EE4-483A-90A0-891E86909DFC}"/>
              </a:ext>
            </a:extLst>
          </p:cNvPr>
          <p:cNvSpPr/>
          <p:nvPr/>
        </p:nvSpPr>
        <p:spPr>
          <a:xfrm>
            <a:off x="4953073" y="5668401"/>
            <a:ext cx="1080000" cy="455993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 smtClean="0">
                <a:solidFill>
                  <a:schemeClr val="tx1"/>
                </a:solidFill>
              </a:rPr>
              <a:t>Wast</a:t>
            </a:r>
            <a:r>
              <a:rPr lang="en-GB" sz="1021" dirty="0" smtClean="0">
                <a:solidFill>
                  <a:schemeClr val="tx1"/>
                </a:solidFill>
              </a:rPr>
              <a:t>e reduction</a:t>
            </a:r>
            <a:endParaRPr lang="en-GB" sz="1021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>
            <a:stCxn id="94" idx="1"/>
            <a:endCxn id="150" idx="3"/>
          </p:cNvCxnSpPr>
          <p:nvPr/>
        </p:nvCxnSpPr>
        <p:spPr>
          <a:xfrm flipH="1" flipV="1">
            <a:off x="3316547" y="3823558"/>
            <a:ext cx="1593411" cy="1331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250" idx="1"/>
            <a:endCxn id="10" idx="3"/>
          </p:cNvCxnSpPr>
          <p:nvPr/>
        </p:nvCxnSpPr>
        <p:spPr>
          <a:xfrm flipH="1">
            <a:off x="5954199" y="399792"/>
            <a:ext cx="1145957" cy="723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06" idx="1"/>
            <a:endCxn id="10" idx="3"/>
          </p:cNvCxnSpPr>
          <p:nvPr/>
        </p:nvCxnSpPr>
        <p:spPr>
          <a:xfrm flipH="1">
            <a:off x="5954199" y="654285"/>
            <a:ext cx="1145956" cy="468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107" idx="1"/>
            <a:endCxn id="10" idx="3"/>
          </p:cNvCxnSpPr>
          <p:nvPr/>
        </p:nvCxnSpPr>
        <p:spPr>
          <a:xfrm flipH="1">
            <a:off x="5954199" y="942190"/>
            <a:ext cx="1152416" cy="180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108" idx="1"/>
            <a:endCxn id="10" idx="3"/>
          </p:cNvCxnSpPr>
          <p:nvPr/>
        </p:nvCxnSpPr>
        <p:spPr>
          <a:xfrm flipH="1" flipV="1">
            <a:off x="5954199" y="1122960"/>
            <a:ext cx="1145957" cy="180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110" idx="1"/>
            <a:endCxn id="33" idx="3"/>
          </p:cNvCxnSpPr>
          <p:nvPr/>
        </p:nvCxnSpPr>
        <p:spPr>
          <a:xfrm flipH="1">
            <a:off x="5996417" y="1888139"/>
            <a:ext cx="1082179" cy="1228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111" idx="1"/>
            <a:endCxn id="33" idx="3"/>
          </p:cNvCxnSpPr>
          <p:nvPr/>
        </p:nvCxnSpPr>
        <p:spPr>
          <a:xfrm flipH="1">
            <a:off x="5996417" y="2182851"/>
            <a:ext cx="1110197" cy="9340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12" idx="1"/>
            <a:endCxn id="33" idx="3"/>
          </p:cNvCxnSpPr>
          <p:nvPr/>
        </p:nvCxnSpPr>
        <p:spPr>
          <a:xfrm flipH="1">
            <a:off x="5996417" y="2506119"/>
            <a:ext cx="1116656" cy="610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21" idx="1"/>
            <a:endCxn id="33" idx="3"/>
          </p:cNvCxnSpPr>
          <p:nvPr/>
        </p:nvCxnSpPr>
        <p:spPr>
          <a:xfrm flipH="1">
            <a:off x="5996417" y="2836968"/>
            <a:ext cx="1116656" cy="279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22" idx="1"/>
            <a:endCxn id="11" idx="3"/>
          </p:cNvCxnSpPr>
          <p:nvPr/>
        </p:nvCxnSpPr>
        <p:spPr>
          <a:xfrm flipH="1">
            <a:off x="5989958" y="3198479"/>
            <a:ext cx="1110197" cy="885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23" idx="1"/>
            <a:endCxn id="11" idx="3"/>
          </p:cNvCxnSpPr>
          <p:nvPr/>
        </p:nvCxnSpPr>
        <p:spPr>
          <a:xfrm flipH="1">
            <a:off x="5989958" y="3553683"/>
            <a:ext cx="1123115" cy="529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124" idx="1"/>
            <a:endCxn id="11" idx="3"/>
          </p:cNvCxnSpPr>
          <p:nvPr/>
        </p:nvCxnSpPr>
        <p:spPr>
          <a:xfrm flipH="1">
            <a:off x="5989958" y="3927960"/>
            <a:ext cx="1123115" cy="1555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125" idx="1"/>
            <a:endCxn id="11" idx="3"/>
          </p:cNvCxnSpPr>
          <p:nvPr/>
        </p:nvCxnSpPr>
        <p:spPr>
          <a:xfrm flipH="1" flipV="1">
            <a:off x="5989958" y="4083557"/>
            <a:ext cx="1123115" cy="199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26" idx="1"/>
            <a:endCxn id="11" idx="3"/>
          </p:cNvCxnSpPr>
          <p:nvPr/>
        </p:nvCxnSpPr>
        <p:spPr>
          <a:xfrm flipH="1" flipV="1">
            <a:off x="5989958" y="4083557"/>
            <a:ext cx="1123115" cy="5360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5" name="Rectangle 14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113073" y="5154859"/>
            <a:ext cx="4155369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chemeClr val="tx1"/>
                </a:solidFill>
              </a:rPr>
              <a:t>Redouble efforts in tackling inequalities and inequities in the systems we influence – understand impact e.g. access to services, understanding protected characteristics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113073" y="5490838"/>
            <a:ext cx="4153516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chemeClr val="tx1"/>
                </a:solidFill>
              </a:rPr>
              <a:t>Understand lived experience across workforce – ensure good representation across system, work with central team to ensure correct recording and improve functionality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113073" y="5844813"/>
            <a:ext cx="4153516" cy="2008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chemeClr val="tx1"/>
                </a:solidFill>
              </a:rPr>
              <a:t>Evaluate previous approach and expand further by prioritising intersectionality. 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113073" y="6106205"/>
            <a:ext cx="4147056" cy="2114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chemeClr val="tx1"/>
                </a:solidFill>
              </a:rPr>
              <a:t>Value learning systems for QI projects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113073" y="6404794"/>
            <a:ext cx="4165558" cy="2038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chemeClr val="tx1"/>
                </a:solidFill>
              </a:rPr>
              <a:t>Digitally enabling service users and improving employment access work</a:t>
            </a:r>
          </a:p>
        </p:txBody>
      </p:sp>
      <p:cxnSp>
        <p:nvCxnSpPr>
          <p:cNvPr id="155" name="Straight Arrow Connector 154"/>
          <p:cNvCxnSpPr>
            <a:stCxn id="153" idx="1"/>
            <a:endCxn id="62" idx="3"/>
          </p:cNvCxnSpPr>
          <p:nvPr/>
        </p:nvCxnSpPr>
        <p:spPr>
          <a:xfrm flipH="1" flipV="1">
            <a:off x="6033073" y="5896398"/>
            <a:ext cx="1080000" cy="3155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154" idx="1"/>
            <a:endCxn id="62" idx="3"/>
          </p:cNvCxnSpPr>
          <p:nvPr/>
        </p:nvCxnSpPr>
        <p:spPr>
          <a:xfrm flipH="1" flipV="1">
            <a:off x="6033073" y="5896398"/>
            <a:ext cx="1080000" cy="610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145" idx="1"/>
            <a:endCxn id="94" idx="3"/>
          </p:cNvCxnSpPr>
          <p:nvPr/>
        </p:nvCxnSpPr>
        <p:spPr>
          <a:xfrm flipH="1" flipV="1">
            <a:off x="5989958" y="5155088"/>
            <a:ext cx="1123115" cy="1365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stCxn id="127" idx="1"/>
            <a:endCxn id="11" idx="3"/>
          </p:cNvCxnSpPr>
          <p:nvPr/>
        </p:nvCxnSpPr>
        <p:spPr>
          <a:xfrm flipH="1" flipV="1">
            <a:off x="5989958" y="4083557"/>
            <a:ext cx="1123115" cy="852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stCxn id="151" idx="1"/>
            <a:endCxn id="94" idx="3"/>
          </p:cNvCxnSpPr>
          <p:nvPr/>
        </p:nvCxnSpPr>
        <p:spPr>
          <a:xfrm flipH="1" flipV="1">
            <a:off x="5989958" y="5155088"/>
            <a:ext cx="1123115" cy="472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52" idx="1"/>
            <a:endCxn id="94" idx="3"/>
          </p:cNvCxnSpPr>
          <p:nvPr/>
        </p:nvCxnSpPr>
        <p:spPr>
          <a:xfrm flipH="1" flipV="1">
            <a:off x="5989958" y="5155088"/>
            <a:ext cx="1123115" cy="7901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108" idx="1"/>
            <a:endCxn id="8" idx="3"/>
          </p:cNvCxnSpPr>
          <p:nvPr/>
        </p:nvCxnSpPr>
        <p:spPr>
          <a:xfrm flipH="1">
            <a:off x="5989958" y="1303199"/>
            <a:ext cx="1110198" cy="774583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>
            <a:stCxn id="109" idx="1"/>
            <a:endCxn id="8" idx="3"/>
          </p:cNvCxnSpPr>
          <p:nvPr/>
        </p:nvCxnSpPr>
        <p:spPr>
          <a:xfrm flipH="1">
            <a:off x="5989958" y="1632798"/>
            <a:ext cx="1110197" cy="44498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850355B-772E-4C36-94BF-DA4F4D77A4AD}"/>
              </a:ext>
            </a:extLst>
          </p:cNvPr>
          <p:cNvCxnSpPr>
            <a:stCxn id="147" idx="1"/>
          </p:cNvCxnSpPr>
          <p:nvPr/>
        </p:nvCxnSpPr>
        <p:spPr>
          <a:xfrm flipH="1">
            <a:off x="1493301" y="1490427"/>
            <a:ext cx="964231" cy="1195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2F68231E-2C05-4CC5-8FF8-C1F4E046F17C}"/>
              </a:ext>
            </a:extLst>
          </p:cNvPr>
          <p:cNvCxnSpPr>
            <a:cxnSpLocks/>
            <a:stCxn id="148" idx="1"/>
          </p:cNvCxnSpPr>
          <p:nvPr/>
        </p:nvCxnSpPr>
        <p:spPr>
          <a:xfrm flipH="1">
            <a:off x="1572242" y="2685557"/>
            <a:ext cx="880307" cy="319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BD501BAC-DD33-4657-9602-5C028FAF6A8E}"/>
              </a:ext>
            </a:extLst>
          </p:cNvPr>
          <p:cNvCxnSpPr>
            <a:cxnSpLocks/>
            <a:stCxn id="150" idx="1"/>
          </p:cNvCxnSpPr>
          <p:nvPr/>
        </p:nvCxnSpPr>
        <p:spPr>
          <a:xfrm flipH="1" flipV="1">
            <a:off x="1572242" y="3539485"/>
            <a:ext cx="880305" cy="284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A2AC968-FE49-435F-A84E-AAA06F0052C0}"/>
              </a:ext>
            </a:extLst>
          </p:cNvPr>
          <p:cNvCxnSpPr>
            <a:cxnSpLocks/>
            <a:stCxn id="149" idx="1"/>
          </p:cNvCxnSpPr>
          <p:nvPr/>
        </p:nvCxnSpPr>
        <p:spPr>
          <a:xfrm flipH="1" flipV="1">
            <a:off x="1572242" y="3853349"/>
            <a:ext cx="880305" cy="11915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FB898EFA-9EE4-483A-90A0-891E86909DFC}"/>
              </a:ext>
            </a:extLst>
          </p:cNvPr>
          <p:cNvSpPr/>
          <p:nvPr/>
        </p:nvSpPr>
        <p:spPr>
          <a:xfrm>
            <a:off x="4953073" y="6263524"/>
            <a:ext cx="1080000" cy="455993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 smtClean="0">
                <a:solidFill>
                  <a:schemeClr val="tx1"/>
                </a:solidFill>
              </a:rPr>
              <a:t>Sustainability</a:t>
            </a:r>
            <a:endParaRPr lang="en-GB" sz="1021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>
            <a:stCxn id="250" idx="1"/>
            <a:endCxn id="72" idx="3"/>
          </p:cNvCxnSpPr>
          <p:nvPr/>
        </p:nvCxnSpPr>
        <p:spPr>
          <a:xfrm flipH="1">
            <a:off x="6033073" y="399792"/>
            <a:ext cx="1067083" cy="6091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82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>
            <a:extLst>
              <a:ext uri="{FF2B5EF4-FFF2-40B4-BE49-F238E27FC236}">
                <a16:creationId xmlns:a16="http://schemas.microsoft.com/office/drawing/2014/main" id="{EA891184-7396-4871-9B6A-E64E12FD2014}"/>
              </a:ext>
            </a:extLst>
          </p:cNvPr>
          <p:cNvSpPr txBox="1"/>
          <p:nvPr/>
        </p:nvSpPr>
        <p:spPr>
          <a:xfrm>
            <a:off x="0" y="0"/>
            <a:ext cx="12191996" cy="646334"/>
          </a:xfrm>
          <a:prstGeom prst="rect">
            <a:avLst/>
          </a:prstGeom>
          <a:solidFill>
            <a:srgbClr val="BDD7EE"/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 Light"/>
              </a:rPr>
              <a:t>Newham Annual Plan Priorities 22-23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24A7AE0-20E8-4725-A141-6E32289AF9E4}"/>
              </a:ext>
            </a:extLst>
          </p:cNvPr>
          <p:cNvGraphicFramePr>
            <a:graphicFrameLocks noGrp="1"/>
          </p:cNvGraphicFramePr>
          <p:nvPr/>
        </p:nvGraphicFramePr>
        <p:xfrm>
          <a:off x="82058" y="711988"/>
          <a:ext cx="12027869" cy="605819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718267">
                  <a:extLst>
                    <a:ext uri="{9D8B030D-6E8A-4147-A177-3AD203B41FA5}">
                      <a16:colId xmlns:a16="http://schemas.microsoft.com/office/drawing/2014/main" val="2570587431"/>
                    </a:ext>
                  </a:extLst>
                </a:gridCol>
                <a:gridCol w="1718267">
                  <a:extLst>
                    <a:ext uri="{9D8B030D-6E8A-4147-A177-3AD203B41FA5}">
                      <a16:colId xmlns:a16="http://schemas.microsoft.com/office/drawing/2014/main" val="2465311969"/>
                    </a:ext>
                  </a:extLst>
                </a:gridCol>
                <a:gridCol w="1718267">
                  <a:extLst>
                    <a:ext uri="{9D8B030D-6E8A-4147-A177-3AD203B41FA5}">
                      <a16:colId xmlns:a16="http://schemas.microsoft.com/office/drawing/2014/main" val="2696733204"/>
                    </a:ext>
                  </a:extLst>
                </a:gridCol>
                <a:gridCol w="1718267">
                  <a:extLst>
                    <a:ext uri="{9D8B030D-6E8A-4147-A177-3AD203B41FA5}">
                      <a16:colId xmlns:a16="http://schemas.microsoft.com/office/drawing/2014/main" val="2765822029"/>
                    </a:ext>
                  </a:extLst>
                </a:gridCol>
                <a:gridCol w="1718267">
                  <a:extLst>
                    <a:ext uri="{9D8B030D-6E8A-4147-A177-3AD203B41FA5}">
                      <a16:colId xmlns:a16="http://schemas.microsoft.com/office/drawing/2014/main" val="3124631653"/>
                    </a:ext>
                  </a:extLst>
                </a:gridCol>
                <a:gridCol w="1718267">
                  <a:extLst>
                    <a:ext uri="{9D8B030D-6E8A-4147-A177-3AD203B41FA5}">
                      <a16:colId xmlns:a16="http://schemas.microsoft.com/office/drawing/2014/main" val="19017802"/>
                    </a:ext>
                  </a:extLst>
                </a:gridCol>
                <a:gridCol w="1718267">
                  <a:extLst>
                    <a:ext uri="{9D8B030D-6E8A-4147-A177-3AD203B41FA5}">
                      <a16:colId xmlns:a16="http://schemas.microsoft.com/office/drawing/2014/main" val="2906184033"/>
                    </a:ext>
                  </a:extLst>
                </a:gridCol>
              </a:tblGrid>
              <a:tr h="297472">
                <a:tc>
                  <a:txBody>
                    <a:bodyPr/>
                    <a:lstStyle/>
                    <a:p>
                      <a:pPr lvl="0"/>
                      <a:r>
                        <a:rPr lang="en-GB" sz="900" dirty="0"/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/>
                        <a:t>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/>
                        <a:t>Ownership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/>
                        <a:t>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/>
                        <a:t>Timelines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/>
                        <a:t>Support Required</a:t>
                      </a:r>
                      <a:r>
                        <a:rPr lang="en-GB" sz="900" baseline="0"/>
                        <a:t> (internal)</a:t>
                      </a:r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/>
                        <a:t>Support</a:t>
                      </a:r>
                      <a:r>
                        <a:rPr lang="en-GB" sz="900" baseline="0"/>
                        <a:t> required (external)</a:t>
                      </a:r>
                      <a:endParaRPr lang="en-GB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78121"/>
                  </a:ext>
                </a:extLst>
              </a:tr>
              <a:tr h="56007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GB" sz="1000" b="1" dirty="0"/>
                        <a:t>Test and develop our</a:t>
                      </a:r>
                      <a:r>
                        <a:rPr lang="en-GB" sz="1000" b="1" baseline="0" dirty="0"/>
                        <a:t> new community rehab approach in partnership with LBN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dirty="0"/>
                        <a:t>Linking </a:t>
                      </a:r>
                      <a:r>
                        <a:rPr lang="en-GB" sz="1000" dirty="0" err="1"/>
                        <a:t>Trustwide</a:t>
                      </a:r>
                      <a:r>
                        <a:rPr lang="en-GB" sz="1000" dirty="0"/>
                        <a:t> work with </a:t>
                      </a:r>
                      <a:r>
                        <a:rPr lang="en-GB" sz="1000" dirty="0" err="1"/>
                        <a:t>Sheraz</a:t>
                      </a:r>
                      <a:r>
                        <a:rPr lang="en-GB" sz="1000" dirty="0"/>
                        <a:t>, Gina to support rehab plans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dirty="0"/>
                        <a:t>Map/resources the current rehab offer across the Trust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dirty="0"/>
                        <a:t>Scope out the opportunities in Newham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dirty="0"/>
                        <a:t>Outcomes for residents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dirty="0"/>
                        <a:t>Establish a Newham Plan and Offer for Rehab service users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dirty="0"/>
                        <a:t>Staffing models and care/intervention models articulated 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dirty="0"/>
                        <a:t>Service standards and SOP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dirty="0"/>
                        <a:t>Gina/Michael/Fenno</a:t>
                      </a:r>
                    </a:p>
                    <a:p>
                      <a:pPr lvl="0"/>
                      <a:endParaRPr lang="en-GB" sz="1000" dirty="0"/>
                    </a:p>
                    <a:p>
                      <a:pPr lvl="0"/>
                      <a:r>
                        <a:rPr lang="en-GB" sz="1000" dirty="0"/>
                        <a:t>DMT for oversight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dirty="0"/>
                        <a:t>Housing issues, complex patients, delays in discharges, not enough community resources to manage need in the community, social care not being present, care home 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/>
                        <a:t>12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/>
                        <a:t>Local DMT, project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/>
                        <a:t>Wider partners in community, PCN, Local Authority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549063"/>
                  </a:ext>
                </a:extLst>
              </a:tr>
              <a:tr h="930840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000" b="1"/>
                        <a:t>Test</a:t>
                      </a:r>
                      <a:r>
                        <a:rPr lang="en-GB" sz="1000" b="1" baseline="0"/>
                        <a:t> and develop a more integrated approach to older adult mental health in primary care and to enhance local authority interface across both inpatient and community settings</a:t>
                      </a:r>
                      <a:endParaRPr lang="en-GB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/>
                        <a:t>Workstreams currently in place (PCN, Inpatients, CMHT/memory)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/>
                        <a:t>Agree plan for key outcomes and milestones for each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dirty="0"/>
                        <a:t>Fenno/Michael/Azad</a:t>
                      </a:r>
                    </a:p>
                    <a:p>
                      <a:pPr lvl="0"/>
                      <a:endParaRPr lang="en-GB" sz="1000" dirty="0"/>
                    </a:p>
                    <a:p>
                      <a:pPr lvl="0"/>
                      <a:r>
                        <a:rPr lang="en-GB" sz="1000" dirty="0"/>
                        <a:t>DMT for oversight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/>
                        <a:t>12 months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347252"/>
                  </a:ext>
                </a:extLst>
              </a:tr>
              <a:tr h="808357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000" b="1"/>
                        <a:t>Stabilise our community integrated mental health services such that enhanced primary care provision is resumed and outpatient</a:t>
                      </a:r>
                      <a:r>
                        <a:rPr lang="en-GB" sz="1000" b="1" baseline="0"/>
                        <a:t> care is transformed.</a:t>
                      </a:r>
                      <a:endParaRPr lang="en-GB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/>
                        <a:t>Assessing capacity and demand for new care pathways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/>
                        <a:t>Move the “outpatient” cohort to CIMHS – integrating team with CRT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/>
                        <a:t>Nursing and medical workforce stablisation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/>
                        <a:t>Meeting waiting list and access standards 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/>
                        <a:t>Partners and GP engagement plan/pathways mobilised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dirty="0"/>
                        <a:t>Michael/Fenno/John</a:t>
                      </a:r>
                    </a:p>
                    <a:p>
                      <a:pPr lvl="0"/>
                      <a:endParaRPr lang="en-GB" sz="1000" dirty="0"/>
                    </a:p>
                    <a:p>
                      <a:pPr lvl="0"/>
                      <a:r>
                        <a:rPr lang="en-GB" sz="1000" dirty="0"/>
                        <a:t>DMT for oversight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/>
                        <a:t>Significant complexity in community transformation work, risks, getting pathways and resources in place, pressures on GP,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/>
                        <a:t>Ensure sufficient capacity in place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dirty="0"/>
                        <a:t>Digital, P&amp;C, CDD. 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57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31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EE45DCC-1FA4-4043-9423-C58E26A7A8DC}"/>
              </a:ext>
            </a:extLst>
          </p:cNvPr>
          <p:cNvGraphicFramePr>
            <a:graphicFrameLocks noGrp="1"/>
          </p:cNvGraphicFramePr>
          <p:nvPr/>
        </p:nvGraphicFramePr>
        <p:xfrm>
          <a:off x="82058" y="736311"/>
          <a:ext cx="12027869" cy="601983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02790">
                  <a:extLst>
                    <a:ext uri="{9D8B030D-6E8A-4147-A177-3AD203B41FA5}">
                      <a16:colId xmlns:a16="http://schemas.microsoft.com/office/drawing/2014/main" val="2011148037"/>
                    </a:ext>
                  </a:extLst>
                </a:gridCol>
                <a:gridCol w="2033744">
                  <a:extLst>
                    <a:ext uri="{9D8B030D-6E8A-4147-A177-3AD203B41FA5}">
                      <a16:colId xmlns:a16="http://schemas.microsoft.com/office/drawing/2014/main" val="2010587003"/>
                    </a:ext>
                  </a:extLst>
                </a:gridCol>
                <a:gridCol w="1718267">
                  <a:extLst>
                    <a:ext uri="{9D8B030D-6E8A-4147-A177-3AD203B41FA5}">
                      <a16:colId xmlns:a16="http://schemas.microsoft.com/office/drawing/2014/main" val="2489087922"/>
                    </a:ext>
                  </a:extLst>
                </a:gridCol>
                <a:gridCol w="1718267">
                  <a:extLst>
                    <a:ext uri="{9D8B030D-6E8A-4147-A177-3AD203B41FA5}">
                      <a16:colId xmlns:a16="http://schemas.microsoft.com/office/drawing/2014/main" val="3572671922"/>
                    </a:ext>
                  </a:extLst>
                </a:gridCol>
                <a:gridCol w="1718267">
                  <a:extLst>
                    <a:ext uri="{9D8B030D-6E8A-4147-A177-3AD203B41FA5}">
                      <a16:colId xmlns:a16="http://schemas.microsoft.com/office/drawing/2014/main" val="3497374091"/>
                    </a:ext>
                  </a:extLst>
                </a:gridCol>
                <a:gridCol w="1718267">
                  <a:extLst>
                    <a:ext uri="{9D8B030D-6E8A-4147-A177-3AD203B41FA5}">
                      <a16:colId xmlns:a16="http://schemas.microsoft.com/office/drawing/2014/main" val="1892322844"/>
                    </a:ext>
                  </a:extLst>
                </a:gridCol>
                <a:gridCol w="1718267">
                  <a:extLst>
                    <a:ext uri="{9D8B030D-6E8A-4147-A177-3AD203B41FA5}">
                      <a16:colId xmlns:a16="http://schemas.microsoft.com/office/drawing/2014/main" val="2278290398"/>
                    </a:ext>
                  </a:extLst>
                </a:gridCol>
              </a:tblGrid>
              <a:tr h="441993">
                <a:tc>
                  <a:txBody>
                    <a:bodyPr/>
                    <a:lstStyle/>
                    <a:p>
                      <a:pPr lvl="0"/>
                      <a:r>
                        <a:rPr lang="en-GB" sz="900"/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/>
                        <a:t>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/>
                        <a:t>Ownership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/>
                        <a:t>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/>
                        <a:t>Timelines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/>
                        <a:t>Support Required</a:t>
                      </a:r>
                      <a:r>
                        <a:rPr lang="en-GB" sz="900" baseline="0"/>
                        <a:t> (internal)</a:t>
                      </a:r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/>
                        <a:t>Support</a:t>
                      </a:r>
                      <a:r>
                        <a:rPr lang="en-GB" sz="900" baseline="0"/>
                        <a:t> required (external)</a:t>
                      </a:r>
                      <a:endParaRPr lang="en-GB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341609"/>
                  </a:ext>
                </a:extLst>
              </a:tr>
              <a:tr h="441993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000" b="1" dirty="0"/>
                        <a:t>Staff wellbeing – recruitment, estates, competencies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/>
                        <a:t>Develop a plan that: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dirty="0"/>
                        <a:t>Builds on the current plans in place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dirty="0"/>
                        <a:t>Agree quick wins (oyster cards, renumeration, benefits for staff)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dirty="0"/>
                        <a:t>Streamline recruitment processes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dirty="0"/>
                        <a:t>Identify initiatives around expediating visas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dirty="0"/>
                        <a:t>Skills and training gap analysis 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dirty="0"/>
                        <a:t>Agreed plan of what DMT can do and what central support is required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dirty="0"/>
                        <a:t>Consider if we can have a fixed period in Newham 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dirty="0"/>
                        <a:t>Linking with </a:t>
                      </a:r>
                      <a:r>
                        <a:rPr lang="en-GB" sz="900" dirty="0" err="1"/>
                        <a:t>Trustwide</a:t>
                      </a:r>
                      <a:r>
                        <a:rPr lang="en-GB" sz="900" dirty="0"/>
                        <a:t> workstream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dirty="0"/>
                        <a:t>Staff engagement and linking to demographics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dirty="0"/>
                        <a:t>Focus</a:t>
                      </a:r>
                      <a:r>
                        <a:rPr lang="en-GB" sz="900" baseline="0" dirty="0"/>
                        <a:t> on staff needs and drivers of wellbeing in terms of lifestyle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aseline="0" dirty="0"/>
                        <a:t>Focus on mind-set of health and wellbeing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aseline="0" dirty="0"/>
                        <a:t>Development of </a:t>
                      </a:r>
                      <a:r>
                        <a:rPr lang="en-GB" sz="900" baseline="0" dirty="0" err="1"/>
                        <a:t>Trialog</a:t>
                      </a:r>
                      <a:endParaRPr lang="en-GB" sz="900" baseline="0" dirty="0"/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aseline="0" dirty="0"/>
                        <a:t>Understanding staff cultural expectations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aseline="0" dirty="0"/>
                        <a:t>Developing manager skills to address health and wellbeing – developing a structured approach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aseline="0" dirty="0"/>
                        <a:t>Support for managers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aseline="0" dirty="0"/>
                        <a:t>Support transition back to the workplace after sickness/illness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aseline="0" dirty="0"/>
                        <a:t>Creative approaches to recruitment process – redesign vacant posts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aseline="0" dirty="0"/>
                        <a:t>Develop relationships with Essex universities to promote ELFT vacancies.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aseline="0" dirty="0"/>
                        <a:t>Over-recruitment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aseline="0" dirty="0"/>
                        <a:t>Succession planning, early leadership development and exposure</a:t>
                      </a:r>
                      <a:endParaRPr lang="en-GB" sz="900" dirty="0"/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endParaRPr lang="en-GB" sz="900" dirty="0"/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GB" sz="900" dirty="0"/>
                        <a:t>Preeti/Bailey/Fenno/George/Ed</a:t>
                      </a:r>
                    </a:p>
                    <a:p>
                      <a:pPr marL="0" lvl="0" indent="0">
                        <a:buNone/>
                      </a:pPr>
                      <a:endParaRPr lang="en-GB" sz="900" dirty="0"/>
                    </a:p>
                    <a:p>
                      <a:pPr lvl="0"/>
                      <a:r>
                        <a:rPr lang="en-GB" sz="900" dirty="0"/>
                        <a:t>DMT for overview</a:t>
                      </a:r>
                    </a:p>
                    <a:p>
                      <a:pPr marL="0" lvl="0" indent="0">
                        <a:buNone/>
                      </a:pPr>
                      <a:endParaRPr lang="en-GB" sz="900" dirty="0"/>
                    </a:p>
                    <a:p>
                      <a:pPr lvl="0"/>
                      <a:r>
                        <a:rPr lang="en-GB" sz="900" dirty="0"/>
                        <a:t>People</a:t>
                      </a:r>
                      <a:r>
                        <a:rPr lang="en-GB" sz="900" baseline="0" dirty="0"/>
                        <a:t> and Culture</a:t>
                      </a:r>
                    </a:p>
                    <a:p>
                      <a:pPr lvl="0"/>
                      <a:endParaRPr lang="en-GB" sz="900" baseline="0" dirty="0"/>
                    </a:p>
                    <a:p>
                      <a:pPr lvl="0"/>
                      <a:r>
                        <a:rPr lang="en-GB" sz="900" baseline="0" dirty="0"/>
                        <a:t>Recruitment</a:t>
                      </a:r>
                      <a:endParaRPr lang="en-GB" sz="900" dirty="0"/>
                    </a:p>
                    <a:p>
                      <a:pPr marL="0" lvl="0" indent="0">
                        <a:buNone/>
                      </a:pP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/>
                        <a:t>Recruitment and retention due to inner London weighting,  being clear on what the plans are at the moment, attracting staff to Newham</a:t>
                      </a:r>
                    </a:p>
                    <a:p>
                      <a:pPr lvl="0"/>
                      <a:endParaRPr lang="en-GB" sz="900"/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/>
                        <a:t>Don’t co-design issues staff</a:t>
                      </a:r>
                      <a:r>
                        <a:rPr lang="en-GB" sz="900" baseline="0"/>
                        <a:t> experience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aseline="0"/>
                        <a:t>Retention and constant re-training of staff for stability.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aseline="0"/>
                        <a:t>Asset stripping due to staff upskilling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aseline="0"/>
                        <a:t>Limited to London universities – competition for students among other trusts.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aseline="0"/>
                        <a:t>London weighting</a:t>
                      </a:r>
                      <a:endParaRPr lang="en-GB" sz="900"/>
                    </a:p>
                    <a:p>
                      <a:pPr lvl="0"/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900"/>
                        <a:t>Ongoing</a:t>
                      </a:r>
                    </a:p>
                    <a:p>
                      <a:pPr lvl="0"/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900" dirty="0"/>
                        <a:t>DMT leads</a:t>
                      </a:r>
                    </a:p>
                    <a:p>
                      <a:pPr lvl="0"/>
                      <a:r>
                        <a:rPr lang="en-GB" sz="900" dirty="0"/>
                        <a:t>People and Culture</a:t>
                      </a:r>
                    </a:p>
                    <a:p>
                      <a:pPr lvl="0"/>
                      <a:r>
                        <a:rPr lang="en-GB" sz="900" dirty="0"/>
                        <a:t>Finance</a:t>
                      </a:r>
                    </a:p>
                    <a:p>
                      <a:pPr lvl="0"/>
                      <a:r>
                        <a:rPr lang="en-GB" sz="900" dirty="0"/>
                        <a:t>QI Support</a:t>
                      </a:r>
                    </a:p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900" dirty="0"/>
                    </a:p>
                    <a:p>
                      <a:pPr lvl="0"/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/>
                        <a:t>P&amp;C</a:t>
                      </a:r>
                    </a:p>
                    <a:p>
                      <a:pPr lvl="0"/>
                      <a:r>
                        <a:rPr lang="en-GB" sz="900" dirty="0"/>
                        <a:t>Recruitment &amp; Retention workstream</a:t>
                      </a:r>
                    </a:p>
                    <a:p>
                      <a:pPr lvl="0"/>
                      <a:r>
                        <a:rPr lang="en-GB" sz="900" dirty="0"/>
                        <a:t>Trust-central support</a:t>
                      </a:r>
                    </a:p>
                    <a:p>
                      <a:pPr lvl="0"/>
                      <a:r>
                        <a:rPr lang="en-GB" sz="900" dirty="0"/>
                        <a:t>Anchor organisations e.g.</a:t>
                      </a:r>
                      <a:r>
                        <a:rPr lang="en-GB" sz="900" baseline="0" dirty="0"/>
                        <a:t> LBN</a:t>
                      </a:r>
                    </a:p>
                    <a:p>
                      <a:pPr lvl="0"/>
                      <a:r>
                        <a:rPr lang="en-GB" sz="900" baseline="0" dirty="0"/>
                        <a:t>Parameters of university relationships </a:t>
                      </a:r>
                    </a:p>
                    <a:p>
                      <a:pPr lvl="0"/>
                      <a:r>
                        <a:rPr lang="en-GB" sz="900" baseline="0" dirty="0"/>
                        <a:t>Resourcing team – using social media, ethical international recruitment </a:t>
                      </a:r>
                      <a:endParaRPr lang="en-GB" sz="900" dirty="0"/>
                    </a:p>
                    <a:p>
                      <a:pPr lvl="0"/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205862"/>
                  </a:ext>
                </a:extLst>
              </a:tr>
            </a:tbl>
          </a:graphicData>
        </a:graphic>
      </p:graphicFrame>
      <p:sp>
        <p:nvSpPr>
          <p:cNvPr id="3" name="TextBox 3">
            <a:extLst>
              <a:ext uri="{FF2B5EF4-FFF2-40B4-BE49-F238E27FC236}">
                <a16:creationId xmlns:a16="http://schemas.microsoft.com/office/drawing/2014/main" id="{A61C763D-1560-4198-84D0-5B3302B184E1}"/>
              </a:ext>
            </a:extLst>
          </p:cNvPr>
          <p:cNvSpPr txBox="1"/>
          <p:nvPr/>
        </p:nvSpPr>
        <p:spPr>
          <a:xfrm>
            <a:off x="0" y="0"/>
            <a:ext cx="12191996" cy="646334"/>
          </a:xfrm>
          <a:prstGeom prst="rect">
            <a:avLst/>
          </a:prstGeom>
          <a:solidFill>
            <a:srgbClr val="BDD7EE"/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 Light"/>
              </a:rPr>
              <a:t>Newham Annual Plan Priorities 22-23</a:t>
            </a:r>
          </a:p>
        </p:txBody>
      </p:sp>
    </p:spTree>
    <p:extLst>
      <p:ext uri="{BB962C8B-B14F-4D97-AF65-F5344CB8AC3E}">
        <p14:creationId xmlns:p14="http://schemas.microsoft.com/office/powerpoint/2010/main" val="419578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9A15EC9-DF95-4F4C-9E19-2E075C1E8CD7}"/>
              </a:ext>
            </a:extLst>
          </p:cNvPr>
          <p:cNvGraphicFramePr>
            <a:graphicFrameLocks noGrp="1"/>
          </p:cNvGraphicFramePr>
          <p:nvPr/>
        </p:nvGraphicFramePr>
        <p:xfrm>
          <a:off x="153820" y="730587"/>
          <a:ext cx="11884343" cy="560947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697766">
                  <a:extLst>
                    <a:ext uri="{9D8B030D-6E8A-4147-A177-3AD203B41FA5}">
                      <a16:colId xmlns:a16="http://schemas.microsoft.com/office/drawing/2014/main" val="3102858676"/>
                    </a:ext>
                  </a:extLst>
                </a:gridCol>
                <a:gridCol w="2786661">
                  <a:extLst>
                    <a:ext uri="{9D8B030D-6E8A-4147-A177-3AD203B41FA5}">
                      <a16:colId xmlns:a16="http://schemas.microsoft.com/office/drawing/2014/main" val="3626123000"/>
                    </a:ext>
                  </a:extLst>
                </a:gridCol>
                <a:gridCol w="906435">
                  <a:extLst>
                    <a:ext uri="{9D8B030D-6E8A-4147-A177-3AD203B41FA5}">
                      <a16:colId xmlns:a16="http://schemas.microsoft.com/office/drawing/2014/main" val="1339006724"/>
                    </a:ext>
                  </a:extLst>
                </a:gridCol>
                <a:gridCol w="2019863">
                  <a:extLst>
                    <a:ext uri="{9D8B030D-6E8A-4147-A177-3AD203B41FA5}">
                      <a16:colId xmlns:a16="http://schemas.microsoft.com/office/drawing/2014/main" val="1257820441"/>
                    </a:ext>
                  </a:extLst>
                </a:gridCol>
                <a:gridCol w="1078086">
                  <a:extLst>
                    <a:ext uri="{9D8B030D-6E8A-4147-A177-3AD203B41FA5}">
                      <a16:colId xmlns:a16="http://schemas.microsoft.com/office/drawing/2014/main" val="964215531"/>
                    </a:ext>
                  </a:extLst>
                </a:gridCol>
                <a:gridCol w="1697766">
                  <a:extLst>
                    <a:ext uri="{9D8B030D-6E8A-4147-A177-3AD203B41FA5}">
                      <a16:colId xmlns:a16="http://schemas.microsoft.com/office/drawing/2014/main" val="1940593828"/>
                    </a:ext>
                  </a:extLst>
                </a:gridCol>
                <a:gridCol w="1697766">
                  <a:extLst>
                    <a:ext uri="{9D8B030D-6E8A-4147-A177-3AD203B41FA5}">
                      <a16:colId xmlns:a16="http://schemas.microsoft.com/office/drawing/2014/main" val="4158239258"/>
                    </a:ext>
                  </a:extLst>
                </a:gridCol>
              </a:tblGrid>
              <a:tr h="702195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000" b="1"/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GB" sz="1000"/>
                        <a:t>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dirty="0"/>
                        <a:t>Ownership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GB" sz="1000"/>
                        <a:t>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/>
                        <a:t>Timelines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/>
                        <a:t>Support required (internal)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/>
                        <a:t>Support required</a:t>
                      </a:r>
                      <a:r>
                        <a:rPr lang="en-GB" sz="1000" baseline="0"/>
                        <a:t> (external)</a:t>
                      </a:r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709276"/>
                  </a:ext>
                </a:extLst>
              </a:tr>
              <a:tr h="702195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000" b="1"/>
                        <a:t>PPL Priorities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/>
                        <a:t>Good model of collecting feedback from patients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/>
                        <a:t>Increase referrals from former inpatients to PPL work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/>
                        <a:t>Improving access and reducing inequalities – ASD </a:t>
                      </a:r>
                      <a:r>
                        <a:rPr lang="en-GB" sz="1000" baseline="0"/>
                        <a:t>and LD population – understand what is available for them and support</a:t>
                      </a:r>
                      <a:endParaRPr lang="en-GB" sz="1000"/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/>
                        <a:t>Improving employment opportunities – education and healthy</a:t>
                      </a:r>
                      <a:r>
                        <a:rPr lang="en-GB" sz="1000" baseline="0"/>
                        <a:t> lifestyle 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baseline="0"/>
                        <a:t>QI Projects?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/>
                        <a:t>Meaningful engagement -Communication directly with service users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/>
                        <a:t>Agree plan for Newham from WTG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/>
                        <a:t>Digitally enabling service users</a:t>
                      </a:r>
                    </a:p>
                    <a:p>
                      <a:pPr marL="0" lvl="0" indent="0">
                        <a:buNone/>
                      </a:pPr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Rose/Bailey</a:t>
                      </a:r>
                    </a:p>
                    <a:p>
                      <a:pPr lvl="0"/>
                      <a:endParaRPr lang="en-GB" sz="1000" dirty="0"/>
                    </a:p>
                    <a:p>
                      <a:pPr lvl="0"/>
                      <a:r>
                        <a:rPr lang="en-GB" sz="1000" dirty="0"/>
                        <a:t>DMT for oversight</a:t>
                      </a:r>
                    </a:p>
                    <a:p>
                      <a:pPr lvl="0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/>
                        <a:t>Struggling to get a variety of</a:t>
                      </a:r>
                      <a:r>
                        <a:rPr lang="en-GB" sz="1000" baseline="0"/>
                        <a:t> voices</a:t>
                      </a:r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/>
                        <a:t>Ongoing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dirty="0"/>
                        <a:t>People</a:t>
                      </a:r>
                      <a:r>
                        <a:rPr lang="en-GB" sz="1000" baseline="0" dirty="0"/>
                        <a:t> Participation</a:t>
                      </a:r>
                    </a:p>
                    <a:p>
                      <a:pPr lvl="0"/>
                      <a:r>
                        <a:rPr lang="en-GB" sz="1000" baseline="0" dirty="0"/>
                        <a:t>QI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dirty="0"/>
                        <a:t>Public Health – wider population work in terms of access and intelligence</a:t>
                      </a:r>
                    </a:p>
                    <a:p>
                      <a:pPr lvl="0"/>
                      <a:r>
                        <a:rPr lang="en-GB" sz="1000" dirty="0"/>
                        <a:t>Health Watch</a:t>
                      </a:r>
                    </a:p>
                    <a:p>
                      <a:pPr lvl="0"/>
                      <a:r>
                        <a:rPr lang="en-GB" sz="1000" baseline="0" dirty="0"/>
                        <a:t>Population Health (work stream)</a:t>
                      </a:r>
                    </a:p>
                    <a:p>
                      <a:pPr lvl="0"/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809447"/>
                  </a:ext>
                </a:extLst>
              </a:tr>
              <a:tr h="702195">
                <a:tc>
                  <a:txBody>
                    <a:bodyPr/>
                    <a:lstStyle/>
                    <a:p>
                      <a:pPr lvl="0"/>
                      <a:r>
                        <a:rPr lang="en-GB" sz="1000" b="1"/>
                        <a:t>Deliver on our</a:t>
                      </a:r>
                      <a:r>
                        <a:rPr lang="en-GB" sz="1000" b="1" baseline="0"/>
                        <a:t> ambitions set by the Newham inpatient improvement plan</a:t>
                      </a:r>
                      <a:endParaRPr lang="en-GB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/>
                        <a:t>Focus</a:t>
                      </a:r>
                      <a:r>
                        <a:rPr lang="en-GB" sz="1000" baseline="0"/>
                        <a:t> on safety – ensure patient safety (QI projects)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baseline="0"/>
                        <a:t>Preventing future death notification – observations, practice, risk management, tranquilisation 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baseline="0"/>
                        <a:t>Self-assurance and governance system – early warning signs to ensure proactive working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baseline="0"/>
                        <a:t>Link to staff wellbeing – revive violence reduction work 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baseline="0"/>
                        <a:t>Work in a trauma-informed way, respond to the needs timely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baseline="0"/>
                        <a:t>Ensure practice is in line with new legislation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baseline="0"/>
                        <a:t>Ensure restrictive practice in inpatient setting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baseline="0"/>
                        <a:t>Clear structures and systems to manage increased complexity – physical health complexity</a:t>
                      </a:r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dirty="0"/>
                        <a:t>George/Marilyn/Gavin</a:t>
                      </a:r>
                    </a:p>
                    <a:p>
                      <a:pPr lvl="0"/>
                      <a:endParaRPr lang="en-GB" sz="1000" dirty="0"/>
                    </a:p>
                    <a:p>
                      <a:pPr lvl="0"/>
                      <a:r>
                        <a:rPr lang="en-GB" sz="1000" dirty="0"/>
                        <a:t>DMT for oversight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/>
                        <a:t>Increased complexity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/>
                        <a:t>Engagement</a:t>
                      </a:r>
                      <a:r>
                        <a:rPr lang="en-GB" sz="1000" baseline="0"/>
                        <a:t> to a wider audience</a:t>
                      </a:r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/>
                        <a:t>Linked to different work-streams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dirty="0"/>
                        <a:t>QI</a:t>
                      </a:r>
                    </a:p>
                    <a:p>
                      <a:pPr lvl="0"/>
                      <a:r>
                        <a:rPr lang="en-GB" sz="1000" dirty="0"/>
                        <a:t>Locally HR BP support - Preeti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dirty="0"/>
                        <a:t>Director of Nursing support </a:t>
                      </a:r>
                    </a:p>
                    <a:p>
                      <a:pPr lvl="0"/>
                      <a:r>
                        <a:rPr lang="en-GB" sz="1000" dirty="0"/>
                        <a:t>OD and P&amp;C – Donna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801283"/>
                  </a:ext>
                </a:extLst>
              </a:tr>
            </a:tbl>
          </a:graphicData>
        </a:graphic>
      </p:graphicFrame>
      <p:sp>
        <p:nvSpPr>
          <p:cNvPr id="3" name="TextBox 3">
            <a:extLst>
              <a:ext uri="{FF2B5EF4-FFF2-40B4-BE49-F238E27FC236}">
                <a16:creationId xmlns:a16="http://schemas.microsoft.com/office/drawing/2014/main" id="{DBFAEFFA-C7BD-49CC-B8AE-677E864BEFD2}"/>
              </a:ext>
            </a:extLst>
          </p:cNvPr>
          <p:cNvSpPr txBox="1"/>
          <p:nvPr/>
        </p:nvSpPr>
        <p:spPr>
          <a:xfrm>
            <a:off x="0" y="0"/>
            <a:ext cx="12191996" cy="646334"/>
          </a:xfrm>
          <a:prstGeom prst="rect">
            <a:avLst/>
          </a:prstGeom>
          <a:solidFill>
            <a:srgbClr val="BDD7EE"/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 Light"/>
              </a:rPr>
              <a:t>Newham Annual Plan Priorities 22-23</a:t>
            </a:r>
          </a:p>
        </p:txBody>
      </p:sp>
    </p:spTree>
    <p:extLst>
      <p:ext uri="{BB962C8B-B14F-4D97-AF65-F5344CB8AC3E}">
        <p14:creationId xmlns:p14="http://schemas.microsoft.com/office/powerpoint/2010/main" val="912160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F618C68A-55E4-4433-A252-AAF4549B32A5}"/>
              </a:ext>
            </a:extLst>
          </p:cNvPr>
          <p:cNvSpPr txBox="1"/>
          <p:nvPr/>
        </p:nvSpPr>
        <p:spPr>
          <a:xfrm>
            <a:off x="0" y="0"/>
            <a:ext cx="12191996" cy="646334"/>
          </a:xfrm>
          <a:prstGeom prst="rect">
            <a:avLst/>
          </a:prstGeom>
          <a:solidFill>
            <a:srgbClr val="BDD7EE"/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 Light"/>
              </a:rPr>
              <a:t>Newham Annual Plan </a:t>
            </a:r>
            <a:r>
              <a:rPr lang="en-GB" sz="3600" b="1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rPr>
              <a:t>Priorities 22-23</a:t>
            </a:r>
            <a:endParaRPr lang="en-GB" sz="3600" b="1" i="0" u="none" strike="noStrike" kern="1200" cap="none" spc="0" baseline="0" dirty="0">
              <a:solidFill>
                <a:srgbClr val="000000"/>
              </a:solidFill>
              <a:uFillTx/>
              <a:latin typeface="Calibri Light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FECEC203-026C-402D-91BB-28246A878952}"/>
              </a:ext>
            </a:extLst>
          </p:cNvPr>
          <p:cNvGraphicFramePr>
            <a:graphicFrameLocks noGrp="1"/>
          </p:cNvGraphicFramePr>
          <p:nvPr/>
        </p:nvGraphicFramePr>
        <p:xfrm>
          <a:off x="153820" y="734574"/>
          <a:ext cx="11884361" cy="292608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697766">
                  <a:extLst>
                    <a:ext uri="{9D8B030D-6E8A-4147-A177-3AD203B41FA5}">
                      <a16:colId xmlns:a16="http://schemas.microsoft.com/office/drawing/2014/main" val="766837763"/>
                    </a:ext>
                  </a:extLst>
                </a:gridCol>
                <a:gridCol w="2711415">
                  <a:extLst>
                    <a:ext uri="{9D8B030D-6E8A-4147-A177-3AD203B41FA5}">
                      <a16:colId xmlns:a16="http://schemas.microsoft.com/office/drawing/2014/main" val="871281969"/>
                    </a:ext>
                  </a:extLst>
                </a:gridCol>
                <a:gridCol w="1542199">
                  <a:extLst>
                    <a:ext uri="{9D8B030D-6E8A-4147-A177-3AD203B41FA5}">
                      <a16:colId xmlns:a16="http://schemas.microsoft.com/office/drawing/2014/main" val="1194518950"/>
                    </a:ext>
                  </a:extLst>
                </a:gridCol>
                <a:gridCol w="1296536">
                  <a:extLst>
                    <a:ext uri="{9D8B030D-6E8A-4147-A177-3AD203B41FA5}">
                      <a16:colId xmlns:a16="http://schemas.microsoft.com/office/drawing/2014/main" val="4284900992"/>
                    </a:ext>
                  </a:extLst>
                </a:gridCol>
                <a:gridCol w="1240913">
                  <a:extLst>
                    <a:ext uri="{9D8B030D-6E8A-4147-A177-3AD203B41FA5}">
                      <a16:colId xmlns:a16="http://schemas.microsoft.com/office/drawing/2014/main" val="4229050298"/>
                    </a:ext>
                  </a:extLst>
                </a:gridCol>
                <a:gridCol w="1697766">
                  <a:extLst>
                    <a:ext uri="{9D8B030D-6E8A-4147-A177-3AD203B41FA5}">
                      <a16:colId xmlns:a16="http://schemas.microsoft.com/office/drawing/2014/main" val="3440867857"/>
                    </a:ext>
                  </a:extLst>
                </a:gridCol>
                <a:gridCol w="1697766">
                  <a:extLst>
                    <a:ext uri="{9D8B030D-6E8A-4147-A177-3AD203B41FA5}">
                      <a16:colId xmlns:a16="http://schemas.microsoft.com/office/drawing/2014/main" val="2395568508"/>
                    </a:ext>
                  </a:extLst>
                </a:gridCol>
              </a:tblGrid>
              <a:tr h="170224">
                <a:tc>
                  <a:txBody>
                    <a:bodyPr/>
                    <a:lstStyle/>
                    <a:p>
                      <a:pPr lvl="0"/>
                      <a:r>
                        <a:rPr lang="en-GB" sz="1000"/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/>
                        <a:t>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/>
                        <a:t>Ownership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/>
                        <a:t>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/>
                        <a:t>Timelines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/>
                        <a:t>Support</a:t>
                      </a:r>
                      <a:r>
                        <a:rPr lang="en-GB" sz="1000" baseline="0"/>
                        <a:t> required (internal)</a:t>
                      </a:r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/>
                        <a:t>Support required</a:t>
                      </a:r>
                      <a:r>
                        <a:rPr lang="en-GB" sz="1000" baseline="0"/>
                        <a:t> (external)</a:t>
                      </a:r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763562"/>
                  </a:ext>
                </a:extLst>
              </a:tr>
              <a:tr h="914976">
                <a:tc>
                  <a:txBody>
                    <a:bodyPr/>
                    <a:lstStyle/>
                    <a:p>
                      <a:pPr lvl="0"/>
                      <a:r>
                        <a:rPr lang="en-GB" sz="1000" b="1"/>
                        <a:t>Redouble our efforts in tackling inequalities and inequities in the systems we influence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/>
                        <a:t>Understand impact – e.g. access to services,</a:t>
                      </a:r>
                      <a:r>
                        <a:rPr lang="en-GB" sz="1000" baseline="0"/>
                        <a:t> understanding protected characteristics, improve data recording on population (staff + service users) – work with central team to ensure correct recording and improve functionality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baseline="0"/>
                        <a:t>Held in Transformation Space and Improvement Plan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baseline="0"/>
                        <a:t>Understand lived experience across workforce – ensure good representation across system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baseline="0"/>
                        <a:t>Evaluate previous approach and expand further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baseline="0"/>
                        <a:t>Importance of intersectionality – prioritise and focus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baseline="0"/>
                        <a:t>Employment access work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baseline="0"/>
                        <a:t>Focus on specific tasks</a:t>
                      </a:r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dirty="0"/>
                        <a:t>Preeti/Bailey</a:t>
                      </a:r>
                    </a:p>
                    <a:p>
                      <a:pPr lvl="0"/>
                      <a:endParaRPr lang="en-GB" sz="1000" dirty="0"/>
                    </a:p>
                    <a:p>
                      <a:pPr lvl="0"/>
                      <a:r>
                        <a:rPr lang="en-GB" sz="1000" dirty="0"/>
                        <a:t>DMT for oversight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/>
                        <a:t>Accessing staff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dirty="0"/>
                        <a:t>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baseline="0" dirty="0"/>
                        <a:t>Increase visibility</a:t>
                      </a:r>
                    </a:p>
                    <a:p>
                      <a:pPr lvl="0"/>
                      <a:r>
                        <a:rPr lang="en-GB" sz="1000" baseline="0" dirty="0"/>
                        <a:t>Public Health colleagues</a:t>
                      </a:r>
                    </a:p>
                    <a:p>
                      <a:pPr lvl="0"/>
                      <a:r>
                        <a:rPr lang="en-GB" sz="1000" baseline="0" dirty="0"/>
                        <a:t>QI support locally</a:t>
                      </a:r>
                    </a:p>
                    <a:p>
                      <a:pPr lvl="0"/>
                      <a:r>
                        <a:rPr lang="en-GB" sz="1000" dirty="0"/>
                        <a:t>Mental Health Community Transformation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dirty="0"/>
                        <a:t>LBN Work-streams</a:t>
                      </a:r>
                    </a:p>
                    <a:p>
                      <a:pPr lvl="0"/>
                      <a:r>
                        <a:rPr lang="en-GB" sz="1000" dirty="0"/>
                        <a:t>Local Authority</a:t>
                      </a:r>
                    </a:p>
                    <a:p>
                      <a:pPr lvl="0"/>
                      <a:r>
                        <a:rPr lang="en-GB" sz="1000" dirty="0"/>
                        <a:t>Corporate</a:t>
                      </a:r>
                      <a:r>
                        <a:rPr lang="en-GB" sz="1000" baseline="0" dirty="0"/>
                        <a:t> governance team</a:t>
                      </a:r>
                    </a:p>
                    <a:p>
                      <a:pPr lvl="0"/>
                      <a:r>
                        <a:rPr lang="en-GB" sz="1000" baseline="0" dirty="0"/>
                        <a:t>Clinical system team</a:t>
                      </a:r>
                    </a:p>
                    <a:p>
                      <a:pPr lvl="0"/>
                      <a:r>
                        <a:rPr lang="en-GB" sz="1000" baseline="0" dirty="0"/>
                        <a:t>Developing transparent reporting/dashboards to </a:t>
                      </a:r>
                      <a:endParaRPr lang="en-GB" sz="1000" dirty="0">
                        <a:solidFill>
                          <a:srgbClr val="FF0000"/>
                        </a:solidFill>
                      </a:endParaRPr>
                    </a:p>
                    <a:p>
                      <a:pPr lvl="0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New QI Workstream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/>
                        <a:t>Population Health</a:t>
                      </a:r>
                      <a:endParaRPr lang="en-GB" sz="1000" dirty="0"/>
                    </a:p>
                    <a:p>
                      <a:pPr lvl="0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184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07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5" ma:contentTypeDescription="Create a new document." ma:contentTypeScope="" ma:versionID="c303169471fcd013c970f0ddde2ea42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79b01cc6b339f94bd38c4ef1cd6f6c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3BC7A63-ADBD-45F4-8D82-15AFB61C48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4746DC-43DB-40D6-9BA2-B8789733D8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C3B24F-40D2-433B-A9FD-0C9FDD5A62D9}">
  <ds:schemaRefs>
    <ds:schemaRef ds:uri="http://schemas.microsoft.com/office/2006/metadata/properties"/>
    <ds:schemaRef ds:uri="http://purl.org/dc/terms/"/>
    <ds:schemaRef ds:uri="http://schemas.microsoft.com/sharepoint/v3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6194e418-5875-4308-b033-74eb9c181361"/>
    <ds:schemaRef ds:uri="4d648a74-5c83-46a7-8e4c-7f989ae960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1404</Words>
  <Application>Microsoft Office PowerPoint</Application>
  <PresentationFormat>Widescreen</PresentationFormat>
  <Paragraphs>213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Newham Annual Plan 2022-23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&lt;Service Name&gt; Annual Plan 2022-23</dc:title>
  <dc:creator>Waddon Gopal</dc:creator>
  <cp:lastModifiedBy>WADDON, Gopal (EAST LONDON NHS FOUNDATION TRUST)</cp:lastModifiedBy>
  <cp:revision>17</cp:revision>
  <dcterms:created xsi:type="dcterms:W3CDTF">2022-02-24T16:48:23Z</dcterms:created>
  <dcterms:modified xsi:type="dcterms:W3CDTF">2022-03-31T10:32:08Z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</Properties>
</file>