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notesMasterIdLst>
    <p:notesMasterId r:id="rId9"/>
  </p:notesMasterIdLst>
  <p:handoutMasterIdLst>
    <p:handoutMasterId r:id="rId10"/>
  </p:handoutMasterIdLst>
  <p:sldIdLst>
    <p:sldId id="273" r:id="rId5"/>
    <p:sldId id="6680" r:id="rId6"/>
    <p:sldId id="6681" r:id="rId7"/>
    <p:sldId id="668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9B4F06-62F9-4018-80FA-1498FE01EFC7}" v="4" dt="2022-09-27T23:32:38.5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1400" y="28"/>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04/10/2022</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dirty="0"/>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dirty="0"/>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04/10/2022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dirty="0"/>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dirty="0"/>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3</a:t>
            </a:fld>
            <a:endParaRPr lang="en-GB" dirty="0"/>
          </a:p>
        </p:txBody>
      </p:sp>
    </p:spTree>
    <p:extLst>
      <p:ext uri="{BB962C8B-B14F-4D97-AF65-F5344CB8AC3E}">
        <p14:creationId xmlns:p14="http://schemas.microsoft.com/office/powerpoint/2010/main" val="2406499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a:t>NHS Improvement</a:t>
            </a:r>
            <a:endParaRPr lang="en-GB" dirty="0"/>
          </a:p>
        </p:txBody>
      </p:sp>
      <p:sp>
        <p:nvSpPr>
          <p:cNvPr id="5" name="Slide Number Placeholder 4"/>
          <p:cNvSpPr>
            <a:spLocks noGrp="1"/>
          </p:cNvSpPr>
          <p:nvPr>
            <p:ph type="sldNum" sz="quarter" idx="5"/>
          </p:nvPr>
        </p:nvSpPr>
        <p:spPr/>
        <p:txBody>
          <a:bodyPr/>
          <a:lstStyle/>
          <a:p>
            <a:fld id="{7890AB7D-FC04-41BF-88F7-E47891A06283}" type="slidenum">
              <a:rPr lang="en-GB" smtClean="0"/>
              <a:t>4</a:t>
            </a:fld>
            <a:endParaRPr lang="en-GB" dirty="0"/>
          </a:p>
        </p:txBody>
      </p:sp>
    </p:spTree>
    <p:extLst>
      <p:ext uri="{BB962C8B-B14F-4D97-AF65-F5344CB8AC3E}">
        <p14:creationId xmlns:p14="http://schemas.microsoft.com/office/powerpoint/2010/main" val="39249991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3660487"/>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463726" y="4364955"/>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696159" y="293024"/>
            <a:ext cx="1080655"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6"/>
            <a:ext cx="9144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2575560" y="5792942"/>
            <a:ext cx="399288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1190" y="1343804"/>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457200" y="548640"/>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8" name="TextBox 7"/>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endParaRPr lang="en-US" dirty="0"/>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696159" y="293024"/>
            <a:ext cx="1080655" cy="43641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endParaRPr lang="en-US" dirty="0"/>
          </a:p>
        </p:txBody>
      </p:sp>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74" r:id="rId1"/>
    <p:sldLayoutId id="2147483675"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oe.leadershipacademy.nhs.uk/event/understanding-your-impact-on-others-7/" TargetMode="External"/><Relationship Id="rId13" Type="http://schemas.openxmlformats.org/officeDocument/2006/relationships/hyperlink" Target="https://eoe.leadershipacademy.nhs.uk/wp-content/uploads/sites/6/2021/12/NHS-Career-Management-booklet-05.pdf" TargetMode="External"/><Relationship Id="rId18" Type="http://schemas.openxmlformats.org/officeDocument/2006/relationships/hyperlink" Target="https://www.jobs.nhs.uk/advice/perfect_job.html" TargetMode="External"/><Relationship Id="rId3" Type="http://schemas.openxmlformats.org/officeDocument/2006/relationships/hyperlink" Target="https://eoe.leadershipacademy.nhs.uk/event/your-brilliant-career-supporting-women-progress-to-reach-their-career-potential-11/" TargetMode="External"/><Relationship Id="rId21" Type="http://schemas.openxmlformats.org/officeDocument/2006/relationships/hyperlink" Target="https://people.nhs.uk/executivesuite/connecting-and-networks/connecting-career-management-online-resources/" TargetMode="External"/><Relationship Id="rId7" Type="http://schemas.openxmlformats.org/officeDocument/2006/relationships/hyperlink" Target="https://eoe.leadershipacademy.nhs.uk/event/developing-resilience-and-being-at-your-most-resilient-2/" TargetMode="External"/><Relationship Id="rId12" Type="http://schemas.openxmlformats.org/officeDocument/2006/relationships/hyperlink" Target="https://eoe.leadershipacademy.nhs.uk/events/" TargetMode="External"/><Relationship Id="rId17" Type="http://schemas.openxmlformats.org/officeDocument/2006/relationships/hyperlink" Target="https://www.jobs.nhs.uk/" TargetMode="External"/><Relationship Id="rId2" Type="http://schemas.openxmlformats.org/officeDocument/2006/relationships/hyperlink" Target="https://eoe.leadershipacademy.nhs.uk/event/developing-resilience-and-being-at-your-most-resilient/" TargetMode="External"/><Relationship Id="rId16" Type="http://schemas.openxmlformats.org/officeDocument/2006/relationships/hyperlink" Target="https://www.jobs.nhs.uk/advice/intro.html" TargetMode="External"/><Relationship Id="rId20" Type="http://schemas.openxmlformats.org/officeDocument/2006/relationships/hyperlink" Target="https://www.nhselect.nhs.uk/career-management" TargetMode="External"/><Relationship Id="rId1" Type="http://schemas.openxmlformats.org/officeDocument/2006/relationships/slideLayout" Target="../slideLayouts/slideLayout1.xml"/><Relationship Id="rId6" Type="http://schemas.openxmlformats.org/officeDocument/2006/relationships/hyperlink" Target="https://eoe.leadershipacademy.nhs.uk/event/developing-a-proactive-mindset-2/" TargetMode="External"/><Relationship Id="rId11" Type="http://schemas.openxmlformats.org/officeDocument/2006/relationships/hyperlink" Target="https://eoe.leadershipacademy.nhs.uk/event/your-brilliant-career-supporting-women-progress-to-reach-their-career-potential-13/" TargetMode="External"/><Relationship Id="rId5" Type="http://schemas.openxmlformats.org/officeDocument/2006/relationships/hyperlink" Target="https://eoe.leadershipacademy.nhs.uk/event/your-brilliant-career-supporting-women-progress-to-reach-their-career-potential-12/" TargetMode="External"/><Relationship Id="rId15" Type="http://schemas.openxmlformats.org/officeDocument/2006/relationships/hyperlink" Target="https://eoe.leadershipacademy.nhs.uk/development-support/talent-management/midlands-and-east-executive-talent-meet-scheme/" TargetMode="External"/><Relationship Id="rId23" Type="http://schemas.openxmlformats.org/officeDocument/2006/relationships/image" Target="../media/image3.jpeg"/><Relationship Id="rId10" Type="http://schemas.openxmlformats.org/officeDocument/2006/relationships/hyperlink" Target="https://eoe.leadershipacademy.nhs.uk/event/developing-resilience-and-being-at-your-most-resilient-3/" TargetMode="External"/><Relationship Id="rId19" Type="http://schemas.openxmlformats.org/officeDocument/2006/relationships/hyperlink" Target="https://www.linkedin.com/groups/9154999/" TargetMode="External"/><Relationship Id="rId4" Type="http://schemas.openxmlformats.org/officeDocument/2006/relationships/hyperlink" Target="https://eoe.leadershipacademy.nhs.uk/event/creating-the-career-you-want-6/" TargetMode="External"/><Relationship Id="rId9" Type="http://schemas.openxmlformats.org/officeDocument/2006/relationships/hyperlink" Target="https://eoe.leadershipacademy.nhs.uk/event/understanding-your-impact-on-others-8/" TargetMode="External"/><Relationship Id="rId14" Type="http://schemas.openxmlformats.org/officeDocument/2006/relationships/hyperlink" Target="https://www.nhsimas.nhs.uk/home/" TargetMode="External"/><Relationship Id="rId22" Type="http://schemas.openxmlformats.org/officeDocument/2006/relationships/hyperlink" Target="https://eoe.leadershipacademy.nhs.uk/development-support/talent-management/"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hyperlink" Target="https://eoe.leadershipacademy.nhs.uk/event/career-development-workshop-b-9/" TargetMode="External"/><Relationship Id="rId7" Type="http://schemas.openxmlformats.org/officeDocument/2006/relationships/image" Target="../media/image6.jpg"/><Relationship Id="rId2" Type="http://schemas.openxmlformats.org/officeDocument/2006/relationships/hyperlink" Target="https://eoe.leadershipacademy.nhs.uk/event/career-development-workshop-a-9/" TargetMode="Externa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hyperlink" Target="https://eoe.leadershipacademy.nhs.uk/event/career-development-workshop-b-10/"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england.nhs.uk/supporting-our-nhs-people/support-now/support-for-our-diverse-colleagues/" TargetMode="External"/><Relationship Id="rId13" Type="http://schemas.openxmlformats.org/officeDocument/2006/relationships/hyperlink" Target="https://www.leadershipacademy.nhs.uk/our-leadership-way/" TargetMode="External"/><Relationship Id="rId18" Type="http://schemas.openxmlformats.org/officeDocument/2006/relationships/hyperlink" Target="https://learninghub.leadershipacademy.nhs.uk/all-bitesize/" TargetMode="External"/><Relationship Id="rId3" Type="http://schemas.openxmlformats.org/officeDocument/2006/relationships/image" Target="../media/image3.jpeg"/><Relationship Id="rId21" Type="http://schemas.openxmlformats.org/officeDocument/2006/relationships/hyperlink" Target="https://www.leadershipacademy.nhs.uk/programmes/hope-programme/" TargetMode="External"/><Relationship Id="rId7" Type="http://schemas.openxmlformats.org/officeDocument/2006/relationships/hyperlink" Target="https://eoe.leadershipacademy.nhs.uk/development-support/coaching-and-mentoring/coachnet/" TargetMode="External"/><Relationship Id="rId12" Type="http://schemas.openxmlformats.org/officeDocument/2006/relationships/hyperlink" Target="https://eoe.leadershipacademy.nhs.uk/development-support/east-of-england-leadership-learning-zone/" TargetMode="External"/><Relationship Id="rId17" Type="http://schemas.openxmlformats.org/officeDocument/2006/relationships/hyperlink" Target="https://www.leadershipacademy.nhs.uk/leadership-listens-podcasts/" TargetMode="External"/><Relationship Id="rId2" Type="http://schemas.openxmlformats.org/officeDocument/2006/relationships/notesSlide" Target="../notesSlides/notesSlide1.xml"/><Relationship Id="rId16" Type="http://schemas.openxmlformats.org/officeDocument/2006/relationships/hyperlink" Target="https://learninghub.leadershipacademy.nhs.uk/inspiration-library/" TargetMode="External"/><Relationship Id="rId20" Type="http://schemas.openxmlformats.org/officeDocument/2006/relationships/hyperlink" Target="https://www.england.nhs.uk/non-executive-opportunities/about-the-team/" TargetMode="External"/><Relationship Id="rId1" Type="http://schemas.openxmlformats.org/officeDocument/2006/relationships/slideLayout" Target="../slideLayouts/slideLayout1.xml"/><Relationship Id="rId6" Type="http://schemas.openxmlformats.org/officeDocument/2006/relationships/hyperlink" Target="https://eoe.leadershipacademy.nhs.uk/development-support/coaching-and-mentoring/mentornet/" TargetMode="External"/><Relationship Id="rId11" Type="http://schemas.openxmlformats.org/officeDocument/2006/relationships/hyperlink" Target="https://www.leadershipacademy.nhs.uk/wp-content/uploads/2021/12/NHS-Winter-Offers-Brochure.pdf" TargetMode="External"/><Relationship Id="rId5" Type="http://schemas.openxmlformats.org/officeDocument/2006/relationships/hyperlink" Target="https://youtu.be/XIA9m8B5IYE" TargetMode="External"/><Relationship Id="rId15" Type="http://schemas.openxmlformats.org/officeDocument/2006/relationships/hyperlink" Target="https://learninghub.leadershipacademy.nhs.uk/" TargetMode="External"/><Relationship Id="rId23" Type="http://schemas.openxmlformats.org/officeDocument/2006/relationships/hyperlink" Target="https://graduates.nhs.uk/" TargetMode="External"/><Relationship Id="rId10" Type="http://schemas.openxmlformats.org/officeDocument/2006/relationships/hyperlink" Target="https://www.england.nhs.uk/east-of-england/wp-content/uploads/sites/47/2021/10/NHS-Practitioners-Guide-If-Your-Face-Fits_FINAL-2.pdf" TargetMode="External"/><Relationship Id="rId19" Type="http://schemas.openxmlformats.org/officeDocument/2006/relationships/hyperlink" Target="https://learninghub.leadershipacademy.nhs.uk/executivesuite/" TargetMode="External"/><Relationship Id="rId4" Type="http://schemas.openxmlformats.org/officeDocument/2006/relationships/hyperlink" Target="mailto:talentcareerteam@leadershipacademy.nhs.uk" TargetMode="External"/><Relationship Id="rId9" Type="http://schemas.openxmlformats.org/officeDocument/2006/relationships/hyperlink" Target="https://www.england.nhs.uk/east-of-england/wp-content/uploads/sites/47/2021/10/NHSE-Recruitment-Research-Document-FINAL-2.2.pdf" TargetMode="External"/><Relationship Id="rId14" Type="http://schemas.openxmlformats.org/officeDocument/2006/relationships/hyperlink" Target="https://www.leadershipacademy.nhs.uk/programmes/" TargetMode="External"/><Relationship Id="rId22" Type="http://schemas.openxmlformats.org/officeDocument/2006/relationships/hyperlink" Target="https://www.england.nhs.uk/culture/learning-together/online-course/"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onenhsfinance.nhs.uk/programmes/" TargetMode="External"/><Relationship Id="rId13" Type="http://schemas.openxmlformats.org/officeDocument/2006/relationships/hyperlink" Target="https://nhshorizons.passle.net/post/102f6ul/ten-top-tips-for-mentoring-and-reverse-mentoring" TargetMode="External"/><Relationship Id="rId1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hyperlink" Target="https://onenhsfinance.nhs.uk/future-focused-finance/" TargetMode="External"/><Relationship Id="rId12" Type="http://schemas.openxmlformats.org/officeDocument/2006/relationships/hyperlink" Target="https://eoe.leadershipacademy.nhs.uk/development-support/talent-management/" TargetMode="External"/><Relationship Id="rId17" Type="http://schemas.openxmlformats.org/officeDocument/2006/relationships/hyperlink" Target="https://future.nhs.uk/system/login?nextURL=%2Fconnect%2Eti%2FEofETalentCommunityOfPractice%2Fgrouphome" TargetMode="External"/><Relationship Id="rId2" Type="http://schemas.openxmlformats.org/officeDocument/2006/relationships/notesSlide" Target="../notesSlides/notesSlide2.xml"/><Relationship Id="rId16" Type="http://schemas.openxmlformats.org/officeDocument/2006/relationships/hyperlink" Target="mailto:talent.eoe@england.nhs.uk" TargetMode="External"/><Relationship Id="rId1" Type="http://schemas.openxmlformats.org/officeDocument/2006/relationships/slideLayout" Target="../slideLayouts/slideLayout1.xml"/><Relationship Id="rId6" Type="http://schemas.openxmlformats.org/officeDocument/2006/relationships/hyperlink" Target="https://nhsproviders.org/news-blogs" TargetMode="External"/><Relationship Id="rId11" Type="http://schemas.openxmlformats.org/officeDocument/2006/relationships/hyperlink" Target="https://www.nhsconfed.org/publications/health-line" TargetMode="External"/><Relationship Id="rId5" Type="http://schemas.openxmlformats.org/officeDocument/2006/relationships/hyperlink" Target="https://www.england.nhs.uk/email-bulletins/" TargetMode="External"/><Relationship Id="rId15" Type="http://schemas.openxmlformats.org/officeDocument/2006/relationships/hyperlink" Target="https://q.health.org.uk/join-q/" TargetMode="External"/><Relationship Id="rId10" Type="http://schemas.openxmlformats.org/officeDocument/2006/relationships/hyperlink" Target="https://www.nhsconfed.org/womenleaders/become-member" TargetMode="External"/><Relationship Id="rId4" Type="http://schemas.openxmlformats.org/officeDocument/2006/relationships/hyperlink" Target="https://www.nhsemployers.org/about-us/our-communications" TargetMode="External"/><Relationship Id="rId9" Type="http://schemas.openxmlformats.org/officeDocument/2006/relationships/hyperlink" Target="https://www.scie.org.uk/integrated-care/delivering/nhs-england-webinars" TargetMode="External"/><Relationship Id="rId14" Type="http://schemas.openxmlformats.org/officeDocument/2006/relationships/hyperlink" Target="https://www.horizonsnhs.com/wp-content/uploads/2022/01/Download-a-guide-for-social-influence-hints-and-tip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2373470"/>
            <a:ext cx="6858000" cy="473244"/>
          </a:xfrm>
        </p:spPr>
        <p:txBody>
          <a:bodyPr/>
          <a:lstStyle/>
          <a:p>
            <a:pPr algn="ctr"/>
            <a:endParaRPr lang="en-US" sz="1200" dirty="0"/>
          </a:p>
          <a:p>
            <a:pPr algn="ctr"/>
            <a:endParaRPr lang="en-US" sz="1200" dirty="0"/>
          </a:p>
          <a:p>
            <a:endParaRPr lang="en-GB" dirty="0"/>
          </a:p>
        </p:txBody>
      </p:sp>
      <p:sp>
        <p:nvSpPr>
          <p:cNvPr id="8" name="TextBox 7">
            <a:extLst>
              <a:ext uri="{FF2B5EF4-FFF2-40B4-BE49-F238E27FC236}">
                <a16:creationId xmlns:a16="http://schemas.microsoft.com/office/drawing/2014/main" id="{71067C8B-6C6F-E5E0-91DB-CFA3E0D35325}"/>
              </a:ext>
            </a:extLst>
          </p:cNvPr>
          <p:cNvSpPr txBox="1"/>
          <p:nvPr/>
        </p:nvSpPr>
        <p:spPr>
          <a:xfrm>
            <a:off x="2548890" y="5806440"/>
            <a:ext cx="3966210" cy="369332"/>
          </a:xfrm>
          <a:prstGeom prst="rect">
            <a:avLst/>
          </a:prstGeom>
          <a:solidFill>
            <a:schemeClr val="bg1"/>
          </a:solidFill>
        </p:spPr>
        <p:txBody>
          <a:bodyPr wrap="square" rtlCol="0">
            <a:spAutoFit/>
          </a:bodyPr>
          <a:lstStyle/>
          <a:p>
            <a:pPr algn="ctr"/>
            <a:r>
              <a:rPr lang="en-GB" dirty="0"/>
              <a:t>NHS England</a:t>
            </a:r>
          </a:p>
        </p:txBody>
      </p:sp>
      <p:sp>
        <p:nvSpPr>
          <p:cNvPr id="5" name="Content Placeholder 6">
            <a:extLst>
              <a:ext uri="{FF2B5EF4-FFF2-40B4-BE49-F238E27FC236}">
                <a16:creationId xmlns:a16="http://schemas.microsoft.com/office/drawing/2014/main" id="{CAC7B2F6-C570-4F9F-9303-29BC88DFF14B}"/>
              </a:ext>
            </a:extLst>
          </p:cNvPr>
          <p:cNvSpPr txBox="1">
            <a:spLocks/>
          </p:cNvSpPr>
          <p:nvPr/>
        </p:nvSpPr>
        <p:spPr>
          <a:xfrm>
            <a:off x="246452" y="958788"/>
            <a:ext cx="8647738" cy="5216984"/>
          </a:xfrm>
          <a:prstGeom prst="rect">
            <a:avLst/>
          </a:prstGeom>
        </p:spPr>
        <p:txBody>
          <a:bodyPr vert="horz" lIns="68580" tIns="34290" rIns="68580" bIns="34290" rtlCol="0" anchor="t">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Bef>
                <a:spcPts val="0"/>
              </a:spcBef>
              <a:buFont typeface="Arial" panose="020B0604020202020204" pitchFamily="34" charset="0"/>
              <a:buNone/>
            </a:pPr>
            <a:r>
              <a:rPr lang="en-GB" sz="4000" b="1" dirty="0">
                <a:solidFill>
                  <a:srgbClr val="000000"/>
                </a:solidFill>
                <a:latin typeface="Arial" panose="020B0604020202020204" pitchFamily="34" charset="0"/>
                <a:ea typeface="Times New Roman" panose="02020603050405020304" pitchFamily="18" charset="0"/>
                <a:cs typeface="Arial" panose="020B0604020202020204" pitchFamily="34" charset="0"/>
              </a:rPr>
              <a:t>Bitesize Virtual Workshops to enhance your career  </a:t>
            </a:r>
            <a:endParaRPr lang="en-GB" sz="4000" dirty="0">
              <a:latin typeface="Arial" panose="020B0604020202020204" pitchFamily="34" charset="0"/>
              <a:ea typeface="Times New Roman" panose="02020603050405020304" pitchFamily="18" charset="0"/>
              <a:cs typeface="Arial" panose="020B0604020202020204" pitchFamily="34" charset="0"/>
            </a:endParaRPr>
          </a:p>
          <a:p>
            <a:pPr lvl="0">
              <a:buFont typeface="Wingdings" panose="05000000000000000000" pitchFamily="2" charset="2"/>
              <a:buChar char="Ø"/>
            </a:pPr>
            <a:r>
              <a:rPr lang="en-GB" sz="3600" u="sng"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2"/>
              </a:rPr>
              <a:t>Developing Resilience and Being at Your Most Resilient – East of England (leadershipacademy.nhs.uk)</a:t>
            </a:r>
            <a:r>
              <a:rPr lang="en-GB" sz="3600" u="sng" dirty="0">
                <a:solidFill>
                  <a:srgbClr val="0563C1"/>
                </a:solidFill>
                <a:effectLst/>
                <a:latin typeface="Arial" panose="020B0604020202020204" pitchFamily="34" charset="0"/>
                <a:ea typeface="Times New Roman" panose="02020603050405020304" pitchFamily="18" charset="0"/>
                <a:cs typeface="Arial" panose="020B0604020202020204" pitchFamily="34" charset="0"/>
              </a:rPr>
              <a:t> </a:t>
            </a:r>
            <a:r>
              <a:rPr lang="en-GB" sz="3600" dirty="0">
                <a:effectLst/>
                <a:latin typeface="Arial" panose="020B0604020202020204" pitchFamily="34" charset="0"/>
                <a:ea typeface="Times New Roman" panose="02020603050405020304" pitchFamily="18" charset="0"/>
                <a:cs typeface="Arial" panose="020B0604020202020204" pitchFamily="34" charset="0"/>
              </a:rPr>
              <a:t>Wed 2nd Nov - 13.00 to 16.00 </a:t>
            </a:r>
            <a:endParaRPr lang="en-GB" sz="3600" dirty="0">
              <a:effectLst/>
              <a:latin typeface="Arial" panose="020B0604020202020204" pitchFamily="34" charset="0"/>
              <a:ea typeface="Calibri" panose="020F0502020204030204" pitchFamily="34" charset="0"/>
              <a:cs typeface="Arial" panose="020B0604020202020204" pitchFamily="34" charset="0"/>
            </a:endParaRPr>
          </a:p>
          <a:p>
            <a:pPr lvl="0">
              <a:buFont typeface="Wingdings" panose="05000000000000000000" pitchFamily="2" charset="2"/>
              <a:buChar char="Ø"/>
            </a:pPr>
            <a:r>
              <a:rPr lang="en-GB" sz="3600" u="sng"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3"/>
              </a:rPr>
              <a:t>Your Brilliant Career – Supporting Women Progress to Reach their Career Potential – East of England (leadershipacademy.nhs.uk)</a:t>
            </a:r>
            <a:r>
              <a:rPr lang="en-GB" sz="3600" u="sng" dirty="0">
                <a:solidFill>
                  <a:srgbClr val="0563C1"/>
                </a:solidFill>
                <a:effectLst/>
                <a:latin typeface="Arial" panose="020B0604020202020204" pitchFamily="34" charset="0"/>
                <a:ea typeface="Times New Roman" panose="02020603050405020304" pitchFamily="18" charset="0"/>
                <a:cs typeface="Arial" panose="020B0604020202020204" pitchFamily="34" charset="0"/>
              </a:rPr>
              <a:t> </a:t>
            </a:r>
            <a:r>
              <a:rPr lang="en-GB" sz="3600" dirty="0">
                <a:effectLst/>
                <a:latin typeface="Arial" panose="020B0604020202020204" pitchFamily="34" charset="0"/>
                <a:ea typeface="Times New Roman" panose="02020603050405020304" pitchFamily="18" charset="0"/>
                <a:cs typeface="Arial" panose="020B0604020202020204" pitchFamily="34" charset="0"/>
              </a:rPr>
              <a:t>Thurs 3</a:t>
            </a:r>
            <a:r>
              <a:rPr lang="en-GB" sz="3600" baseline="30000" dirty="0">
                <a:effectLst/>
                <a:latin typeface="Arial" panose="020B0604020202020204" pitchFamily="34" charset="0"/>
                <a:ea typeface="Times New Roman" panose="02020603050405020304" pitchFamily="18" charset="0"/>
                <a:cs typeface="Arial" panose="020B0604020202020204" pitchFamily="34" charset="0"/>
              </a:rPr>
              <a:t>rd </a:t>
            </a:r>
            <a:r>
              <a:rPr lang="en-GB" sz="3600" dirty="0">
                <a:effectLst/>
                <a:latin typeface="Arial" panose="020B0604020202020204" pitchFamily="34" charset="0"/>
                <a:ea typeface="Times New Roman" panose="02020603050405020304" pitchFamily="18" charset="0"/>
                <a:cs typeface="Arial" panose="020B0604020202020204" pitchFamily="34" charset="0"/>
              </a:rPr>
              <a:t>Nov  9.30 to 3.30 </a:t>
            </a:r>
          </a:p>
          <a:p>
            <a:pPr lvl="0">
              <a:buFont typeface="Wingdings" panose="05000000000000000000" pitchFamily="2" charset="2"/>
              <a:buChar char="Ø"/>
            </a:pPr>
            <a:r>
              <a:rPr lang="en-GB" sz="3600" dirty="0">
                <a:latin typeface="Arial" panose="020B0604020202020204" pitchFamily="34" charset="0"/>
                <a:cs typeface="Arial" panose="020B0604020202020204" pitchFamily="34" charset="0"/>
                <a:hlinkClick r:id="rId4"/>
              </a:rPr>
              <a:t>Creating the career you want™ – East of England (leadershipacademy.nhs.uk)</a:t>
            </a:r>
            <a:r>
              <a:rPr lang="en-GB" sz="3600" dirty="0">
                <a:latin typeface="Arial" panose="020B0604020202020204" pitchFamily="34" charset="0"/>
                <a:cs typeface="Arial" panose="020B0604020202020204" pitchFamily="34" charset="0"/>
              </a:rPr>
              <a:t>  Tues 6</a:t>
            </a:r>
            <a:r>
              <a:rPr lang="en-GB" sz="3600" baseline="30000" dirty="0">
                <a:latin typeface="Arial" panose="020B0604020202020204" pitchFamily="34" charset="0"/>
                <a:cs typeface="Arial" panose="020B0604020202020204" pitchFamily="34" charset="0"/>
              </a:rPr>
              <a:t>th</a:t>
            </a:r>
            <a:r>
              <a:rPr lang="en-GB" sz="3600" dirty="0">
                <a:latin typeface="Arial" panose="020B0604020202020204" pitchFamily="34" charset="0"/>
                <a:cs typeface="Arial" panose="020B0604020202020204" pitchFamily="34" charset="0"/>
              </a:rPr>
              <a:t> Dec 14.00 – 16.00</a:t>
            </a:r>
            <a:endParaRPr lang="en-GB" sz="3600" dirty="0">
              <a:effectLst/>
              <a:latin typeface="Arial" panose="020B0604020202020204" pitchFamily="34" charset="0"/>
              <a:ea typeface="Times New Roman" panose="02020603050405020304" pitchFamily="18" charset="0"/>
              <a:cs typeface="Arial" panose="020B0604020202020204" pitchFamily="34" charset="0"/>
            </a:endParaRPr>
          </a:p>
          <a:p>
            <a:pPr lvl="0">
              <a:buFont typeface="Wingdings" panose="05000000000000000000" pitchFamily="2" charset="2"/>
              <a:buChar char="Ø"/>
            </a:pPr>
            <a:r>
              <a:rPr lang="en-GB" sz="3600" dirty="0">
                <a:latin typeface="Arial" panose="020B0604020202020204" pitchFamily="34" charset="0"/>
                <a:cs typeface="Arial" panose="020B0604020202020204" pitchFamily="34" charset="0"/>
                <a:hlinkClick r:id="rId5"/>
              </a:rPr>
              <a:t>Your Brilliant Career – Supporting Women Progress to Reach their Career Potential – East of England (leadershipacademy.nhs.uk)</a:t>
            </a:r>
            <a:r>
              <a:rPr lang="en-GB" sz="3600" dirty="0">
                <a:latin typeface="Arial" panose="020B0604020202020204" pitchFamily="34" charset="0"/>
                <a:cs typeface="Arial" panose="020B0604020202020204" pitchFamily="34" charset="0"/>
              </a:rPr>
              <a:t> Mon 6</a:t>
            </a:r>
            <a:r>
              <a:rPr lang="en-GB" sz="3600" baseline="30000" dirty="0">
                <a:latin typeface="Arial" panose="020B0604020202020204" pitchFamily="34" charset="0"/>
                <a:cs typeface="Arial" panose="020B0604020202020204" pitchFamily="34" charset="0"/>
              </a:rPr>
              <a:t>th</a:t>
            </a:r>
            <a:r>
              <a:rPr lang="en-GB" sz="3600" dirty="0">
                <a:latin typeface="Arial" panose="020B0604020202020204" pitchFamily="34" charset="0"/>
                <a:cs typeface="Arial" panose="020B0604020202020204" pitchFamily="34" charset="0"/>
              </a:rPr>
              <a:t> Feb 9.30 to 3.30</a:t>
            </a:r>
          </a:p>
          <a:p>
            <a:pPr lvl="0">
              <a:buFont typeface="Wingdings" panose="05000000000000000000" pitchFamily="2" charset="2"/>
              <a:buChar char="Ø"/>
            </a:pPr>
            <a:r>
              <a:rPr lang="en-GB" sz="3600" dirty="0">
                <a:latin typeface="Arial" panose="020B0604020202020204" pitchFamily="34" charset="0"/>
                <a:cs typeface="Arial" panose="020B0604020202020204" pitchFamily="34" charset="0"/>
                <a:hlinkClick r:id="rId6"/>
              </a:rPr>
              <a:t>Developing a proactive mindset – East of England (leadershipacademy.nhs.uk)</a:t>
            </a:r>
            <a:r>
              <a:rPr lang="en-GB" sz="3600" dirty="0">
                <a:latin typeface="Arial" panose="020B0604020202020204" pitchFamily="34" charset="0"/>
                <a:cs typeface="Arial" panose="020B0604020202020204" pitchFamily="34" charset="0"/>
              </a:rPr>
              <a:t> </a:t>
            </a:r>
            <a:r>
              <a:rPr lang="en-GB" sz="3600" b="0" i="0" dirty="0">
                <a:solidFill>
                  <a:srgbClr val="212B32"/>
                </a:solidFill>
                <a:effectLst/>
                <a:latin typeface="Arial" panose="020B0604020202020204" pitchFamily="34" charset="0"/>
                <a:cs typeface="Arial" panose="020B0604020202020204" pitchFamily="34" charset="0"/>
              </a:rPr>
              <a:t>Wednesday 18 January 14.00 - 16:00</a:t>
            </a:r>
            <a:endParaRPr lang="en-GB" sz="3600" dirty="0">
              <a:latin typeface="Arial" panose="020B0604020202020204" pitchFamily="34" charset="0"/>
              <a:cs typeface="Arial" panose="020B0604020202020204" pitchFamily="34" charset="0"/>
              <a:hlinkClick r:id="rId7"/>
            </a:endParaRPr>
          </a:p>
          <a:p>
            <a:pPr lvl="0">
              <a:buFont typeface="Wingdings" panose="05000000000000000000" pitchFamily="2" charset="2"/>
              <a:buChar char="Ø"/>
            </a:pPr>
            <a:r>
              <a:rPr lang="en-GB" sz="3600" dirty="0">
                <a:latin typeface="Arial" panose="020B0604020202020204" pitchFamily="34" charset="0"/>
                <a:cs typeface="Arial" panose="020B0604020202020204" pitchFamily="34" charset="0"/>
                <a:hlinkClick r:id="rId7"/>
              </a:rPr>
              <a:t>Developing Resilience and Being at Your Most Resilient – East of England (leadershipacademy.nhs.uk)</a:t>
            </a:r>
            <a:r>
              <a:rPr lang="en-GB" sz="3600" dirty="0">
                <a:latin typeface="Arial" panose="020B0604020202020204" pitchFamily="34" charset="0"/>
                <a:cs typeface="Arial" panose="020B0604020202020204" pitchFamily="34" charset="0"/>
              </a:rPr>
              <a:t>  </a:t>
            </a:r>
            <a:r>
              <a:rPr lang="en-GB" sz="3600" b="0" i="0" dirty="0">
                <a:solidFill>
                  <a:srgbClr val="212B32"/>
                </a:solidFill>
                <a:effectLst/>
                <a:latin typeface="Arial" panose="020B0604020202020204" pitchFamily="34" charset="0"/>
                <a:cs typeface="Arial" panose="020B0604020202020204" pitchFamily="34" charset="0"/>
              </a:rPr>
              <a:t>Thurs 16 February 9:30 - 12:30</a:t>
            </a:r>
          </a:p>
          <a:p>
            <a:pPr lvl="0">
              <a:buFont typeface="Wingdings" panose="05000000000000000000" pitchFamily="2" charset="2"/>
              <a:buChar char="Ø"/>
            </a:pPr>
            <a:r>
              <a:rPr lang="en-GB" sz="3600" dirty="0">
                <a:latin typeface="Arial" panose="020B0604020202020204" pitchFamily="34" charset="0"/>
                <a:cs typeface="Arial" panose="020B0604020202020204" pitchFamily="34" charset="0"/>
                <a:hlinkClick r:id="rId8"/>
              </a:rPr>
              <a:t>Understanding Your Impact on Others – East of England (leadershipacademy.nhs.uk)</a:t>
            </a:r>
            <a:r>
              <a:rPr lang="en-GB" sz="3600" dirty="0">
                <a:latin typeface="Arial" panose="020B0604020202020204" pitchFamily="34" charset="0"/>
                <a:cs typeface="Arial" panose="020B0604020202020204" pitchFamily="34" charset="0"/>
              </a:rPr>
              <a:t> </a:t>
            </a:r>
            <a:r>
              <a:rPr lang="en-GB" sz="3600" b="0" i="0" dirty="0">
                <a:solidFill>
                  <a:srgbClr val="212B32"/>
                </a:solidFill>
                <a:effectLst/>
                <a:latin typeface="Arial" panose="020B0604020202020204" pitchFamily="34" charset="0"/>
                <a:cs typeface="Arial" panose="020B0604020202020204" pitchFamily="34" charset="0"/>
              </a:rPr>
              <a:t>Thurs 16 February 13:30 - 16:30</a:t>
            </a:r>
          </a:p>
          <a:p>
            <a:pPr lvl="0">
              <a:buFont typeface="Wingdings" panose="05000000000000000000" pitchFamily="2" charset="2"/>
              <a:buChar char="Ø"/>
            </a:pPr>
            <a:r>
              <a:rPr lang="en-GB" sz="3600" dirty="0">
                <a:latin typeface="Arial" panose="020B0604020202020204" pitchFamily="34" charset="0"/>
                <a:cs typeface="Arial" panose="020B0604020202020204" pitchFamily="34" charset="0"/>
                <a:hlinkClick r:id="rId9"/>
              </a:rPr>
              <a:t>Understanding Your Impact on Others – East of England (leadershipacademy.nhs.uk)</a:t>
            </a:r>
            <a:r>
              <a:rPr lang="en-GB" sz="3600" dirty="0">
                <a:latin typeface="Arial" panose="020B0604020202020204" pitchFamily="34" charset="0"/>
                <a:cs typeface="Arial" panose="020B0604020202020204" pitchFamily="34" charset="0"/>
              </a:rPr>
              <a:t> </a:t>
            </a:r>
            <a:r>
              <a:rPr lang="en-GB" sz="3600" b="0" i="0" dirty="0">
                <a:solidFill>
                  <a:srgbClr val="212B32"/>
                </a:solidFill>
                <a:effectLst/>
                <a:latin typeface="Arial" panose="020B0604020202020204" pitchFamily="34" charset="0"/>
                <a:cs typeface="Arial" panose="020B0604020202020204" pitchFamily="34" charset="0"/>
              </a:rPr>
              <a:t>Thurs 16 March 9:30 - 12:30</a:t>
            </a:r>
          </a:p>
          <a:p>
            <a:pPr lvl="0">
              <a:buFont typeface="Wingdings" panose="05000000000000000000" pitchFamily="2" charset="2"/>
              <a:buChar char="Ø"/>
            </a:pPr>
            <a:r>
              <a:rPr lang="en-GB" sz="3600" dirty="0">
                <a:latin typeface="Arial" panose="020B0604020202020204" pitchFamily="34" charset="0"/>
                <a:cs typeface="Arial" panose="020B0604020202020204" pitchFamily="34" charset="0"/>
                <a:hlinkClick r:id="rId10"/>
              </a:rPr>
              <a:t>Developing Resilience and Being at Your Most Resilient – East of England (leadershipacademy.nhs.uk)</a:t>
            </a:r>
            <a:r>
              <a:rPr lang="en-GB" sz="3600" dirty="0">
                <a:latin typeface="Arial" panose="020B0604020202020204" pitchFamily="34" charset="0"/>
                <a:cs typeface="Arial" panose="020B0604020202020204" pitchFamily="34" charset="0"/>
              </a:rPr>
              <a:t> </a:t>
            </a:r>
            <a:r>
              <a:rPr lang="en-GB" sz="3600" b="0" i="0" dirty="0">
                <a:solidFill>
                  <a:srgbClr val="212B32"/>
                </a:solidFill>
                <a:effectLst/>
                <a:latin typeface="Arial" panose="020B0604020202020204" pitchFamily="34" charset="0"/>
                <a:cs typeface="Arial" panose="020B0604020202020204" pitchFamily="34" charset="0"/>
              </a:rPr>
              <a:t>Thurs 16 </a:t>
            </a:r>
            <a:r>
              <a:rPr lang="en-GB" sz="3600" b="0" i="0">
                <a:solidFill>
                  <a:srgbClr val="212B32"/>
                </a:solidFill>
                <a:effectLst/>
                <a:latin typeface="Arial" panose="020B0604020202020204" pitchFamily="34" charset="0"/>
                <a:cs typeface="Arial" panose="020B0604020202020204" pitchFamily="34" charset="0"/>
              </a:rPr>
              <a:t>March 13:30 - 16:30 </a:t>
            </a:r>
            <a:endParaRPr lang="en-GB" sz="3600" b="0" i="0" dirty="0">
              <a:solidFill>
                <a:srgbClr val="212B32"/>
              </a:solidFill>
              <a:effectLst/>
              <a:latin typeface="Arial" panose="020B0604020202020204" pitchFamily="34" charset="0"/>
              <a:cs typeface="Arial" panose="020B0604020202020204" pitchFamily="34" charset="0"/>
            </a:endParaRPr>
          </a:p>
          <a:p>
            <a:pPr lvl="0">
              <a:buFont typeface="Wingdings" panose="05000000000000000000" pitchFamily="2" charset="2"/>
              <a:buChar char="Ø"/>
            </a:pPr>
            <a:r>
              <a:rPr lang="en-GB" sz="3600" dirty="0">
                <a:latin typeface="Arial" panose="020B0604020202020204" pitchFamily="34" charset="0"/>
                <a:cs typeface="Arial" panose="020B0604020202020204" pitchFamily="34" charset="0"/>
                <a:hlinkClick r:id="rId11"/>
              </a:rPr>
              <a:t>Your Brilliant Career – Supporting Women Progress to Reach their Career Potential – East of England (leadershipacademy.nhs.uk)</a:t>
            </a:r>
            <a:r>
              <a:rPr lang="en-GB" sz="3600" dirty="0">
                <a:latin typeface="Arial" panose="020B0604020202020204" pitchFamily="34" charset="0"/>
                <a:cs typeface="Arial" panose="020B0604020202020204" pitchFamily="34" charset="0"/>
              </a:rPr>
              <a:t>  </a:t>
            </a:r>
            <a:r>
              <a:rPr lang="en-GB" sz="3600" b="0" i="0" dirty="0">
                <a:solidFill>
                  <a:srgbClr val="212B32"/>
                </a:solidFill>
                <a:effectLst/>
                <a:latin typeface="Arial" panose="020B0604020202020204" pitchFamily="34" charset="0"/>
                <a:cs typeface="Arial" panose="020B0604020202020204" pitchFamily="34" charset="0"/>
              </a:rPr>
              <a:t>Wed 22 March 9:30 - 3:30 </a:t>
            </a:r>
            <a:endParaRPr lang="en-GB" sz="36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50000"/>
              </a:lnSpc>
              <a:spcBef>
                <a:spcPts val="0"/>
              </a:spcBef>
              <a:buFont typeface="Arial" panose="020B0604020202020204" pitchFamily="34" charset="0"/>
              <a:buNone/>
              <a:tabLst>
                <a:tab pos="342900" algn="l"/>
              </a:tabLst>
            </a:pPr>
            <a:endParaRPr lang="en-GB" sz="4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50000"/>
              </a:lnSpc>
              <a:spcBef>
                <a:spcPts val="0"/>
              </a:spcBef>
              <a:buFont typeface="Arial" panose="020B0604020202020204" pitchFamily="34" charset="0"/>
              <a:buNone/>
              <a:tabLst>
                <a:tab pos="342900" algn="l"/>
              </a:tabLst>
            </a:pPr>
            <a:r>
              <a:rPr lang="en-GB" sz="4000" dirty="0">
                <a:solidFill>
                  <a:srgbClr val="000000"/>
                </a:solidFill>
                <a:latin typeface="Arial" panose="020B0604020202020204" pitchFamily="34" charset="0"/>
                <a:ea typeface="Times New Roman" panose="02020603050405020304" pitchFamily="18" charset="0"/>
                <a:cs typeface="Arial" panose="020B0604020202020204" pitchFamily="34" charset="0"/>
              </a:rPr>
              <a:t>There are further events and bite size workshops at </a:t>
            </a:r>
            <a:r>
              <a:rPr lang="en-GB" sz="40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12"/>
              </a:rPr>
              <a:t>Upcoming Events – East of England (leadershipacademy.nhs.uk)</a:t>
            </a:r>
            <a:endParaRPr lang="en-GB" sz="4000" u="sng"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50000"/>
              </a:lnSpc>
              <a:spcBef>
                <a:spcPts val="0"/>
              </a:spcBef>
              <a:buFont typeface="Arial" panose="020B0604020202020204" pitchFamily="34" charset="0"/>
              <a:buNone/>
              <a:tabLst>
                <a:tab pos="342900" algn="l"/>
              </a:tabLst>
            </a:pPr>
            <a:r>
              <a:rPr lang="en-GB"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Please note, if these sessions do become fully booked, we do hold waiting lists for further sessions, so please register your details on the booking site so that you are on the waiting list. </a:t>
            </a:r>
          </a:p>
          <a:p>
            <a:pPr marL="257175" indent="-257175" algn="just">
              <a:lnSpc>
                <a:spcPct val="150000"/>
              </a:lnSpc>
              <a:spcBef>
                <a:spcPts val="0"/>
              </a:spcBef>
              <a:buFont typeface="Wingdings" panose="05000000000000000000" pitchFamily="2" charset="2"/>
              <a:buChar char=""/>
              <a:tabLst>
                <a:tab pos="342900" algn="l"/>
              </a:tabLst>
            </a:pPr>
            <a:r>
              <a:rPr lang="en-GB" sz="40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13"/>
              </a:rPr>
              <a:t>NHS Career Management Guide</a:t>
            </a:r>
            <a:r>
              <a:rPr lang="en-GB" sz="4000" dirty="0">
                <a:solidFill>
                  <a:srgbClr val="000000"/>
                </a:solidFill>
                <a:latin typeface="Arial" panose="020B0604020202020204" pitchFamily="34" charset="0"/>
                <a:ea typeface="Times New Roman" panose="02020603050405020304" pitchFamily="18" charset="0"/>
                <a:cs typeface="Arial" panose="020B0604020202020204" pitchFamily="34" charset="0"/>
              </a:rPr>
              <a:t> support with applying for your next role, including Executive interviews and inclusive leadership</a:t>
            </a:r>
            <a:endParaRPr lang="en-GB" sz="4000" dirty="0">
              <a:latin typeface="Arial" panose="020B0604020202020204" pitchFamily="34" charset="0"/>
              <a:ea typeface="Times New Roman" panose="02020603050405020304" pitchFamily="18" charset="0"/>
              <a:cs typeface="Arial" panose="020B0604020202020204" pitchFamily="34" charset="0"/>
            </a:endParaRPr>
          </a:p>
          <a:p>
            <a:pPr marL="257175" indent="-257175" algn="just">
              <a:lnSpc>
                <a:spcPct val="150000"/>
              </a:lnSpc>
              <a:spcBef>
                <a:spcPts val="0"/>
              </a:spcBef>
              <a:buFont typeface="Wingdings" panose="05000000000000000000" pitchFamily="2" charset="2"/>
              <a:buChar char=""/>
              <a:tabLst>
                <a:tab pos="342900" algn="l"/>
              </a:tabLst>
            </a:pPr>
            <a:r>
              <a:rPr lang="en-GB" sz="4000" dirty="0">
                <a:solidFill>
                  <a:srgbClr val="000000"/>
                </a:solidFill>
                <a:latin typeface="Arial" panose="020B0604020202020204" pitchFamily="34" charset="0"/>
                <a:ea typeface="Times New Roman" panose="02020603050405020304" pitchFamily="18" charset="0"/>
                <a:cs typeface="Arial" panose="020B0604020202020204" pitchFamily="34" charset="0"/>
              </a:rPr>
              <a:t>Considering an interim assignment? NHS IMAS welcomes experienced senior NHS staff at Band 8d and above to register and for organisations to place assignments </a:t>
            </a:r>
            <a:r>
              <a:rPr lang="en-GB" sz="40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14"/>
              </a:rPr>
              <a:t>Welcome to NHS IMAS: NHS Interim Management and Support - NHS IMAS</a:t>
            </a:r>
            <a:endParaRPr lang="en-GB" sz="4000" u="sng"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257175" indent="-257175" algn="just">
              <a:lnSpc>
                <a:spcPct val="150000"/>
              </a:lnSpc>
              <a:spcBef>
                <a:spcPts val="0"/>
              </a:spcBef>
              <a:buFont typeface="Wingdings" panose="05000000000000000000" pitchFamily="2" charset="2"/>
              <a:buChar char=""/>
              <a:tabLst>
                <a:tab pos="342900" algn="l"/>
              </a:tabLst>
            </a:pPr>
            <a:r>
              <a:rPr lang="en-GB" sz="4000" dirty="0">
                <a:solidFill>
                  <a:srgbClr val="000000"/>
                </a:solidFill>
                <a:latin typeface="Arial" panose="020B0604020202020204" pitchFamily="34" charset="0"/>
                <a:ea typeface="Times New Roman" panose="02020603050405020304" pitchFamily="18" charset="0"/>
                <a:cs typeface="Arial" panose="020B0604020202020204" pitchFamily="34" charset="0"/>
              </a:rPr>
              <a:t>If you are interested in an executive interim role in East of England register with the </a:t>
            </a:r>
            <a:r>
              <a:rPr lang="en-GB" sz="4000"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15"/>
              </a:rPr>
              <a:t>East of England scheme</a:t>
            </a:r>
            <a:r>
              <a:rPr lang="en-GB" sz="4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p>
          <a:p>
            <a:pPr marL="257175" indent="-257175" algn="just">
              <a:lnSpc>
                <a:spcPct val="150000"/>
              </a:lnSpc>
              <a:spcBef>
                <a:spcPts val="0"/>
              </a:spcBef>
              <a:buFont typeface="Wingdings" panose="05000000000000000000" pitchFamily="2" charset="2"/>
              <a:buChar char=""/>
              <a:tabLst>
                <a:tab pos="342900" algn="l"/>
              </a:tabLst>
            </a:pPr>
            <a:r>
              <a:rPr lang="en-GB" sz="4000" dirty="0">
                <a:latin typeface="Arial" panose="020B0604020202020204" pitchFamily="34" charset="0"/>
                <a:cs typeface="Arial" panose="020B0604020202020204" pitchFamily="34" charset="0"/>
                <a:hlinkClick r:id="rId16"/>
              </a:rPr>
              <a:t>NHS Jobs - An Introduction to NHS Jobs</a:t>
            </a:r>
            <a:r>
              <a:rPr lang="en-GB" sz="4000" dirty="0">
                <a:latin typeface="Arial" panose="020B0604020202020204" pitchFamily="34" charset="0"/>
                <a:cs typeface="Arial" panose="020B0604020202020204" pitchFamily="34" charset="0"/>
              </a:rPr>
              <a:t> and </a:t>
            </a:r>
            <a:r>
              <a:rPr lang="en-GB" sz="40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17"/>
              </a:rPr>
              <a:t>NHS Jobs - Candidate Homepage</a:t>
            </a:r>
            <a:r>
              <a:rPr lang="en-GB" sz="4000" dirty="0">
                <a:solidFill>
                  <a:srgbClr val="000000"/>
                </a:solidFill>
                <a:latin typeface="Arial" panose="020B0604020202020204" pitchFamily="34" charset="0"/>
                <a:ea typeface="Times New Roman" panose="02020603050405020304" pitchFamily="18" charset="0"/>
                <a:cs typeface="Arial" panose="020B0604020202020204" pitchFamily="34" charset="0"/>
              </a:rPr>
              <a:t> register for your job search, see latest vacancies and advice</a:t>
            </a:r>
            <a:endParaRPr lang="en-GB" sz="4000" dirty="0">
              <a:latin typeface="Arial" panose="020B0604020202020204" pitchFamily="34" charset="0"/>
              <a:ea typeface="Times New Roman" panose="02020603050405020304" pitchFamily="18" charset="0"/>
              <a:cs typeface="Arial" panose="020B0604020202020204" pitchFamily="34" charset="0"/>
            </a:endParaRPr>
          </a:p>
          <a:p>
            <a:pPr marL="257175" indent="-257175" algn="just">
              <a:lnSpc>
                <a:spcPct val="150000"/>
              </a:lnSpc>
              <a:spcBef>
                <a:spcPts val="0"/>
              </a:spcBef>
              <a:buFont typeface="Wingdings" panose="05000000000000000000" pitchFamily="2" charset="2"/>
              <a:buChar char=""/>
              <a:tabLst>
                <a:tab pos="342900" algn="l"/>
              </a:tabLst>
            </a:pPr>
            <a:r>
              <a:rPr lang="en-GB" sz="40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18"/>
              </a:rPr>
              <a:t>NHS Jobs - Searching for the Perfect Job</a:t>
            </a:r>
            <a:r>
              <a:rPr lang="en-GB" sz="4000" dirty="0">
                <a:solidFill>
                  <a:srgbClr val="000000"/>
                </a:solidFill>
                <a:latin typeface="Arial" panose="020B0604020202020204" pitchFamily="34" charset="0"/>
                <a:ea typeface="Times New Roman" panose="02020603050405020304" pitchFamily="18" charset="0"/>
                <a:cs typeface="Arial" panose="020B0604020202020204" pitchFamily="34" charset="0"/>
              </a:rPr>
              <a:t>  Guidance on searching for the perfect job  </a:t>
            </a:r>
          </a:p>
          <a:p>
            <a:pPr marL="257175" indent="-257175" algn="just">
              <a:lnSpc>
                <a:spcPct val="150000"/>
              </a:lnSpc>
              <a:spcBef>
                <a:spcPts val="0"/>
              </a:spcBef>
              <a:buFont typeface="Wingdings" panose="05000000000000000000" pitchFamily="2" charset="2"/>
              <a:buChar char=""/>
              <a:tabLst>
                <a:tab pos="342900" algn="l"/>
              </a:tabLst>
            </a:pPr>
            <a:r>
              <a:rPr lang="en-GB" sz="4000" dirty="0">
                <a:solidFill>
                  <a:srgbClr val="000000"/>
                </a:solidFill>
                <a:latin typeface="Arial" panose="020B0604020202020204" pitchFamily="34" charset="0"/>
                <a:ea typeface="Times New Roman" panose="02020603050405020304" pitchFamily="18" charset="0"/>
                <a:cs typeface="Arial" panose="020B0604020202020204" pitchFamily="34" charset="0"/>
              </a:rPr>
              <a:t>If you are interested to see vacancies for senior leadership roles in east of England band 8D and above roles you can apply to join the LinkedIN group at</a:t>
            </a:r>
            <a:r>
              <a:rPr lang="en-GB" sz="4000" dirty="0">
                <a:latin typeface="Arial" panose="020B0604020202020204" pitchFamily="34" charset="0"/>
                <a:ea typeface="Times New Roman" panose="02020603050405020304" pitchFamily="18" charset="0"/>
                <a:cs typeface="Arial" panose="020B0604020202020204" pitchFamily="34" charset="0"/>
              </a:rPr>
              <a:t> </a:t>
            </a:r>
            <a:r>
              <a:rPr lang="en-GB" sz="4000" b="1"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19"/>
              </a:rPr>
              <a:t>East ofEngland Senior Leadership Careers and Vacancies in health and care #eoetalent | Groups | LinkedIn</a:t>
            </a:r>
            <a:r>
              <a:rPr lang="en-GB" sz="4000" b="1" u="sng"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p>
          <a:p>
            <a:pPr marL="257175" indent="-257175" algn="just">
              <a:lnSpc>
                <a:spcPct val="150000"/>
              </a:lnSpc>
              <a:spcBef>
                <a:spcPts val="0"/>
              </a:spcBef>
              <a:buFont typeface="Wingdings" panose="05000000000000000000" pitchFamily="2" charset="2"/>
              <a:buChar char=""/>
              <a:tabLst>
                <a:tab pos="342900" algn="l"/>
              </a:tabLst>
            </a:pPr>
            <a:r>
              <a:rPr lang="en-GB" sz="4000" dirty="0">
                <a:solidFill>
                  <a:srgbClr val="000000"/>
                </a:solidFill>
                <a:latin typeface="Arial" panose="020B0604020202020204" pitchFamily="34" charset="0"/>
                <a:ea typeface="Times New Roman" panose="02020603050405020304" pitchFamily="18" charset="0"/>
                <a:cs typeface="Arial" panose="020B0604020202020204" pitchFamily="34" charset="0"/>
              </a:rPr>
              <a:t>3 videos on Interview skills, CV preparation and managing your career see </a:t>
            </a:r>
            <a:r>
              <a:rPr lang="en-GB" sz="40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0"/>
              </a:rPr>
              <a:t>NHS Elect - Fundamentals of career management</a:t>
            </a:r>
            <a:endParaRPr lang="en-GB" sz="4000" dirty="0">
              <a:latin typeface="Arial" panose="020B0604020202020204" pitchFamily="34" charset="0"/>
              <a:ea typeface="Times New Roman" panose="02020603050405020304" pitchFamily="18" charset="0"/>
              <a:cs typeface="Arial" panose="020B0604020202020204" pitchFamily="34" charset="0"/>
            </a:endParaRPr>
          </a:p>
          <a:p>
            <a:pPr marL="257175" indent="-257175" algn="just">
              <a:lnSpc>
                <a:spcPct val="150000"/>
              </a:lnSpc>
              <a:spcBef>
                <a:spcPts val="0"/>
              </a:spcBef>
              <a:buFont typeface="Wingdings" panose="05000000000000000000" pitchFamily="2" charset="2"/>
              <a:buChar char=""/>
              <a:tabLst>
                <a:tab pos="342900" algn="l"/>
              </a:tabLst>
            </a:pPr>
            <a:r>
              <a:rPr lang="en-GB" sz="40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1"/>
              </a:rPr>
              <a:t>Career Management Resources</a:t>
            </a:r>
            <a:r>
              <a:rPr lang="en-GB" sz="4000" dirty="0">
                <a:solidFill>
                  <a:srgbClr val="000000"/>
                </a:solidFill>
                <a:latin typeface="Arial" panose="020B0604020202020204" pitchFamily="34" charset="0"/>
                <a:ea typeface="Times New Roman" panose="02020603050405020304" pitchFamily="18" charset="0"/>
                <a:cs typeface="Arial" panose="020B0604020202020204" pitchFamily="34" charset="0"/>
              </a:rPr>
              <a:t> register online</a:t>
            </a:r>
            <a:endParaRPr lang="en-GB" sz="4000" dirty="0">
              <a:latin typeface="Arial" panose="020B0604020202020204" pitchFamily="34" charset="0"/>
              <a:ea typeface="Times New Roman" panose="02020603050405020304" pitchFamily="18" charset="0"/>
              <a:cs typeface="Arial" panose="020B0604020202020204" pitchFamily="34" charset="0"/>
            </a:endParaRPr>
          </a:p>
          <a:p>
            <a:pPr marL="257175" indent="-257175" algn="just">
              <a:lnSpc>
                <a:spcPct val="150000"/>
              </a:lnSpc>
              <a:spcBef>
                <a:spcPts val="0"/>
              </a:spcBef>
              <a:buFont typeface="Wingdings" panose="05000000000000000000" pitchFamily="2" charset="2"/>
              <a:buChar char=""/>
              <a:tabLst>
                <a:tab pos="342900" algn="l"/>
              </a:tabLst>
            </a:pPr>
            <a:endParaRPr lang="en-GB" sz="48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257175" indent="-257175" algn="just">
              <a:lnSpc>
                <a:spcPct val="150000"/>
              </a:lnSpc>
              <a:spcBef>
                <a:spcPts val="0"/>
              </a:spcBef>
              <a:buFont typeface="Wingdings" panose="05000000000000000000" pitchFamily="2" charset="2"/>
              <a:buChar char=""/>
              <a:tabLst>
                <a:tab pos="342900" algn="l"/>
              </a:tabLst>
            </a:pPr>
            <a:endParaRPr lang="en-GB" sz="4000" dirty="0">
              <a:latin typeface="Arial" panose="020B0604020202020204" pitchFamily="34" charset="0"/>
              <a:ea typeface="Times New Roman" panose="02020603050405020304" pitchFamily="18" charset="0"/>
              <a:cs typeface="Arial" panose="020B0604020202020204" pitchFamily="34" charset="0"/>
            </a:endParaRPr>
          </a:p>
          <a:p>
            <a:pPr marL="0" indent="0">
              <a:buFont typeface="Arial" panose="020B0604020202020204" pitchFamily="34" charset="0"/>
              <a:buNone/>
            </a:pPr>
            <a:r>
              <a:rPr lang="en-GB" sz="4000" dirty="0">
                <a:solidFill>
                  <a:srgbClr val="000000"/>
                </a:solidFill>
              </a:rPr>
              <a:t>October 2022</a:t>
            </a:r>
          </a:p>
          <a:p>
            <a:pPr marL="0" indent="0">
              <a:buFont typeface="Arial" panose="020B0604020202020204" pitchFamily="34" charset="0"/>
              <a:buNone/>
            </a:pPr>
            <a:endParaRPr lang="en-GB" sz="3200" dirty="0"/>
          </a:p>
          <a:p>
            <a:pPr marL="0" indent="0">
              <a:buFont typeface="Arial" panose="020B0604020202020204" pitchFamily="34" charset="0"/>
              <a:buNone/>
            </a:pPr>
            <a:r>
              <a:rPr lang="en-GB" sz="3200" dirty="0"/>
              <a:t>October2022</a:t>
            </a:r>
          </a:p>
        </p:txBody>
      </p:sp>
      <p:sp>
        <p:nvSpPr>
          <p:cNvPr id="6" name="Title 5">
            <a:extLst>
              <a:ext uri="{FF2B5EF4-FFF2-40B4-BE49-F238E27FC236}">
                <a16:creationId xmlns:a16="http://schemas.microsoft.com/office/drawing/2014/main" id="{E2753901-4BFC-443C-A0FB-F91A75E792BA}"/>
              </a:ext>
            </a:extLst>
          </p:cNvPr>
          <p:cNvSpPr>
            <a:spLocks noGrp="1"/>
          </p:cNvSpPr>
          <p:nvPr>
            <p:ph type="title"/>
          </p:nvPr>
        </p:nvSpPr>
        <p:spPr>
          <a:xfrm>
            <a:off x="246452" y="146528"/>
            <a:ext cx="7690185" cy="812260"/>
          </a:xfrm>
        </p:spPr>
        <p:txBody>
          <a:bodyPr>
            <a:normAutofit fontScale="90000"/>
          </a:bodyPr>
          <a:lstStyle/>
          <a:p>
            <a:pPr>
              <a:lnSpc>
                <a:spcPct val="130000"/>
              </a:lnSpc>
            </a:pPr>
            <a:r>
              <a:rPr lang="en-GB" sz="2025" b="1" dirty="0">
                <a:latin typeface="Arial"/>
                <a:cs typeface="Arial"/>
              </a:rPr>
              <a:t>Career Development and support opportunities – what's available ?  </a:t>
            </a:r>
            <a:br>
              <a:rPr lang="en-US" dirty="0">
                <a:solidFill>
                  <a:srgbClr val="000000"/>
                </a:solidFill>
                <a:latin typeface="Calibri" panose="020F0502020204030204"/>
                <a:cs typeface="Calibri" panose="020F0502020204030204"/>
              </a:rPr>
            </a:br>
            <a:r>
              <a:rPr lang="en-GB" sz="1100" dirty="0">
                <a:solidFill>
                  <a:schemeClr val="tx1"/>
                </a:solidFill>
                <a:latin typeface="Arial"/>
                <a:cs typeface="Arial"/>
              </a:rPr>
              <a:t>The </a:t>
            </a:r>
            <a:r>
              <a:rPr lang="en-GB" sz="1100" dirty="0">
                <a:solidFill>
                  <a:schemeClr val="tx1"/>
                </a:solidFill>
                <a:latin typeface="Arial"/>
                <a:cs typeface="Arial"/>
                <a:hlinkClick r:id="rId22"/>
              </a:rPr>
              <a:t>East of England Regional Talent team </a:t>
            </a:r>
            <a:r>
              <a:rPr lang="en-GB" sz="1100" dirty="0">
                <a:solidFill>
                  <a:schemeClr val="tx1"/>
                </a:solidFill>
                <a:latin typeface="Arial"/>
                <a:cs typeface="Arial"/>
              </a:rPr>
              <a:t>aims to build talent pipelines through providing helpful and practical interventions that assist with career development and support individuals to achieve their career aspirations and reach their potential. </a:t>
            </a:r>
            <a:endParaRPr lang="en-GB" sz="1100" dirty="0">
              <a:solidFill>
                <a:schemeClr val="tx1"/>
              </a:solidFill>
            </a:endParaRPr>
          </a:p>
        </p:txBody>
      </p:sp>
      <p:pic>
        <p:nvPicPr>
          <p:cNvPr id="9" name="Picture 8">
            <a:extLst>
              <a:ext uri="{FF2B5EF4-FFF2-40B4-BE49-F238E27FC236}">
                <a16:creationId xmlns:a16="http://schemas.microsoft.com/office/drawing/2014/main" id="{5A2F66CA-5AFC-4762-823D-B817A4D854AE}"/>
              </a:ext>
            </a:extLst>
          </p:cNvPr>
          <p:cNvPicPr>
            <a:picLocks noChangeAspect="1"/>
          </p:cNvPicPr>
          <p:nvPr/>
        </p:nvPicPr>
        <p:blipFill>
          <a:blip r:embed="rId23"/>
          <a:stretch>
            <a:fillRect/>
          </a:stretch>
        </p:blipFill>
        <p:spPr>
          <a:xfrm>
            <a:off x="7775698" y="5806440"/>
            <a:ext cx="1076323" cy="556018"/>
          </a:xfrm>
          <a:prstGeom prst="rect">
            <a:avLst/>
          </a:prstGeom>
        </p:spPr>
      </p:pic>
    </p:spTree>
    <p:extLst>
      <p:ext uri="{BB962C8B-B14F-4D97-AF65-F5344CB8AC3E}">
        <p14:creationId xmlns:p14="http://schemas.microsoft.com/office/powerpoint/2010/main" val="1611629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2373470"/>
            <a:ext cx="6858000" cy="473244"/>
          </a:xfrm>
        </p:spPr>
        <p:txBody>
          <a:bodyPr/>
          <a:lstStyle/>
          <a:p>
            <a:pPr algn="ctr"/>
            <a:endParaRPr lang="en-US" sz="1200" dirty="0"/>
          </a:p>
          <a:p>
            <a:pPr algn="ctr"/>
            <a:endParaRPr lang="en-US" sz="1200" dirty="0"/>
          </a:p>
          <a:p>
            <a:endParaRPr lang="en-GB" dirty="0"/>
          </a:p>
        </p:txBody>
      </p:sp>
      <p:sp>
        <p:nvSpPr>
          <p:cNvPr id="8" name="TextBox 7">
            <a:extLst>
              <a:ext uri="{FF2B5EF4-FFF2-40B4-BE49-F238E27FC236}">
                <a16:creationId xmlns:a16="http://schemas.microsoft.com/office/drawing/2014/main" id="{71067C8B-6C6F-E5E0-91DB-CFA3E0D35325}"/>
              </a:ext>
            </a:extLst>
          </p:cNvPr>
          <p:cNvSpPr txBox="1"/>
          <p:nvPr/>
        </p:nvSpPr>
        <p:spPr>
          <a:xfrm>
            <a:off x="2548890" y="5806440"/>
            <a:ext cx="3966210" cy="369332"/>
          </a:xfrm>
          <a:prstGeom prst="rect">
            <a:avLst/>
          </a:prstGeom>
          <a:solidFill>
            <a:schemeClr val="bg1"/>
          </a:solidFill>
        </p:spPr>
        <p:txBody>
          <a:bodyPr wrap="square" rtlCol="0">
            <a:spAutoFit/>
          </a:bodyPr>
          <a:lstStyle/>
          <a:p>
            <a:pPr algn="ctr"/>
            <a:r>
              <a:rPr lang="en-GB" dirty="0"/>
              <a:t>NHS England</a:t>
            </a:r>
          </a:p>
        </p:txBody>
      </p:sp>
      <p:sp>
        <p:nvSpPr>
          <p:cNvPr id="10" name="Rectangle 9">
            <a:extLst>
              <a:ext uri="{FF2B5EF4-FFF2-40B4-BE49-F238E27FC236}">
                <a16:creationId xmlns:a16="http://schemas.microsoft.com/office/drawing/2014/main" id="{DB8D16E3-13C8-4D76-ACD5-8518A09EC9BF}"/>
              </a:ext>
            </a:extLst>
          </p:cNvPr>
          <p:cNvSpPr/>
          <p:nvPr/>
        </p:nvSpPr>
        <p:spPr>
          <a:xfrm>
            <a:off x="145525" y="195311"/>
            <a:ext cx="8811572" cy="5603522"/>
          </a:xfrm>
          <a:prstGeom prst="rect">
            <a:avLst/>
          </a:prstGeom>
        </p:spPr>
        <p:txBody>
          <a:bodyPr wrap="square" lIns="68580" tIns="34290" rIns="68580" bIns="34290" anchor="t">
            <a:spAutoFit/>
          </a:bodyPr>
          <a:lstStyle/>
          <a:p>
            <a:r>
              <a:rPr lang="en-GB" b="1" dirty="0">
                <a:solidFill>
                  <a:srgbClr val="0070C0"/>
                </a:solidFill>
                <a:latin typeface="Arial"/>
                <a:cs typeface="Arial"/>
              </a:rPr>
              <a:t>Career Development Workshops </a:t>
            </a:r>
            <a:endParaRPr lang="en-GB" b="1" dirty="0">
              <a:solidFill>
                <a:srgbClr val="0070C0"/>
              </a:solidFill>
              <a:latin typeface="Arial" panose="020B0604020202020204" pitchFamily="34" charset="0"/>
              <a:ea typeface="+mj-lt"/>
              <a:cs typeface="Arial" panose="020B0604020202020204" pitchFamily="34" charset="0"/>
            </a:endParaRPr>
          </a:p>
          <a:p>
            <a:r>
              <a:rPr lang="en-GB" sz="1000" dirty="0">
                <a:latin typeface="Arial"/>
                <a:ea typeface="+mj-lt"/>
                <a:cs typeface="Arial"/>
              </a:rPr>
              <a:t>Are you seeking a more senior role and/or going through career transition currently? Are you looking for support to help you progress your career ?</a:t>
            </a:r>
          </a:p>
          <a:p>
            <a:r>
              <a:rPr lang="en-GB" sz="1000" dirty="0">
                <a:latin typeface="Arial"/>
                <a:ea typeface="+mj-lt"/>
                <a:cs typeface="Arial"/>
              </a:rPr>
              <a:t>Whilst you may wish to attend one of these workshops, we recommend that consideration is given to attending both. </a:t>
            </a:r>
          </a:p>
          <a:p>
            <a:r>
              <a:rPr lang="en-GB" sz="1000" dirty="0">
                <a:latin typeface="Arial"/>
                <a:ea typeface="+mj-lt"/>
                <a:cs typeface="Arial"/>
              </a:rPr>
              <a:t>These sessions are targeted towards those seeking support for the next step in their career to more senior level roles.</a:t>
            </a:r>
          </a:p>
          <a:p>
            <a:endParaRPr lang="en-GB" sz="900" u="sng" dirty="0">
              <a:latin typeface="Arial" panose="020B0604020202020204" pitchFamily="34" charset="0"/>
              <a:cs typeface="Arial" panose="020B0604020202020204" pitchFamily="34" charset="0"/>
            </a:endParaRPr>
          </a:p>
          <a:p>
            <a:r>
              <a:rPr lang="en-GB" sz="1000" b="1" dirty="0">
                <a:solidFill>
                  <a:srgbClr val="0070C0"/>
                </a:solidFill>
                <a:latin typeface="Arial"/>
                <a:cs typeface="Arial"/>
              </a:rPr>
              <a:t>Workshop A : Career Development</a:t>
            </a:r>
            <a:endParaRPr lang="en-GB" sz="1000" b="1" dirty="0">
              <a:solidFill>
                <a:srgbClr val="0070C0"/>
              </a:solidFill>
              <a:latin typeface="Arial"/>
              <a:ea typeface="Calibri"/>
              <a:cs typeface="Arial"/>
            </a:endParaRPr>
          </a:p>
          <a:p>
            <a:pPr marL="128588" indent="-128588">
              <a:buFont typeface="Wingdings" panose="05000000000000000000" pitchFamily="2" charset="2"/>
              <a:buChar char="v"/>
            </a:pPr>
            <a:r>
              <a:rPr lang="en-GB" sz="1000" u="sng" dirty="0">
                <a:solidFill>
                  <a:srgbClr val="000000"/>
                </a:solidFill>
                <a:latin typeface="Arial" panose="020B0604020202020204" pitchFamily="34" charset="0"/>
                <a:ea typeface="Calibri" panose="020F0502020204030204" pitchFamily="34" charset="0"/>
                <a:cs typeface="Arial" panose="020B0604020202020204" pitchFamily="34" charset="0"/>
                <a:hlinkClick r:id="rId2"/>
              </a:rPr>
              <a:t>Tuesday 18th October 9.30am – 1pm</a:t>
            </a:r>
            <a:endParaRPr lang="en-GB" sz="1000" dirty="0">
              <a:latin typeface="Arial" panose="020B0604020202020204" pitchFamily="34" charset="0"/>
              <a:ea typeface="Calibri" panose="020F0502020204030204" pitchFamily="34" charset="0"/>
              <a:cs typeface="Arial" panose="020B0604020202020204" pitchFamily="34" charset="0"/>
            </a:endParaRPr>
          </a:p>
          <a:p>
            <a:pPr marL="160496" indent="-160496">
              <a:lnSpc>
                <a:spcPct val="107000"/>
              </a:lnSpc>
              <a:buFont typeface="Wingdings" panose="05000000000000000000" pitchFamily="2" charset="2"/>
              <a:buChar char="v"/>
            </a:pPr>
            <a:endParaRPr lang="en-GB" sz="900" dirty="0">
              <a:latin typeface="Arial" panose="020B0604020202020204" pitchFamily="34" charset="0"/>
              <a:ea typeface="Calibri" panose="020F0502020204030204" pitchFamily="34" charset="0"/>
              <a:cs typeface="Arial" panose="020B0604020202020204" pitchFamily="34" charset="0"/>
            </a:endParaRPr>
          </a:p>
          <a:p>
            <a:pPr algn="just"/>
            <a:endParaRPr lang="en-GB" sz="900" cap="all" dirty="0">
              <a:latin typeface="Arial" panose="020B0604020202020204" pitchFamily="34" charset="0"/>
              <a:cs typeface="Arial" panose="020B0604020202020204" pitchFamily="34" charset="0"/>
            </a:endParaRPr>
          </a:p>
          <a:p>
            <a:pPr>
              <a:lnSpc>
                <a:spcPct val="100000"/>
              </a:lnSpc>
            </a:pPr>
            <a:endParaRPr lang="en-GB" sz="900" dirty="0">
              <a:latin typeface="Arial" panose="020B0604020202020204" pitchFamily="34" charset="0"/>
              <a:cs typeface="Arial" panose="020B0604020202020204" pitchFamily="34" charset="0"/>
            </a:endParaRPr>
          </a:p>
          <a:p>
            <a:pPr>
              <a:lnSpc>
                <a:spcPct val="100000"/>
              </a:lnSpc>
            </a:pPr>
            <a:endParaRPr lang="en-GB" sz="900" dirty="0">
              <a:latin typeface="Arial" panose="020B0604020202020204" pitchFamily="34" charset="0"/>
              <a:cs typeface="Arial" panose="020B0604020202020204" pitchFamily="34" charset="0"/>
            </a:endParaRPr>
          </a:p>
          <a:p>
            <a:pPr>
              <a:lnSpc>
                <a:spcPct val="100000"/>
              </a:lnSpc>
            </a:pPr>
            <a:endParaRPr lang="en-GB" sz="900" dirty="0">
              <a:latin typeface="Arial" panose="020B0604020202020204" pitchFamily="34" charset="0"/>
              <a:cs typeface="Arial" panose="020B0604020202020204" pitchFamily="34" charset="0"/>
            </a:endParaRPr>
          </a:p>
          <a:p>
            <a:pPr>
              <a:lnSpc>
                <a:spcPct val="100000"/>
              </a:lnSpc>
            </a:pPr>
            <a:endParaRPr lang="en-GB" sz="900" dirty="0">
              <a:latin typeface="Arial" panose="020B0604020202020204" pitchFamily="34" charset="0"/>
              <a:cs typeface="Arial" panose="020B0604020202020204" pitchFamily="34" charset="0"/>
            </a:endParaRPr>
          </a:p>
          <a:p>
            <a:endParaRPr lang="en-GB" sz="1000" b="1" dirty="0">
              <a:solidFill>
                <a:srgbClr val="0070C0"/>
              </a:solidFill>
              <a:latin typeface="Arial"/>
              <a:cs typeface="Arial"/>
            </a:endParaRPr>
          </a:p>
          <a:p>
            <a:endParaRPr lang="en-GB" sz="1000" b="1" dirty="0">
              <a:solidFill>
                <a:srgbClr val="0070C0"/>
              </a:solidFill>
              <a:latin typeface="Arial"/>
              <a:cs typeface="Arial"/>
            </a:endParaRPr>
          </a:p>
          <a:p>
            <a:endParaRPr lang="en-GB" sz="1000" b="1" dirty="0">
              <a:solidFill>
                <a:srgbClr val="0070C0"/>
              </a:solidFill>
              <a:latin typeface="Arial"/>
              <a:cs typeface="Arial"/>
            </a:endParaRPr>
          </a:p>
          <a:p>
            <a:r>
              <a:rPr lang="en-GB" sz="1000" b="1" dirty="0">
                <a:solidFill>
                  <a:srgbClr val="0070C0"/>
                </a:solidFill>
                <a:latin typeface="Arial"/>
                <a:cs typeface="Arial"/>
              </a:rPr>
              <a:t>Workshop B : Planning your path to success</a:t>
            </a:r>
            <a:endParaRPr lang="en-GB" sz="1000" dirty="0">
              <a:solidFill>
                <a:srgbClr val="0070C0"/>
              </a:solidFill>
              <a:latin typeface="Arial"/>
              <a:cs typeface="Arial"/>
            </a:endParaRPr>
          </a:p>
          <a:p>
            <a:pPr marL="128588" indent="-128588">
              <a:buFont typeface="Wingdings" panose="05000000000000000000" pitchFamily="2" charset="2"/>
              <a:buChar char="v"/>
            </a:pPr>
            <a:r>
              <a:rPr lang="en-GB" sz="1000" u="sng" dirty="0">
                <a:solidFill>
                  <a:srgbClr val="000000"/>
                </a:solidFill>
                <a:latin typeface="Arial" panose="020B0604020202020204" pitchFamily="34" charset="0"/>
                <a:ea typeface="Calibri" panose="020F0502020204030204" pitchFamily="34" charset="0"/>
                <a:cs typeface="Arial" panose="020B0604020202020204" pitchFamily="34" charset="0"/>
                <a:hlinkClick r:id="rId3"/>
              </a:rPr>
              <a:t>Tuesday 11th Oct 9.30am – 1pm</a:t>
            </a:r>
            <a:endParaRPr lang="en-GB" sz="1000" dirty="0">
              <a:latin typeface="Arial" panose="020B0604020202020204" pitchFamily="34" charset="0"/>
              <a:ea typeface="Calibri" panose="020F0502020204030204" pitchFamily="34" charset="0"/>
              <a:cs typeface="Arial" panose="020B0604020202020204" pitchFamily="34" charset="0"/>
            </a:endParaRPr>
          </a:p>
          <a:p>
            <a:pPr marL="128588" indent="-128588">
              <a:buFont typeface="Wingdings" panose="05000000000000000000" pitchFamily="2" charset="2"/>
              <a:buChar char="v"/>
            </a:pPr>
            <a:r>
              <a:rPr lang="en-GB" sz="1000" u="sng" dirty="0">
                <a:solidFill>
                  <a:srgbClr val="000000"/>
                </a:solidFill>
                <a:latin typeface="Arial" panose="020B0604020202020204" pitchFamily="34" charset="0"/>
                <a:ea typeface="Calibri" panose="020F0502020204030204" pitchFamily="34" charset="0"/>
                <a:cs typeface="Arial" panose="020B0604020202020204" pitchFamily="34" charset="0"/>
                <a:hlinkClick r:id="rId4"/>
              </a:rPr>
              <a:t>Weds 30th November 9.30am - 1pm</a:t>
            </a:r>
            <a:endParaRPr lang="en-GB" sz="1000" b="1" u="sng" dirty="0">
              <a:latin typeface="Arial" panose="020B0604020202020204" pitchFamily="34" charset="0"/>
              <a:cs typeface="Arial" panose="020B0604020202020204" pitchFamily="34" charset="0"/>
            </a:endParaRPr>
          </a:p>
          <a:p>
            <a:pPr algn="just"/>
            <a:endParaRPr lang="en-GB" sz="900" b="1" u="sng" dirty="0">
              <a:latin typeface="Arial"/>
              <a:cs typeface="Arial"/>
            </a:endParaRPr>
          </a:p>
          <a:p>
            <a:pPr algn="just"/>
            <a:endParaRPr lang="en-GB" sz="900" b="1" u="sng" dirty="0">
              <a:latin typeface="Arial"/>
              <a:cs typeface="Arial"/>
            </a:endParaRPr>
          </a:p>
          <a:p>
            <a:pPr algn="just"/>
            <a:endParaRPr lang="en-GB" sz="900" b="1" u="sng" dirty="0">
              <a:latin typeface="Arial"/>
              <a:cs typeface="Arial"/>
            </a:endParaRPr>
          </a:p>
          <a:p>
            <a:pPr algn="just"/>
            <a:endParaRPr lang="en-GB" sz="900" b="1" u="sng" dirty="0">
              <a:latin typeface="Arial"/>
              <a:cs typeface="Arial"/>
            </a:endParaRPr>
          </a:p>
          <a:p>
            <a:pPr algn="just"/>
            <a:endParaRPr lang="en-GB" sz="900" b="1" u="sng" dirty="0">
              <a:latin typeface="Arial"/>
              <a:cs typeface="Arial"/>
            </a:endParaRPr>
          </a:p>
          <a:p>
            <a:pPr algn="just"/>
            <a:endParaRPr lang="en-GB" sz="900" b="1" u="sng" dirty="0">
              <a:latin typeface="Arial"/>
              <a:cs typeface="Arial"/>
            </a:endParaRPr>
          </a:p>
          <a:p>
            <a:pPr algn="just"/>
            <a:endParaRPr lang="en-GB" sz="900" b="1" u="sng" dirty="0">
              <a:latin typeface="Arial"/>
              <a:cs typeface="Arial"/>
            </a:endParaRPr>
          </a:p>
          <a:p>
            <a:pPr algn="just"/>
            <a:endParaRPr lang="en-GB" sz="900" b="1" u="sng" dirty="0">
              <a:latin typeface="Arial"/>
              <a:cs typeface="Arial"/>
            </a:endParaRPr>
          </a:p>
          <a:p>
            <a:pPr algn="just"/>
            <a:endParaRPr lang="en-GB" sz="900" b="1" u="sng" dirty="0">
              <a:latin typeface="Arial"/>
              <a:cs typeface="Arial"/>
            </a:endParaRPr>
          </a:p>
          <a:p>
            <a:pPr algn="just"/>
            <a:endParaRPr lang="en-GB" sz="900" b="1" u="sng" dirty="0">
              <a:latin typeface="Arial"/>
              <a:cs typeface="Arial"/>
            </a:endParaRPr>
          </a:p>
          <a:p>
            <a:pPr algn="just"/>
            <a:r>
              <a:rPr lang="en-GB" sz="900" b="1" u="sng" dirty="0">
                <a:latin typeface="Arial"/>
                <a:cs typeface="Arial"/>
              </a:rPr>
              <a:t>Wendy Parry – Workshop Facilitator</a:t>
            </a:r>
            <a:endParaRPr lang="en-GB" sz="900" u="sng" dirty="0">
              <a:latin typeface="Arial"/>
              <a:cs typeface="Arial"/>
            </a:endParaRPr>
          </a:p>
          <a:p>
            <a:pPr algn="just"/>
            <a:r>
              <a:rPr lang="en-GB" sz="1000" dirty="0">
                <a:latin typeface="Arial"/>
                <a:cs typeface="Arial"/>
              </a:rPr>
              <a:t>Wendy works as a leadership associate and organisational development consultant. Wendy is a qualified coach and is a member of the East of England coaching register.  </a:t>
            </a:r>
            <a:r>
              <a:rPr lang="en-GB" sz="1000" dirty="0">
                <a:latin typeface="Arial"/>
                <a:ea typeface="+mn-lt"/>
                <a:cs typeface="+mn-lt"/>
              </a:rPr>
              <a:t>With over 90 participants attending to date feedback to date includes …….</a:t>
            </a:r>
            <a:endParaRPr lang="en-GB" sz="1000" dirty="0">
              <a:latin typeface="Arial"/>
            </a:endParaRPr>
          </a:p>
          <a:p>
            <a:pPr algn="just"/>
            <a:r>
              <a:rPr lang="en-GB" sz="1000" dirty="0">
                <a:ea typeface="+mn-lt"/>
                <a:cs typeface="+mn-lt"/>
              </a:rPr>
              <a:t>“</a:t>
            </a:r>
            <a:r>
              <a:rPr lang="en-GB" sz="1000" i="1" dirty="0">
                <a:ea typeface="+mn-lt"/>
                <a:cs typeface="+mn-lt"/>
              </a:rPr>
              <a:t>Great session with some useful tips and insights. Also lots of information that can be shared with colleagues and my organisation”</a:t>
            </a:r>
            <a:endParaRPr lang="en-GB" sz="1000" dirty="0"/>
          </a:p>
          <a:p>
            <a:pPr algn="just"/>
            <a:r>
              <a:rPr lang="en-GB" sz="1000" i="1" dirty="0">
                <a:ea typeface="+mn-lt"/>
                <a:cs typeface="+mn-lt"/>
              </a:rPr>
              <a:t>“Fantastic session which really gave me food for thought and thoroughly enjoyed networking with others and sharing experiences”</a:t>
            </a:r>
            <a:endParaRPr lang="en-GB" sz="1000" dirty="0"/>
          </a:p>
          <a:p>
            <a:pPr algn="just"/>
            <a:r>
              <a:rPr lang="en-GB" sz="1000" i="1" dirty="0">
                <a:ea typeface="+mn-lt"/>
                <a:cs typeface="+mn-lt"/>
              </a:rPr>
              <a:t>“Just what I needed for my career development right now, very valuable session for me”     </a:t>
            </a:r>
            <a:endParaRPr lang="en-GB" sz="1000" dirty="0"/>
          </a:p>
          <a:p>
            <a:pPr algn="just"/>
            <a:endParaRPr lang="en-GB" sz="1000" dirty="0"/>
          </a:p>
          <a:p>
            <a:pPr algn="ctr"/>
            <a:endParaRPr lang="en-GB" sz="900" u="sng" dirty="0">
              <a:latin typeface="Arial"/>
              <a:cs typeface="Arial"/>
            </a:endParaRPr>
          </a:p>
        </p:txBody>
      </p:sp>
      <p:sp>
        <p:nvSpPr>
          <p:cNvPr id="11" name="TextBox 10">
            <a:extLst>
              <a:ext uri="{FF2B5EF4-FFF2-40B4-BE49-F238E27FC236}">
                <a16:creationId xmlns:a16="http://schemas.microsoft.com/office/drawing/2014/main" id="{C8CE8BD5-F81C-41C5-B318-E87859EEDFBF}"/>
              </a:ext>
            </a:extLst>
          </p:cNvPr>
          <p:cNvSpPr txBox="1"/>
          <p:nvPr/>
        </p:nvSpPr>
        <p:spPr>
          <a:xfrm>
            <a:off x="282709" y="1589103"/>
            <a:ext cx="3108562" cy="684803"/>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square" lIns="68580" tIns="34290" rIns="68580" bIns="34290" rtlCol="0" anchor="t">
            <a:spAutoFit/>
          </a:bodyPr>
          <a:lstStyle/>
          <a:p>
            <a:r>
              <a:rPr lang="en-GB" sz="1000" b="1" dirty="0">
                <a:solidFill>
                  <a:schemeClr val="bg1"/>
                </a:solidFill>
                <a:latin typeface="Arial" panose="020B0604020202020204" pitchFamily="34" charset="0"/>
                <a:cs typeface="Arial" panose="020B0604020202020204" pitchFamily="34" charset="0"/>
              </a:rPr>
              <a:t>Session Overview:</a:t>
            </a:r>
          </a:p>
          <a:p>
            <a:pPr marL="128588" indent="-128588">
              <a:buFont typeface="+mj-lt"/>
              <a:buAutoNum type="arabicPeriod"/>
            </a:pPr>
            <a:r>
              <a:rPr lang="en-GB" sz="1000" b="1" dirty="0">
                <a:solidFill>
                  <a:schemeClr val="bg1"/>
                </a:solidFill>
                <a:latin typeface="Arial" panose="020B0604020202020204" pitchFamily="34" charset="0"/>
                <a:cs typeface="Arial" panose="020B0604020202020204" pitchFamily="34" charset="0"/>
              </a:rPr>
              <a:t>Who am I? </a:t>
            </a:r>
          </a:p>
          <a:p>
            <a:pPr marL="128588" indent="-128588">
              <a:buFont typeface="+mj-lt"/>
              <a:buAutoNum type="arabicPeriod"/>
            </a:pPr>
            <a:r>
              <a:rPr lang="en-GB" sz="1000" b="1" dirty="0">
                <a:solidFill>
                  <a:schemeClr val="bg1"/>
                </a:solidFill>
                <a:latin typeface="Arial" panose="020B0604020202020204" pitchFamily="34" charset="0"/>
                <a:cs typeface="Arial" panose="020B0604020202020204" pitchFamily="34" charset="0"/>
              </a:rPr>
              <a:t>Aspirations and Purpose</a:t>
            </a:r>
          </a:p>
          <a:p>
            <a:pPr marL="128588" indent="-128588">
              <a:buFont typeface="+mj-lt"/>
              <a:buAutoNum type="arabicPeriod"/>
            </a:pPr>
            <a:r>
              <a:rPr lang="en-GB" sz="1000" b="1" dirty="0">
                <a:solidFill>
                  <a:schemeClr val="bg1"/>
                </a:solidFill>
                <a:latin typeface="Arial"/>
                <a:cs typeface="Arial"/>
              </a:rPr>
              <a:t>Action Planning and available resources</a:t>
            </a:r>
          </a:p>
        </p:txBody>
      </p:sp>
      <p:sp>
        <p:nvSpPr>
          <p:cNvPr id="12" name="TextBox 11">
            <a:extLst>
              <a:ext uri="{FF2B5EF4-FFF2-40B4-BE49-F238E27FC236}">
                <a16:creationId xmlns:a16="http://schemas.microsoft.com/office/drawing/2014/main" id="{5B43A5DF-70CB-489E-A71D-DC9762F2799C}"/>
              </a:ext>
            </a:extLst>
          </p:cNvPr>
          <p:cNvSpPr txBox="1"/>
          <p:nvPr/>
        </p:nvSpPr>
        <p:spPr>
          <a:xfrm>
            <a:off x="282709" y="3329208"/>
            <a:ext cx="3108562" cy="838691"/>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square" lIns="68580" tIns="34290" rIns="68580" bIns="34290" rtlCol="0" anchor="t">
            <a:spAutoFit/>
          </a:bodyPr>
          <a:lstStyle/>
          <a:p>
            <a:r>
              <a:rPr lang="en-GB" sz="1000" b="1" dirty="0">
                <a:solidFill>
                  <a:schemeClr val="bg1"/>
                </a:solidFill>
                <a:latin typeface="Arial" panose="020B0604020202020204" pitchFamily="34" charset="0"/>
                <a:cs typeface="Arial" panose="020B0604020202020204" pitchFamily="34" charset="0"/>
              </a:rPr>
              <a:t>Session Overview:</a:t>
            </a:r>
            <a:endParaRPr lang="en-GB" sz="1000" dirty="0">
              <a:solidFill>
                <a:schemeClr val="bg1"/>
              </a:solidFill>
              <a:latin typeface="Arial" panose="020B0604020202020204" pitchFamily="34" charset="0"/>
              <a:cs typeface="Arial" panose="020B0604020202020204" pitchFamily="34" charset="0"/>
            </a:endParaRPr>
          </a:p>
          <a:p>
            <a:pPr marL="171450" indent="-171450">
              <a:buFont typeface="+mj-lt"/>
              <a:buAutoNum type="arabicPeriod"/>
            </a:pPr>
            <a:r>
              <a:rPr lang="en-GB" sz="1000" b="1" dirty="0">
                <a:solidFill>
                  <a:schemeClr val="bg1"/>
                </a:solidFill>
                <a:latin typeface="Arial" panose="020B0604020202020204" pitchFamily="34" charset="0"/>
                <a:cs typeface="Arial" panose="020B0604020202020204" pitchFamily="34" charset="0"/>
              </a:rPr>
              <a:t>What “good looks like” – Executive guest speaker/s</a:t>
            </a:r>
            <a:endParaRPr lang="en-GB" sz="1000" dirty="0">
              <a:solidFill>
                <a:schemeClr val="bg1"/>
              </a:solidFill>
              <a:latin typeface="Arial" panose="020B0604020202020204" pitchFamily="34" charset="0"/>
              <a:cs typeface="Arial" panose="020B0604020202020204" pitchFamily="34" charset="0"/>
            </a:endParaRPr>
          </a:p>
          <a:p>
            <a:pPr marL="171450" indent="-171450">
              <a:buFont typeface="+mj-lt"/>
              <a:buAutoNum type="arabicPeriod"/>
            </a:pPr>
            <a:r>
              <a:rPr lang="en-GB" sz="1000" b="1" dirty="0">
                <a:solidFill>
                  <a:schemeClr val="bg1"/>
                </a:solidFill>
                <a:latin typeface="Arial" panose="020B0604020202020204" pitchFamily="34" charset="0"/>
                <a:cs typeface="Arial" panose="020B0604020202020204" pitchFamily="34" charset="0"/>
              </a:rPr>
              <a:t>CV Writing</a:t>
            </a:r>
            <a:endParaRPr lang="en-GB" sz="1000" dirty="0">
              <a:solidFill>
                <a:schemeClr val="bg1"/>
              </a:solidFill>
              <a:latin typeface="Arial" panose="020B0604020202020204" pitchFamily="34" charset="0"/>
              <a:cs typeface="Arial" panose="020B0604020202020204" pitchFamily="34" charset="0"/>
            </a:endParaRPr>
          </a:p>
          <a:p>
            <a:r>
              <a:rPr lang="en-GB" sz="1000" b="1" dirty="0">
                <a:solidFill>
                  <a:schemeClr val="bg1"/>
                </a:solidFill>
                <a:latin typeface="Arial"/>
                <a:cs typeface="Arial"/>
              </a:rPr>
              <a:t>3.  Confidence in Interviewing  </a:t>
            </a:r>
            <a:endParaRPr lang="en-GB" sz="10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267A3F1C-2A90-4095-9584-04D2553D246D}"/>
              </a:ext>
            </a:extLst>
          </p:cNvPr>
          <p:cNvSpPr txBox="1"/>
          <p:nvPr/>
        </p:nvSpPr>
        <p:spPr>
          <a:xfrm>
            <a:off x="3648722" y="1136342"/>
            <a:ext cx="5349753" cy="1677382"/>
          </a:xfrm>
          <a:prstGeom prst="rect">
            <a:avLst/>
          </a:prstGeom>
          <a:noFill/>
        </p:spPr>
        <p:txBody>
          <a:bodyPr wrap="square" rtlCol="0">
            <a:spAutoFit/>
          </a:bodyPr>
          <a:lstStyle/>
          <a:p>
            <a:pPr>
              <a:lnSpc>
                <a:spcPct val="100000"/>
              </a:lnSpc>
            </a:pPr>
            <a:r>
              <a:rPr lang="en-GB" sz="1000" dirty="0">
                <a:latin typeface="Arial" panose="020B0604020202020204" pitchFamily="34" charset="0"/>
                <a:cs typeface="Arial" panose="020B0604020202020204" pitchFamily="34" charset="0"/>
              </a:rPr>
              <a:t>To help participants create a focussed plan to further their career by:</a:t>
            </a:r>
          </a:p>
          <a:p>
            <a:pPr marL="47625" indent="-128588">
              <a:lnSpc>
                <a:spcPct val="120000"/>
              </a:lnSpc>
              <a:buFont typeface="Wingdings" panose="05000000000000000000" pitchFamily="2" charset="2"/>
              <a:buChar char="ü"/>
            </a:pPr>
            <a:r>
              <a:rPr lang="en-GB" sz="1000" dirty="0">
                <a:latin typeface="Arial" panose="020B0604020202020204" pitchFamily="34" charset="0"/>
                <a:cs typeface="Arial" panose="020B0604020202020204" pitchFamily="34" charset="0"/>
              </a:rPr>
              <a:t>Helping guide and ground their career plan in a clear sense of personal purpose</a:t>
            </a:r>
          </a:p>
          <a:p>
            <a:pPr marL="47625" indent="-128588">
              <a:lnSpc>
                <a:spcPct val="120000"/>
              </a:lnSpc>
              <a:buFont typeface="Wingdings" panose="05000000000000000000" pitchFamily="2" charset="2"/>
              <a:buChar char="ü"/>
            </a:pPr>
            <a:r>
              <a:rPr lang="en-GB" sz="1000" dirty="0">
                <a:latin typeface="Arial" panose="020B0604020202020204" pitchFamily="34" charset="0"/>
                <a:cs typeface="Arial" panose="020B0604020202020204" pitchFamily="34" charset="0"/>
              </a:rPr>
              <a:t>Helping participants to focus clearly on the 'type' of role that they want, truly aligned with what motivates and drives them</a:t>
            </a:r>
          </a:p>
          <a:p>
            <a:pPr marL="47625" indent="-128588">
              <a:lnSpc>
                <a:spcPct val="120000"/>
              </a:lnSpc>
              <a:buFont typeface="Wingdings" panose="05000000000000000000" pitchFamily="2" charset="2"/>
              <a:buChar char="ü"/>
            </a:pPr>
            <a:r>
              <a:rPr lang="en-GB" sz="1000" dirty="0">
                <a:latin typeface="Arial" panose="020B0604020202020204" pitchFamily="34" charset="0"/>
                <a:cs typeface="Arial" panose="020B0604020202020204" pitchFamily="34" charset="0"/>
              </a:rPr>
              <a:t>Helping participants to understand how they can take charge of their own development and navigate potential blockers</a:t>
            </a:r>
          </a:p>
          <a:p>
            <a:pPr marL="47625" indent="-128588">
              <a:lnSpc>
                <a:spcPct val="120000"/>
              </a:lnSpc>
              <a:buFont typeface="Wingdings" panose="05000000000000000000" pitchFamily="2" charset="2"/>
              <a:buChar char="ü"/>
            </a:pPr>
            <a:r>
              <a:rPr lang="en-GB" sz="1000" dirty="0">
                <a:latin typeface="Arial" panose="020B0604020202020204" pitchFamily="34" charset="0"/>
                <a:cs typeface="Arial" panose="020B0604020202020204" pitchFamily="34" charset="0"/>
              </a:rPr>
              <a:t>This workshop is really targeted at helping participants understand who they want to be as a senior leader and experience they will need to gain</a:t>
            </a:r>
            <a:endParaRPr lang="en-GB" sz="1000" cap="all" dirty="0">
              <a:latin typeface="Arial" panose="020B0604020202020204" pitchFamily="34" charset="0"/>
              <a:cs typeface="Arial" panose="020B0604020202020204" pitchFamily="34" charset="0"/>
            </a:endParaRPr>
          </a:p>
          <a:p>
            <a:pPr algn="just"/>
            <a:endParaRPr lang="en-GB" sz="900" dirty="0"/>
          </a:p>
        </p:txBody>
      </p:sp>
      <p:sp>
        <p:nvSpPr>
          <p:cNvPr id="14" name="TextBox 13">
            <a:extLst>
              <a:ext uri="{FF2B5EF4-FFF2-40B4-BE49-F238E27FC236}">
                <a16:creationId xmlns:a16="http://schemas.microsoft.com/office/drawing/2014/main" id="{317A766B-B219-4C25-8099-F13795662B51}"/>
              </a:ext>
            </a:extLst>
          </p:cNvPr>
          <p:cNvSpPr txBox="1"/>
          <p:nvPr/>
        </p:nvSpPr>
        <p:spPr>
          <a:xfrm>
            <a:off x="3688672" y="2870287"/>
            <a:ext cx="5049815" cy="1608133"/>
          </a:xfrm>
          <a:prstGeom prst="rect">
            <a:avLst/>
          </a:prstGeom>
          <a:noFill/>
        </p:spPr>
        <p:txBody>
          <a:bodyPr wrap="square" lIns="68580" tIns="34290" rIns="68580" bIns="34290" rtlCol="0" anchor="t">
            <a:spAutoFit/>
          </a:bodyPr>
          <a:lstStyle/>
          <a:p>
            <a:pPr algn="just"/>
            <a:r>
              <a:rPr lang="en-GB" sz="1000" dirty="0">
                <a:latin typeface="Arial" panose="020B0604020202020204" pitchFamily="34" charset="0"/>
                <a:cs typeface="Arial" panose="020B0604020202020204" pitchFamily="34" charset="0"/>
              </a:rPr>
              <a:t>To help participants create a focussed plan to further their career by:</a:t>
            </a:r>
          </a:p>
          <a:p>
            <a:pPr marL="128588" indent="-128588" algn="just">
              <a:buFont typeface="Wingdings" panose="05000000000000000000" pitchFamily="2" charset="2"/>
              <a:buChar char="ü"/>
            </a:pPr>
            <a:r>
              <a:rPr lang="en-GB" sz="1000" dirty="0">
                <a:latin typeface="Arial"/>
                <a:cs typeface="Arial"/>
              </a:rPr>
              <a:t>Helping participants gain insights into “what good looks like” in relation to CV writing and interview presentation; discussing top tips with your peer group</a:t>
            </a:r>
          </a:p>
          <a:p>
            <a:pPr marL="128588" indent="-128588" algn="just">
              <a:buFont typeface="Wingdings" panose="05000000000000000000" pitchFamily="2" charset="2"/>
              <a:buChar char="ü"/>
            </a:pPr>
            <a:r>
              <a:rPr lang="en-GB" sz="1000" dirty="0">
                <a:latin typeface="Arial"/>
                <a:cs typeface="Arial"/>
              </a:rPr>
              <a:t>Helping participants build on your self-awareness by understanding how they “show up” in interviews and to get to grips with interviewing techniques. </a:t>
            </a:r>
          </a:p>
          <a:p>
            <a:pPr marL="128588" indent="-128588" algn="just">
              <a:buFont typeface="Wingdings" panose="05000000000000000000" pitchFamily="2" charset="2"/>
              <a:buChar char="ü"/>
            </a:pPr>
            <a:r>
              <a:rPr lang="en-GB" sz="1000" dirty="0">
                <a:latin typeface="Arial"/>
                <a:cs typeface="Arial"/>
              </a:rPr>
              <a:t>Support candidates in preparing for the next stage of their journey, whether that be entering for assessment processes or preparing for an interview. The focus is largely on expectations of an Executive Director and what is required for more senior roles, rather than the assessment process per se, but remains open to those in both categories </a:t>
            </a:r>
          </a:p>
        </p:txBody>
      </p:sp>
      <p:sp>
        <p:nvSpPr>
          <p:cNvPr id="15" name="TextBox 14">
            <a:extLst>
              <a:ext uri="{FF2B5EF4-FFF2-40B4-BE49-F238E27FC236}">
                <a16:creationId xmlns:a16="http://schemas.microsoft.com/office/drawing/2014/main" id="{1DAB2E03-2926-4300-8779-DC580635EDE7}"/>
              </a:ext>
            </a:extLst>
          </p:cNvPr>
          <p:cNvSpPr txBox="1"/>
          <p:nvPr/>
        </p:nvSpPr>
        <p:spPr>
          <a:xfrm rot="10800000" flipV="1">
            <a:off x="213061" y="6392967"/>
            <a:ext cx="1100833" cy="215444"/>
          </a:xfrm>
          <a:prstGeom prst="rect">
            <a:avLst/>
          </a:prstGeom>
          <a:noFill/>
        </p:spPr>
        <p:txBody>
          <a:bodyPr wrap="square">
            <a:spAutoFit/>
          </a:bodyPr>
          <a:lstStyle/>
          <a:p>
            <a:pPr marL="0" indent="0">
              <a:buFont typeface="Arial" panose="020B0604020202020204" pitchFamily="34" charset="0"/>
              <a:buNone/>
            </a:pPr>
            <a:r>
              <a:rPr lang="en-GB" sz="800" dirty="0"/>
              <a:t>October 2022</a:t>
            </a:r>
          </a:p>
        </p:txBody>
      </p:sp>
      <p:pic>
        <p:nvPicPr>
          <p:cNvPr id="4" name="Picture 3" descr="Graphical user interface, application&#10;&#10;Description automatically generated">
            <a:extLst>
              <a:ext uri="{FF2B5EF4-FFF2-40B4-BE49-F238E27FC236}">
                <a16:creationId xmlns:a16="http://schemas.microsoft.com/office/drawing/2014/main" id="{C1B08C82-FB48-4293-8556-AE64C8D861A9}"/>
              </a:ext>
            </a:extLst>
          </p:cNvPr>
          <p:cNvPicPr>
            <a:picLocks noChangeAspect="1"/>
          </p:cNvPicPr>
          <p:nvPr/>
        </p:nvPicPr>
        <p:blipFill>
          <a:blip r:embed="rId5"/>
          <a:stretch>
            <a:fillRect/>
          </a:stretch>
        </p:blipFill>
        <p:spPr>
          <a:xfrm>
            <a:off x="282709" y="5489086"/>
            <a:ext cx="1652485" cy="903881"/>
          </a:xfrm>
          <a:prstGeom prst="rect">
            <a:avLst/>
          </a:prstGeom>
        </p:spPr>
      </p:pic>
      <p:pic>
        <p:nvPicPr>
          <p:cNvPr id="6" name="Picture 5" descr="A picture containing diagram&#10;&#10;Description automatically generated">
            <a:extLst>
              <a:ext uri="{FF2B5EF4-FFF2-40B4-BE49-F238E27FC236}">
                <a16:creationId xmlns:a16="http://schemas.microsoft.com/office/drawing/2014/main" id="{BFA8EC19-0218-40C9-A9EE-E815065B8BC0}"/>
              </a:ext>
            </a:extLst>
          </p:cNvPr>
          <p:cNvPicPr>
            <a:picLocks noChangeAspect="1"/>
          </p:cNvPicPr>
          <p:nvPr/>
        </p:nvPicPr>
        <p:blipFill>
          <a:blip r:embed="rId6"/>
          <a:stretch>
            <a:fillRect/>
          </a:stretch>
        </p:blipFill>
        <p:spPr>
          <a:xfrm>
            <a:off x="2006433" y="5489085"/>
            <a:ext cx="1682239" cy="931139"/>
          </a:xfrm>
          <a:prstGeom prst="rect">
            <a:avLst/>
          </a:prstGeom>
        </p:spPr>
      </p:pic>
      <p:pic>
        <p:nvPicPr>
          <p:cNvPr id="16" name="Picture 15" descr="Graphical user interface, application&#10;&#10;Description automatically generated">
            <a:extLst>
              <a:ext uri="{FF2B5EF4-FFF2-40B4-BE49-F238E27FC236}">
                <a16:creationId xmlns:a16="http://schemas.microsoft.com/office/drawing/2014/main" id="{48F1C713-C7E1-4B38-8F8D-85FFA2B87FFC}"/>
              </a:ext>
            </a:extLst>
          </p:cNvPr>
          <p:cNvPicPr>
            <a:picLocks noChangeAspect="1"/>
          </p:cNvPicPr>
          <p:nvPr/>
        </p:nvPicPr>
        <p:blipFill>
          <a:blip r:embed="rId7"/>
          <a:stretch>
            <a:fillRect/>
          </a:stretch>
        </p:blipFill>
        <p:spPr>
          <a:xfrm>
            <a:off x="7202971" y="5486259"/>
            <a:ext cx="1727966" cy="918276"/>
          </a:xfrm>
          <a:prstGeom prst="rect">
            <a:avLst/>
          </a:prstGeom>
        </p:spPr>
      </p:pic>
      <p:pic>
        <p:nvPicPr>
          <p:cNvPr id="24" name="Picture 23" descr="Graphical user interface, application&#10;&#10;Description automatically generated">
            <a:extLst>
              <a:ext uri="{FF2B5EF4-FFF2-40B4-BE49-F238E27FC236}">
                <a16:creationId xmlns:a16="http://schemas.microsoft.com/office/drawing/2014/main" id="{2326D905-0681-458F-93AA-030975A3D1CC}"/>
              </a:ext>
            </a:extLst>
          </p:cNvPr>
          <p:cNvPicPr>
            <a:picLocks noChangeAspect="1"/>
          </p:cNvPicPr>
          <p:nvPr/>
        </p:nvPicPr>
        <p:blipFill>
          <a:blip r:embed="rId8"/>
          <a:stretch>
            <a:fillRect/>
          </a:stretch>
        </p:blipFill>
        <p:spPr>
          <a:xfrm>
            <a:off x="5341932" y="5486259"/>
            <a:ext cx="1795636" cy="933966"/>
          </a:xfrm>
          <a:prstGeom prst="rect">
            <a:avLst/>
          </a:prstGeom>
        </p:spPr>
      </p:pic>
    </p:spTree>
    <p:extLst>
      <p:ext uri="{BB962C8B-B14F-4D97-AF65-F5344CB8AC3E}">
        <p14:creationId xmlns:p14="http://schemas.microsoft.com/office/powerpoint/2010/main" val="37296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2373470"/>
            <a:ext cx="6858000" cy="473244"/>
          </a:xfrm>
        </p:spPr>
        <p:txBody>
          <a:bodyPr/>
          <a:lstStyle/>
          <a:p>
            <a:pPr algn="ctr"/>
            <a:endParaRPr lang="en-US" sz="1200" dirty="0"/>
          </a:p>
          <a:p>
            <a:pPr algn="ctr"/>
            <a:endParaRPr lang="en-US" sz="1200" dirty="0"/>
          </a:p>
          <a:p>
            <a:endParaRPr lang="en-GB" dirty="0"/>
          </a:p>
        </p:txBody>
      </p:sp>
      <p:pic>
        <p:nvPicPr>
          <p:cNvPr id="7" name="Picture 6">
            <a:extLst>
              <a:ext uri="{FF2B5EF4-FFF2-40B4-BE49-F238E27FC236}">
                <a16:creationId xmlns:a16="http://schemas.microsoft.com/office/drawing/2014/main" id="{BAA6214E-279E-4D88-B43E-FDABF06D4D0B}"/>
              </a:ext>
            </a:extLst>
          </p:cNvPr>
          <p:cNvPicPr>
            <a:picLocks noChangeAspect="1"/>
          </p:cNvPicPr>
          <p:nvPr/>
        </p:nvPicPr>
        <p:blipFill>
          <a:blip r:embed="rId3"/>
          <a:stretch>
            <a:fillRect/>
          </a:stretch>
        </p:blipFill>
        <p:spPr>
          <a:xfrm>
            <a:off x="7597411" y="6035721"/>
            <a:ext cx="1228646" cy="634707"/>
          </a:xfrm>
          <a:prstGeom prst="rect">
            <a:avLst/>
          </a:prstGeom>
        </p:spPr>
      </p:pic>
      <p:sp>
        <p:nvSpPr>
          <p:cNvPr id="8" name="TextBox 7">
            <a:extLst>
              <a:ext uri="{FF2B5EF4-FFF2-40B4-BE49-F238E27FC236}">
                <a16:creationId xmlns:a16="http://schemas.microsoft.com/office/drawing/2014/main" id="{71067C8B-6C6F-E5E0-91DB-CFA3E0D35325}"/>
              </a:ext>
            </a:extLst>
          </p:cNvPr>
          <p:cNvSpPr txBox="1"/>
          <p:nvPr/>
        </p:nvSpPr>
        <p:spPr>
          <a:xfrm>
            <a:off x="2548890" y="5806440"/>
            <a:ext cx="3966210" cy="369332"/>
          </a:xfrm>
          <a:prstGeom prst="rect">
            <a:avLst/>
          </a:prstGeom>
          <a:solidFill>
            <a:schemeClr val="bg1"/>
          </a:solidFill>
        </p:spPr>
        <p:txBody>
          <a:bodyPr wrap="square" rtlCol="0">
            <a:spAutoFit/>
          </a:bodyPr>
          <a:lstStyle/>
          <a:p>
            <a:pPr algn="ctr"/>
            <a:r>
              <a:rPr lang="en-GB" dirty="0"/>
              <a:t>NHS England</a:t>
            </a:r>
          </a:p>
        </p:txBody>
      </p:sp>
      <p:sp>
        <p:nvSpPr>
          <p:cNvPr id="6" name="Title 5">
            <a:extLst>
              <a:ext uri="{FF2B5EF4-FFF2-40B4-BE49-F238E27FC236}">
                <a16:creationId xmlns:a16="http://schemas.microsoft.com/office/drawing/2014/main" id="{E2753901-4BFC-443C-A0FB-F91A75E792BA}"/>
              </a:ext>
            </a:extLst>
          </p:cNvPr>
          <p:cNvSpPr>
            <a:spLocks noGrp="1"/>
          </p:cNvSpPr>
          <p:nvPr>
            <p:ph type="title"/>
          </p:nvPr>
        </p:nvSpPr>
        <p:spPr>
          <a:xfrm>
            <a:off x="138754" y="47182"/>
            <a:ext cx="7862246" cy="831707"/>
          </a:xfrm>
        </p:spPr>
        <p:txBody>
          <a:bodyPr>
            <a:normAutofit fontScale="90000"/>
          </a:bodyPr>
          <a:lstStyle/>
          <a:p>
            <a:pPr>
              <a:lnSpc>
                <a:spcPct val="130000"/>
              </a:lnSpc>
            </a:pPr>
            <a:r>
              <a:rPr lang="en-GB" sz="2025" b="1" dirty="0">
                <a:latin typeface="Arial"/>
                <a:cs typeface="Arial"/>
              </a:rPr>
              <a:t>Career Development and support opportunities – what's available ?  </a:t>
            </a:r>
            <a:br>
              <a:rPr lang="en-US" dirty="0">
                <a:solidFill>
                  <a:srgbClr val="000000"/>
                </a:solidFill>
                <a:latin typeface="Calibri" panose="020F0502020204030204"/>
                <a:cs typeface="Calibri" panose="020F0502020204030204"/>
              </a:rPr>
            </a:br>
            <a:r>
              <a:rPr lang="en-GB" sz="1100" dirty="0">
                <a:solidFill>
                  <a:schemeClr val="tx1"/>
                </a:solidFill>
                <a:latin typeface="Arial"/>
                <a:cs typeface="Arial"/>
              </a:rPr>
              <a:t>The East of England Regional Talent team aims to build talent pipelines through providing helpful and practical interventions that assist with career development and support individuals to reach their potential. </a:t>
            </a:r>
            <a:endParaRPr lang="en-GB" sz="1100" dirty="0">
              <a:solidFill>
                <a:schemeClr val="tx1"/>
              </a:solidFill>
            </a:endParaRPr>
          </a:p>
        </p:txBody>
      </p:sp>
      <p:graphicFrame>
        <p:nvGraphicFramePr>
          <p:cNvPr id="10" name="Table 9">
            <a:extLst>
              <a:ext uri="{FF2B5EF4-FFF2-40B4-BE49-F238E27FC236}">
                <a16:creationId xmlns:a16="http://schemas.microsoft.com/office/drawing/2014/main" id="{10A3E023-4CE9-4A1D-B9D4-69A6940D3801}"/>
              </a:ext>
            </a:extLst>
          </p:cNvPr>
          <p:cNvGraphicFramePr>
            <a:graphicFrameLocks noGrp="1"/>
          </p:cNvGraphicFramePr>
          <p:nvPr>
            <p:extLst>
              <p:ext uri="{D42A27DB-BD31-4B8C-83A1-F6EECF244321}">
                <p14:modId xmlns:p14="http://schemas.microsoft.com/office/powerpoint/2010/main" val="2526762841"/>
              </p:ext>
            </p:extLst>
          </p:nvPr>
        </p:nvGraphicFramePr>
        <p:xfrm>
          <a:off x="138754" y="878889"/>
          <a:ext cx="8866492" cy="757344"/>
        </p:xfrm>
        <a:graphic>
          <a:graphicData uri="http://schemas.openxmlformats.org/drawingml/2006/table">
            <a:tbl>
              <a:tblPr firstRow="1" bandRow="1">
                <a:tableStyleId>{5C22544A-7EE6-4342-B048-85BDC9FD1C3A}</a:tableStyleId>
              </a:tblPr>
              <a:tblGrid>
                <a:gridCol w="8866492">
                  <a:extLst>
                    <a:ext uri="{9D8B030D-6E8A-4147-A177-3AD203B41FA5}">
                      <a16:colId xmlns:a16="http://schemas.microsoft.com/office/drawing/2014/main" val="2732853289"/>
                    </a:ext>
                  </a:extLst>
                </a:gridCol>
              </a:tblGrid>
              <a:tr h="197848">
                <a:tc>
                  <a:txBody>
                    <a:bodyPr/>
                    <a:lstStyle/>
                    <a:p>
                      <a:pPr algn="ctr">
                        <a:lnSpc>
                          <a:spcPct val="107000"/>
                        </a:lnSpc>
                        <a:spcAft>
                          <a:spcPts val="800"/>
                        </a:spcAft>
                      </a:pPr>
                      <a:r>
                        <a:rPr lang="en-GB" sz="1200" kern="1200" dirty="0">
                          <a:effectLst/>
                          <a:latin typeface="Arial" panose="020B0604020202020204" pitchFamily="34" charset="0"/>
                          <a:cs typeface="Arial" panose="020B0604020202020204" pitchFamily="34" charset="0"/>
                        </a:rPr>
                        <a:t>Access to Online Career Portal - Tools and Resources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429" marR="6429" marT="6429" marB="0" anchor="ctr"/>
                </a:tc>
                <a:extLst>
                  <a:ext uri="{0D108BD9-81ED-4DB2-BD59-A6C34878D82A}">
                    <a16:rowId xmlns:a16="http://schemas.microsoft.com/office/drawing/2014/main" val="2101988700"/>
                  </a:ext>
                </a:extLst>
              </a:tr>
              <a:tr h="559496">
                <a:tc>
                  <a:txBody>
                    <a:bodyPr/>
                    <a:lstStyle/>
                    <a:p>
                      <a:pPr>
                        <a:lnSpc>
                          <a:spcPct val="107000"/>
                        </a:lnSpc>
                        <a:spcAft>
                          <a:spcPts val="800"/>
                        </a:spcAft>
                      </a:pPr>
                      <a:r>
                        <a:rPr lang="en-GB" sz="900" kern="1200" dirty="0">
                          <a:effectLst/>
                          <a:latin typeface="Arial" panose="020B0604020202020204" pitchFamily="34" charset="0"/>
                          <a:cs typeface="Arial" panose="020B0604020202020204" pitchFamily="34" charset="0"/>
                        </a:rPr>
                        <a:t> </a:t>
                      </a:r>
                      <a:r>
                        <a:rPr lang="en-GB" sz="1100" kern="1200" dirty="0">
                          <a:effectLst/>
                          <a:latin typeface="Arial" panose="020B0604020202020204" pitchFamily="34" charset="0"/>
                          <a:cs typeface="Arial" panose="020B0604020202020204" pitchFamily="34" charset="0"/>
                        </a:rPr>
                        <a:t>Access to online resources, tools and information including: Career assessments, diagnostics and career readiness surveys,  Career learning resources and career stories, Interview simulator including online mock interviews; to request access please contact :</a:t>
                      </a:r>
                      <a:r>
                        <a:rPr lang="en-GB" sz="1100" u="sng" kern="1200" dirty="0">
                          <a:effectLst/>
                          <a:latin typeface="Arial" panose="020B0604020202020204" pitchFamily="34" charset="0"/>
                          <a:cs typeface="Arial" panose="020B0604020202020204" pitchFamily="34" charset="0"/>
                          <a:hlinkClick r:id="rId4"/>
                        </a:rPr>
                        <a:t>talentcareerteam@leadershipacademy.nhs.uk</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429" marR="6429" marT="6429" marB="0" anchor="ctr"/>
                </a:tc>
                <a:extLst>
                  <a:ext uri="{0D108BD9-81ED-4DB2-BD59-A6C34878D82A}">
                    <a16:rowId xmlns:a16="http://schemas.microsoft.com/office/drawing/2014/main" val="1545699244"/>
                  </a:ext>
                </a:extLst>
              </a:tr>
            </a:tbl>
          </a:graphicData>
        </a:graphic>
      </p:graphicFrame>
      <p:graphicFrame>
        <p:nvGraphicFramePr>
          <p:cNvPr id="11" name="Table 10">
            <a:extLst>
              <a:ext uri="{FF2B5EF4-FFF2-40B4-BE49-F238E27FC236}">
                <a16:creationId xmlns:a16="http://schemas.microsoft.com/office/drawing/2014/main" id="{816CC7F1-C916-45D1-BF21-54A8D3B6AD68}"/>
              </a:ext>
            </a:extLst>
          </p:cNvPr>
          <p:cNvGraphicFramePr>
            <a:graphicFrameLocks noGrp="1"/>
          </p:cNvGraphicFramePr>
          <p:nvPr>
            <p:extLst>
              <p:ext uri="{D42A27DB-BD31-4B8C-83A1-F6EECF244321}">
                <p14:modId xmlns:p14="http://schemas.microsoft.com/office/powerpoint/2010/main" val="1895909905"/>
              </p:ext>
            </p:extLst>
          </p:nvPr>
        </p:nvGraphicFramePr>
        <p:xfrm>
          <a:off x="138753" y="1710596"/>
          <a:ext cx="8880959" cy="624694"/>
        </p:xfrm>
        <a:graphic>
          <a:graphicData uri="http://schemas.openxmlformats.org/drawingml/2006/table">
            <a:tbl>
              <a:tblPr firstRow="1" bandRow="1">
                <a:tableStyleId>{5C22544A-7EE6-4342-B048-85BDC9FD1C3A}</a:tableStyleId>
              </a:tblPr>
              <a:tblGrid>
                <a:gridCol w="8880959">
                  <a:extLst>
                    <a:ext uri="{9D8B030D-6E8A-4147-A177-3AD203B41FA5}">
                      <a16:colId xmlns:a16="http://schemas.microsoft.com/office/drawing/2014/main" val="804721605"/>
                    </a:ext>
                  </a:extLst>
                </a:gridCol>
              </a:tblGrid>
              <a:tr h="217390">
                <a:tc>
                  <a:txBody>
                    <a:bodyPr/>
                    <a:lstStyle/>
                    <a:p>
                      <a:pPr algn="ctr">
                        <a:lnSpc>
                          <a:spcPct val="107000"/>
                        </a:lnSpc>
                        <a:spcAft>
                          <a:spcPts val="800"/>
                        </a:spcAft>
                      </a:pPr>
                      <a:r>
                        <a:rPr lang="en-GB" sz="1200" kern="1200" dirty="0">
                          <a:effectLst/>
                          <a:latin typeface="Arial" panose="020B0604020202020204" pitchFamily="34" charset="0"/>
                          <a:cs typeface="Arial" panose="020B0604020202020204" pitchFamily="34" charset="0"/>
                        </a:rPr>
                        <a:t>Understanding the Core Exec Director Competencies and how to structure an Interview question</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420" marR="6420" marT="6420" marB="0" anchor="ctr"/>
                </a:tc>
                <a:extLst>
                  <a:ext uri="{0D108BD9-81ED-4DB2-BD59-A6C34878D82A}">
                    <a16:rowId xmlns:a16="http://schemas.microsoft.com/office/drawing/2014/main" val="340370070"/>
                  </a:ext>
                </a:extLst>
              </a:tr>
              <a:tr h="407304">
                <a:tc>
                  <a:txBody>
                    <a:bodyPr/>
                    <a:lstStyle/>
                    <a:p>
                      <a:pPr>
                        <a:lnSpc>
                          <a:spcPct val="107000"/>
                        </a:lnSpc>
                        <a:spcAft>
                          <a:spcPts val="800"/>
                        </a:spcAft>
                      </a:pPr>
                      <a:r>
                        <a:rPr lang="en-GB" sz="1100" kern="1200" dirty="0">
                          <a:effectLst/>
                          <a:latin typeface="Arial"/>
                          <a:cs typeface="Arial"/>
                        </a:rPr>
                        <a:t>This webinar provides practical hints and tips on managing interviews well, including how to answer competency-based questions, using relevant examples. Access the webinar </a:t>
                      </a:r>
                      <a:r>
                        <a:rPr lang="en-GB" sz="1100" u="sng" kern="1200" dirty="0">
                          <a:effectLst/>
                          <a:latin typeface="Arial"/>
                          <a:cs typeface="Arial"/>
                          <a:hlinkClick r:id="rId5"/>
                        </a:rPr>
                        <a:t> here</a:t>
                      </a:r>
                      <a:r>
                        <a:rPr lang="en-GB" sz="1100" kern="1200" dirty="0">
                          <a:effectLst/>
                          <a:latin typeface="Arial"/>
                          <a:cs typeface="Arial"/>
                        </a:rPr>
                        <a:t> </a:t>
                      </a:r>
                      <a:endParaRPr lang="en-GB" sz="1100" dirty="0">
                        <a:effectLst/>
                        <a:latin typeface="Arial"/>
                        <a:ea typeface="Calibri"/>
                        <a:cs typeface="Arial"/>
                      </a:endParaRPr>
                    </a:p>
                  </a:txBody>
                  <a:tcPr marL="6420" marR="6420" marT="6420" marB="0" anchor="ctr"/>
                </a:tc>
                <a:extLst>
                  <a:ext uri="{0D108BD9-81ED-4DB2-BD59-A6C34878D82A}">
                    <a16:rowId xmlns:a16="http://schemas.microsoft.com/office/drawing/2014/main" val="299716954"/>
                  </a:ext>
                </a:extLst>
              </a:tr>
            </a:tbl>
          </a:graphicData>
        </a:graphic>
      </p:graphicFrame>
      <p:sp>
        <p:nvSpPr>
          <p:cNvPr id="12" name="Rectangle 11">
            <a:extLst>
              <a:ext uri="{FF2B5EF4-FFF2-40B4-BE49-F238E27FC236}">
                <a16:creationId xmlns:a16="http://schemas.microsoft.com/office/drawing/2014/main" id="{FE48751C-BCD1-4933-B577-822B01503122}"/>
              </a:ext>
            </a:extLst>
          </p:cNvPr>
          <p:cNvSpPr/>
          <p:nvPr/>
        </p:nvSpPr>
        <p:spPr>
          <a:xfrm>
            <a:off x="154632" y="2373471"/>
            <a:ext cx="8880959" cy="3285515"/>
          </a:xfrm>
          <a:prstGeom prst="rect">
            <a:avLst/>
          </a:prstGeom>
        </p:spPr>
        <p:txBody>
          <a:bodyPr wrap="square" lIns="68580" tIns="34290" rIns="68580" bIns="34290" anchor="t">
            <a:spAutoFit/>
          </a:bodyPr>
          <a:lstStyle/>
          <a:p>
            <a:r>
              <a:rPr lang="en-GB" sz="1050" b="1" dirty="0">
                <a:solidFill>
                  <a:srgbClr val="0070C0"/>
                </a:solidFill>
                <a:latin typeface="Arial"/>
                <a:cs typeface="Arial"/>
              </a:rPr>
              <a:t>A range of resources, networks and information available for you to consider:</a:t>
            </a:r>
          </a:p>
          <a:p>
            <a:endParaRPr lang="en-GB" sz="1050" dirty="0">
              <a:solidFill>
                <a:srgbClr val="0070C0"/>
              </a:solidFill>
              <a:latin typeface="Arial"/>
              <a:cs typeface="Arial"/>
            </a:endParaRPr>
          </a:p>
          <a:p>
            <a:pPr marL="128588" indent="-128588">
              <a:buFont typeface="Wingdings" panose="05000000000000000000" pitchFamily="2" charset="2"/>
              <a:buChar char="Ø"/>
            </a:pPr>
            <a:r>
              <a:rPr lang="en-GB" sz="1050" dirty="0">
                <a:latin typeface="Arial" panose="020B0604020202020204" pitchFamily="34" charset="0"/>
                <a:cs typeface="Arial" panose="020B0604020202020204" pitchFamily="34" charset="0"/>
              </a:rPr>
              <a:t>Apply to the east of England registers for access to  </a:t>
            </a:r>
            <a:r>
              <a:rPr lang="en-GB" sz="1050" u="sng" dirty="0">
                <a:latin typeface="Arial" panose="020B0604020202020204" pitchFamily="34" charset="0"/>
                <a:cs typeface="Arial" panose="020B0604020202020204" pitchFamily="34" charset="0"/>
                <a:hlinkClick r:id="rId6"/>
              </a:rPr>
              <a:t>Mentoring</a:t>
            </a:r>
            <a:r>
              <a:rPr lang="en-GB" sz="1050" dirty="0">
                <a:latin typeface="Arial" panose="020B0604020202020204" pitchFamily="34" charset="0"/>
                <a:cs typeface="Arial" panose="020B0604020202020204" pitchFamily="34" charset="0"/>
              </a:rPr>
              <a:t> or 1 to 1 </a:t>
            </a:r>
            <a:r>
              <a:rPr lang="en-GB" sz="1050" u="sng" dirty="0">
                <a:latin typeface="Arial" panose="020B0604020202020204" pitchFamily="34" charset="0"/>
                <a:cs typeface="Arial" panose="020B0604020202020204" pitchFamily="34" charset="0"/>
                <a:hlinkClick r:id="rId7"/>
              </a:rPr>
              <a:t>Coaching</a:t>
            </a:r>
            <a:r>
              <a:rPr lang="en-GB" sz="1050" dirty="0">
                <a:latin typeface="Arial" panose="020B0604020202020204" pitchFamily="34" charset="0"/>
                <a:cs typeface="Arial" panose="020B0604020202020204" pitchFamily="34" charset="0"/>
              </a:rPr>
              <a:t> to support your career </a:t>
            </a:r>
          </a:p>
          <a:p>
            <a:pPr marL="128588" indent="-128588">
              <a:buFont typeface="Wingdings" panose="05000000000000000000" pitchFamily="2" charset="2"/>
              <a:buChar char="Ø"/>
            </a:pPr>
            <a:r>
              <a:rPr lang="en-GB" sz="1050" u="sng" dirty="0">
                <a:latin typeface="Arial" panose="020B0604020202020204" pitchFamily="34" charset="0"/>
                <a:cs typeface="Arial" panose="020B0604020202020204" pitchFamily="34" charset="0"/>
                <a:hlinkClick r:id="rId8"/>
              </a:rPr>
              <a:t>Looking After You Too: Coaching for Black, Asian, and Minority Ethnic (BAME) staff working in NHS</a:t>
            </a:r>
            <a:endParaRPr lang="en-GB" sz="1050" dirty="0">
              <a:latin typeface="Arial" panose="020B0604020202020204" pitchFamily="34" charset="0"/>
              <a:cs typeface="Arial" panose="020B0604020202020204" pitchFamily="34" charset="0"/>
            </a:endParaRPr>
          </a:p>
          <a:p>
            <a:pPr marL="128588" indent="-128588">
              <a:buFont typeface="Wingdings" panose="05000000000000000000" pitchFamily="2" charset="2"/>
              <a:buChar char="Ø"/>
            </a:pPr>
            <a:r>
              <a:rPr lang="en-GB" sz="1050" dirty="0">
                <a:solidFill>
                  <a:srgbClr val="0070C0"/>
                </a:solidFill>
                <a:latin typeface="Arial"/>
                <a:cs typeface="Arial"/>
              </a:rPr>
              <a:t>Clinical Leadership Coaching and Advisory Service (CLCAS)</a:t>
            </a:r>
            <a:r>
              <a:rPr lang="en-GB" sz="1050" dirty="0">
                <a:latin typeface="Arial"/>
                <a:cs typeface="Arial"/>
              </a:rPr>
              <a:t> for aspiring clinical leaders. Email </a:t>
            </a:r>
            <a:r>
              <a:rPr lang="en-GB" sz="1050" u="sng" dirty="0">
                <a:latin typeface="Arial"/>
                <a:cs typeface="Arial"/>
                <a:hlinkClick r:id="rId4"/>
              </a:rPr>
              <a:t>talentcareerteam@leadershipacademy.nhs.uk</a:t>
            </a:r>
            <a:endParaRPr lang="en-GB" sz="1050" dirty="0">
              <a:latin typeface="Arial"/>
              <a:cs typeface="Arial"/>
            </a:endParaRPr>
          </a:p>
          <a:p>
            <a:pPr marL="128588" indent="-128588">
              <a:buFont typeface="Wingdings" panose="05000000000000000000" pitchFamily="2" charset="2"/>
              <a:buChar char="Ø"/>
            </a:pPr>
            <a:r>
              <a:rPr lang="en-GB" sz="1050" u="sng" dirty="0">
                <a:latin typeface="Arial" panose="020B0604020202020204" pitchFamily="34" charset="0"/>
                <a:cs typeface="Arial" panose="020B0604020202020204" pitchFamily="34" charset="0"/>
                <a:hlinkClick r:id="rId9"/>
              </a:rPr>
              <a:t>No More Tick Boxes – a review on the evidence on how to make recruitment and career progression fairer</a:t>
            </a:r>
            <a:endParaRPr lang="en-GB" sz="1050" dirty="0">
              <a:latin typeface="Arial" panose="020B0604020202020204" pitchFamily="34" charset="0"/>
              <a:cs typeface="Arial" panose="020B0604020202020204" pitchFamily="34" charset="0"/>
            </a:endParaRPr>
          </a:p>
          <a:p>
            <a:pPr marL="128588" indent="-128588">
              <a:buFont typeface="Wingdings" panose="05000000000000000000" pitchFamily="2" charset="2"/>
              <a:buChar char="Ø"/>
            </a:pPr>
            <a:r>
              <a:rPr lang="en-GB" sz="1050" u="sng" dirty="0">
                <a:latin typeface="Arial" panose="020B0604020202020204" pitchFamily="34" charset="0"/>
                <a:cs typeface="Arial" panose="020B0604020202020204" pitchFamily="34" charset="0"/>
                <a:hlinkClick r:id="rId10"/>
              </a:rPr>
              <a:t>If Your Face Fits - Exploring Common Mistakes to addressing equality and Equity in recruitment  - A Practitioner Guide </a:t>
            </a:r>
            <a:endParaRPr lang="en-GB" sz="1050" dirty="0">
              <a:latin typeface="Arial" panose="020B0604020202020204" pitchFamily="34" charset="0"/>
              <a:cs typeface="Arial" panose="020B0604020202020204" pitchFamily="34" charset="0"/>
            </a:endParaRPr>
          </a:p>
          <a:p>
            <a:pPr marL="128588" indent="-128588">
              <a:buFont typeface="Wingdings" panose="05000000000000000000" pitchFamily="2" charset="2"/>
              <a:buChar char="Ø"/>
            </a:pPr>
            <a:r>
              <a:rPr lang="en-GB" sz="1050" u="sng" dirty="0">
                <a:latin typeface="Arial" panose="020B0604020202020204" pitchFamily="34" charset="0"/>
                <a:cs typeface="Arial" panose="020B0604020202020204" pitchFamily="34" charset="0"/>
                <a:hlinkClick r:id="rId11"/>
              </a:rPr>
              <a:t>Register to join </a:t>
            </a:r>
            <a:r>
              <a:rPr lang="en-GB" sz="1050" u="sng" dirty="0">
                <a:latin typeface="Arial" panose="020B0604020202020204" pitchFamily="34" charset="0"/>
                <a:cs typeface="Arial" panose="020B0604020202020204" pitchFamily="34" charset="0"/>
                <a:hlinkClick r:id="rId12"/>
              </a:rPr>
              <a:t>East of England Leadership Learning Zone </a:t>
            </a:r>
            <a:r>
              <a:rPr lang="en-GB" sz="1050" dirty="0">
                <a:latin typeface="Arial" panose="020B0604020202020204" pitchFamily="34" charset="0"/>
                <a:cs typeface="Arial" panose="020B0604020202020204" pitchFamily="34" charset="0"/>
              </a:rPr>
              <a:t> - a range of on-line development modules </a:t>
            </a:r>
          </a:p>
          <a:p>
            <a:pPr marL="128588" indent="-128588">
              <a:buFont typeface="Wingdings" panose="05000000000000000000" pitchFamily="2" charset="2"/>
              <a:buChar char="Ø"/>
            </a:pPr>
            <a:r>
              <a:rPr lang="en-GB" sz="1050" u="sng" dirty="0">
                <a:latin typeface="Arial" panose="020B0604020202020204" pitchFamily="34" charset="0"/>
                <a:cs typeface="Arial" panose="020B0604020202020204" pitchFamily="34" charset="0"/>
                <a:hlinkClick r:id="rId13"/>
              </a:rPr>
              <a:t>Our Leadership Way – Leadership Academy</a:t>
            </a:r>
            <a:endParaRPr lang="en-GB" sz="1050" dirty="0">
              <a:latin typeface="Arial" panose="020B0604020202020204" pitchFamily="34" charset="0"/>
              <a:cs typeface="Arial" panose="020B0604020202020204" pitchFamily="34" charset="0"/>
            </a:endParaRPr>
          </a:p>
          <a:p>
            <a:pPr marL="128588" indent="-128588">
              <a:buFont typeface="Wingdings" panose="05000000000000000000" pitchFamily="2" charset="2"/>
              <a:buChar char="Ø"/>
            </a:pPr>
            <a:r>
              <a:rPr lang="en-GB" sz="1050" u="sng" dirty="0">
                <a:latin typeface="Arial" panose="020B0604020202020204" pitchFamily="34" charset="0"/>
                <a:cs typeface="Arial" panose="020B0604020202020204" pitchFamily="34" charset="0"/>
                <a:hlinkClick r:id="rId14"/>
              </a:rPr>
              <a:t>Programmes – Leadership Academy</a:t>
            </a:r>
            <a:r>
              <a:rPr lang="en-GB" sz="1050" u="sng" dirty="0">
                <a:latin typeface="Arial" panose="020B0604020202020204" pitchFamily="34" charset="0"/>
                <a:cs typeface="Arial" panose="020B0604020202020204" pitchFamily="34" charset="0"/>
              </a:rPr>
              <a:t>  </a:t>
            </a:r>
            <a:endParaRPr lang="en-GB" sz="1050" dirty="0">
              <a:latin typeface="Arial" panose="020B0604020202020204" pitchFamily="34" charset="0"/>
              <a:cs typeface="Arial" panose="020B0604020202020204" pitchFamily="34" charset="0"/>
            </a:endParaRPr>
          </a:p>
          <a:p>
            <a:pPr marL="128588" indent="-128588">
              <a:buFont typeface="Wingdings" panose="05000000000000000000" pitchFamily="2" charset="2"/>
              <a:buChar char="Ø"/>
            </a:pPr>
            <a:r>
              <a:rPr lang="en-US" sz="1050" u="sng" dirty="0">
                <a:latin typeface="Arial" panose="020B0604020202020204" pitchFamily="34" charset="0"/>
                <a:cs typeface="Arial" panose="020B0604020202020204" pitchFamily="34" charset="0"/>
                <a:hlinkClick r:id="rId15"/>
              </a:rPr>
              <a:t>Leadership Academy – Supporting our people: Helping you manage your own health and wellbeing whilst looking after others</a:t>
            </a:r>
            <a:endParaRPr lang="en-GB" sz="1050" dirty="0">
              <a:latin typeface="Arial" panose="020B0604020202020204" pitchFamily="34" charset="0"/>
              <a:cs typeface="Arial" panose="020B0604020202020204" pitchFamily="34" charset="0"/>
            </a:endParaRPr>
          </a:p>
          <a:p>
            <a:pPr marL="128588" indent="-128588">
              <a:buFont typeface="Wingdings" panose="05000000000000000000" pitchFamily="2" charset="2"/>
              <a:buChar char="Ø"/>
            </a:pPr>
            <a:r>
              <a:rPr lang="en-GB" sz="1050" u="sng" dirty="0">
                <a:latin typeface="Arial" panose="020B0604020202020204" pitchFamily="34" charset="0"/>
                <a:cs typeface="Arial" panose="020B0604020202020204" pitchFamily="34" charset="0"/>
                <a:hlinkClick r:id="rId16"/>
              </a:rPr>
              <a:t>Inspiration Library – Leadership Academy</a:t>
            </a:r>
            <a:r>
              <a:rPr lang="en-GB" sz="1050" dirty="0">
                <a:latin typeface="Arial" panose="020B0604020202020204" pitchFamily="34" charset="0"/>
                <a:cs typeface="Arial" panose="020B0604020202020204" pitchFamily="34" charset="0"/>
              </a:rPr>
              <a:t> – a range of videos, podcasts and films on leadership topics</a:t>
            </a:r>
          </a:p>
          <a:p>
            <a:pPr marL="128588" indent="-128588">
              <a:buFont typeface="Wingdings" panose="05000000000000000000" pitchFamily="2" charset="2"/>
              <a:buChar char="Ø"/>
            </a:pPr>
            <a:r>
              <a:rPr lang="en-GB" sz="1050" u="sng" dirty="0">
                <a:latin typeface="Arial" panose="020B0604020202020204" pitchFamily="34" charset="0"/>
                <a:cs typeface="Arial" panose="020B0604020202020204" pitchFamily="34" charset="0"/>
                <a:hlinkClick r:id="rId17"/>
              </a:rPr>
              <a:t>Leadership Academy</a:t>
            </a:r>
            <a:r>
              <a:rPr lang="en-GB" sz="1050" dirty="0">
                <a:latin typeface="Arial" panose="020B0604020202020204" pitchFamily="34" charset="0"/>
                <a:cs typeface="Arial" panose="020B0604020202020204" pitchFamily="34" charset="0"/>
              </a:rPr>
              <a:t> – Leadership listens podcast on Compassionate leadership </a:t>
            </a:r>
          </a:p>
          <a:p>
            <a:pPr marL="128588" indent="-128588">
              <a:buFont typeface="Wingdings" panose="05000000000000000000" pitchFamily="2" charset="2"/>
              <a:buChar char="Ø"/>
            </a:pPr>
            <a:r>
              <a:rPr lang="en-GB" sz="1050" u="sng" dirty="0">
                <a:latin typeface="Arial" panose="020B0604020202020204" pitchFamily="34" charset="0"/>
                <a:cs typeface="Arial" panose="020B0604020202020204" pitchFamily="34" charset="0"/>
                <a:hlinkClick r:id="rId18"/>
              </a:rPr>
              <a:t>Bitesize learning – Leadership Academy</a:t>
            </a:r>
            <a:r>
              <a:rPr lang="en-GB" sz="1050" dirty="0">
                <a:latin typeface="Arial" panose="020B0604020202020204" pitchFamily="34" charset="0"/>
                <a:cs typeface="Arial" panose="020B0604020202020204" pitchFamily="34" charset="0"/>
              </a:rPr>
              <a:t> – a range of short guides on resilience, team working, writing brilliant briefings and more </a:t>
            </a:r>
          </a:p>
          <a:p>
            <a:pPr marL="171450" indent="-171450">
              <a:buFont typeface="Wingdings" panose="05000000000000000000" pitchFamily="2" charset="2"/>
              <a:buChar char="Ø"/>
            </a:pPr>
            <a:r>
              <a:rPr lang="en-US" sz="1050" u="sng" dirty="0">
                <a:latin typeface="Arial" panose="020B0604020202020204" pitchFamily="34" charset="0"/>
                <a:cs typeface="Arial" panose="020B0604020202020204" pitchFamily="34" charset="0"/>
                <a:hlinkClick r:id="rId19"/>
              </a:rPr>
              <a:t>Executive Suite – Leadership Academy</a:t>
            </a:r>
            <a:endParaRPr lang="en-US" sz="1050" u="sng"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en-GB" sz="1050" dirty="0">
                <a:latin typeface="Arial" panose="020B0604020202020204" pitchFamily="34" charset="0"/>
                <a:cs typeface="Arial" panose="020B0604020202020204" pitchFamily="34" charset="0"/>
                <a:hlinkClick r:id="rId20"/>
              </a:rPr>
              <a:t>Non-executive opportunities in the NHS » About the Non-executive Talent and Appointments Team (england.nhs.uk)</a:t>
            </a:r>
            <a:r>
              <a:rPr lang="en-GB" sz="1050" dirty="0">
                <a:latin typeface="Arial" panose="020B0604020202020204" pitchFamily="34" charset="0"/>
                <a:cs typeface="Arial" panose="020B0604020202020204" pitchFamily="34" charset="0"/>
              </a:rPr>
              <a:t> </a:t>
            </a:r>
          </a:p>
          <a:p>
            <a:pPr marL="171450" indent="-171450">
              <a:buFont typeface="Wingdings" panose="05000000000000000000" pitchFamily="2" charset="2"/>
              <a:buChar char="Ø"/>
            </a:pPr>
            <a:r>
              <a:rPr lang="en-GB" sz="10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1"/>
              </a:rPr>
              <a:t>HOPE European Exchange programme – Leadership Academy</a:t>
            </a:r>
            <a:r>
              <a:rPr lang="en-GB" sz="1000" dirty="0">
                <a:effectLst/>
                <a:latin typeface="Arial" panose="020B0604020202020204" pitchFamily="34" charset="0"/>
                <a:ea typeface="Calibri" panose="020F0502020204030204" pitchFamily="34" charset="0"/>
                <a:cs typeface="Arial" panose="020B0604020202020204" pitchFamily="34" charset="0"/>
              </a:rPr>
              <a:t> is open for applications for hosts and participants </a:t>
            </a:r>
          </a:p>
          <a:p>
            <a:pPr marL="171450" indent="-171450">
              <a:buFont typeface="Wingdings" panose="05000000000000000000" pitchFamily="2" charset="2"/>
              <a:buChar char="Ø"/>
            </a:pPr>
            <a:r>
              <a:rPr lang="en-GB" sz="1000" u="sng" dirty="0">
                <a:solidFill>
                  <a:srgbClr val="202A30"/>
                </a:solidFill>
                <a:effectLst/>
                <a:latin typeface="Arial" panose="020B0604020202020204" pitchFamily="34" charset="0"/>
                <a:ea typeface="Calibri" panose="020F0502020204030204" pitchFamily="34" charset="0"/>
                <a:cs typeface="Arial" panose="020B0604020202020204" pitchFamily="34" charset="0"/>
                <a:hlinkClick r:id="rId22"/>
              </a:rPr>
              <a:t>Nurturing Compassionate and Inclusive NHS Cultures course</a:t>
            </a:r>
            <a:r>
              <a:rPr lang="en-GB" sz="1000" dirty="0">
                <a:solidFill>
                  <a:srgbClr val="202A30"/>
                </a:solidFill>
                <a:effectLst/>
                <a:latin typeface="Arial" panose="020B0604020202020204" pitchFamily="34" charset="0"/>
                <a:ea typeface="Calibri" panose="020F0502020204030204" pitchFamily="34" charset="0"/>
                <a:cs typeface="Arial" panose="020B0604020202020204" pitchFamily="34" charset="0"/>
              </a:rPr>
              <a:t> is open for registrations </a:t>
            </a:r>
            <a:endParaRPr lang="en-GB" sz="1000" dirty="0">
              <a:effectLst/>
              <a:latin typeface="Arial" panose="020B0604020202020204" pitchFamily="34" charset="0"/>
              <a:ea typeface="Calibri" panose="020F0502020204030204" pitchFamily="34" charset="0"/>
              <a:cs typeface="Arial" panose="020B0604020202020204" pitchFamily="34" charset="0"/>
            </a:endParaRPr>
          </a:p>
          <a:p>
            <a:r>
              <a:rPr lang="en-GB" sz="1000" dirty="0">
                <a:solidFill>
                  <a:srgbClr val="202A30"/>
                </a:solidFill>
                <a:effectLst/>
                <a:latin typeface="Arial" panose="020B0604020202020204" pitchFamily="34" charset="0"/>
                <a:ea typeface="Calibri" panose="020F0502020204030204" pitchFamily="34" charset="0"/>
                <a:cs typeface="Arial" panose="020B0604020202020204" pitchFamily="34" charset="0"/>
              </a:rPr>
              <a:t> </a:t>
            </a:r>
            <a:r>
              <a:rPr lang="en-GB" sz="1050" dirty="0">
                <a:latin typeface="Arial" panose="020B0604020202020204" pitchFamily="34" charset="0"/>
                <a:cs typeface="Arial" panose="020B0604020202020204" pitchFamily="34" charset="0"/>
                <a:hlinkClick r:id="rId23"/>
              </a:rPr>
              <a:t>Graduate Management Training Scheme (graduates.nhs.uk)</a:t>
            </a:r>
            <a:r>
              <a:rPr lang="en-GB" sz="1050" dirty="0">
                <a:latin typeface="Arial" panose="020B0604020202020204" pitchFamily="34" charset="0"/>
                <a:cs typeface="Arial" panose="020B0604020202020204" pitchFamily="34" charset="0"/>
              </a:rPr>
              <a:t> Applications are open until 31</a:t>
            </a:r>
            <a:r>
              <a:rPr lang="en-GB" sz="1050" baseline="30000" dirty="0">
                <a:latin typeface="Arial" panose="020B0604020202020204" pitchFamily="34" charset="0"/>
                <a:cs typeface="Arial" panose="020B0604020202020204" pitchFamily="34" charset="0"/>
              </a:rPr>
              <a:t>st</a:t>
            </a:r>
            <a:r>
              <a:rPr lang="en-GB" sz="1050" dirty="0">
                <a:latin typeface="Arial" panose="020B0604020202020204" pitchFamily="34" charset="0"/>
                <a:cs typeface="Arial" panose="020B0604020202020204" pitchFamily="34" charset="0"/>
              </a:rPr>
              <a:t> October for the next scheme starting in September 2023 so please consider and bring to the attention of colleagues/team members as well. </a:t>
            </a:r>
          </a:p>
        </p:txBody>
      </p:sp>
      <p:sp>
        <p:nvSpPr>
          <p:cNvPr id="9" name="TextBox 8">
            <a:extLst>
              <a:ext uri="{FF2B5EF4-FFF2-40B4-BE49-F238E27FC236}">
                <a16:creationId xmlns:a16="http://schemas.microsoft.com/office/drawing/2014/main" id="{04548CD9-E0B5-4F77-8543-D9499C9E9B8F}"/>
              </a:ext>
            </a:extLst>
          </p:cNvPr>
          <p:cNvSpPr txBox="1"/>
          <p:nvPr/>
        </p:nvSpPr>
        <p:spPr>
          <a:xfrm rot="10800000" flipV="1">
            <a:off x="138752" y="6380005"/>
            <a:ext cx="1004247" cy="215444"/>
          </a:xfrm>
          <a:prstGeom prst="rect">
            <a:avLst/>
          </a:prstGeom>
          <a:noFill/>
        </p:spPr>
        <p:txBody>
          <a:bodyPr wrap="square">
            <a:spAutoFit/>
          </a:bodyPr>
          <a:lstStyle/>
          <a:p>
            <a:pPr marL="0" indent="0">
              <a:buFont typeface="Arial" panose="020B0604020202020204" pitchFamily="34" charset="0"/>
              <a:buNone/>
            </a:pPr>
            <a:r>
              <a:rPr lang="en-GB" sz="800" dirty="0"/>
              <a:t>October 2022</a:t>
            </a:r>
          </a:p>
        </p:txBody>
      </p:sp>
    </p:spTree>
    <p:extLst>
      <p:ext uri="{BB962C8B-B14F-4D97-AF65-F5344CB8AC3E}">
        <p14:creationId xmlns:p14="http://schemas.microsoft.com/office/powerpoint/2010/main" val="751025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2373470"/>
            <a:ext cx="6858000" cy="473244"/>
          </a:xfrm>
        </p:spPr>
        <p:txBody>
          <a:bodyPr/>
          <a:lstStyle/>
          <a:p>
            <a:pPr algn="ctr"/>
            <a:endParaRPr lang="en-US" sz="1200" dirty="0"/>
          </a:p>
          <a:p>
            <a:pPr algn="ctr"/>
            <a:endParaRPr lang="en-US" sz="1200" dirty="0"/>
          </a:p>
          <a:p>
            <a:endParaRPr lang="en-GB" dirty="0"/>
          </a:p>
        </p:txBody>
      </p:sp>
      <p:pic>
        <p:nvPicPr>
          <p:cNvPr id="7" name="Picture 6">
            <a:extLst>
              <a:ext uri="{FF2B5EF4-FFF2-40B4-BE49-F238E27FC236}">
                <a16:creationId xmlns:a16="http://schemas.microsoft.com/office/drawing/2014/main" id="{BAA6214E-279E-4D88-B43E-FDABF06D4D0B}"/>
              </a:ext>
            </a:extLst>
          </p:cNvPr>
          <p:cNvPicPr>
            <a:picLocks noChangeAspect="1"/>
          </p:cNvPicPr>
          <p:nvPr/>
        </p:nvPicPr>
        <p:blipFill>
          <a:blip r:embed="rId3"/>
          <a:stretch>
            <a:fillRect/>
          </a:stretch>
        </p:blipFill>
        <p:spPr>
          <a:xfrm>
            <a:off x="7359456" y="5543732"/>
            <a:ext cx="1255867" cy="716076"/>
          </a:xfrm>
          <a:prstGeom prst="rect">
            <a:avLst/>
          </a:prstGeom>
        </p:spPr>
      </p:pic>
      <p:sp>
        <p:nvSpPr>
          <p:cNvPr id="8" name="TextBox 7">
            <a:extLst>
              <a:ext uri="{FF2B5EF4-FFF2-40B4-BE49-F238E27FC236}">
                <a16:creationId xmlns:a16="http://schemas.microsoft.com/office/drawing/2014/main" id="{71067C8B-6C6F-E5E0-91DB-CFA3E0D35325}"/>
              </a:ext>
            </a:extLst>
          </p:cNvPr>
          <p:cNvSpPr txBox="1"/>
          <p:nvPr/>
        </p:nvSpPr>
        <p:spPr>
          <a:xfrm>
            <a:off x="2548890" y="5806440"/>
            <a:ext cx="3966210" cy="369332"/>
          </a:xfrm>
          <a:prstGeom prst="rect">
            <a:avLst/>
          </a:prstGeom>
          <a:solidFill>
            <a:schemeClr val="bg1"/>
          </a:solidFill>
        </p:spPr>
        <p:txBody>
          <a:bodyPr wrap="square" rtlCol="0">
            <a:spAutoFit/>
          </a:bodyPr>
          <a:lstStyle/>
          <a:p>
            <a:pPr algn="ctr"/>
            <a:r>
              <a:rPr lang="en-GB" dirty="0"/>
              <a:t>NHS England</a:t>
            </a:r>
          </a:p>
        </p:txBody>
      </p:sp>
      <p:sp>
        <p:nvSpPr>
          <p:cNvPr id="6" name="Title 5">
            <a:extLst>
              <a:ext uri="{FF2B5EF4-FFF2-40B4-BE49-F238E27FC236}">
                <a16:creationId xmlns:a16="http://schemas.microsoft.com/office/drawing/2014/main" id="{E2753901-4BFC-443C-A0FB-F91A75E792BA}"/>
              </a:ext>
            </a:extLst>
          </p:cNvPr>
          <p:cNvSpPr>
            <a:spLocks noGrp="1"/>
          </p:cNvSpPr>
          <p:nvPr>
            <p:ph type="title"/>
          </p:nvPr>
        </p:nvSpPr>
        <p:spPr>
          <a:xfrm>
            <a:off x="246452" y="146528"/>
            <a:ext cx="7754548" cy="983087"/>
          </a:xfrm>
        </p:spPr>
        <p:txBody>
          <a:bodyPr>
            <a:normAutofit fontScale="90000"/>
          </a:bodyPr>
          <a:lstStyle/>
          <a:p>
            <a:pPr>
              <a:lnSpc>
                <a:spcPct val="130000"/>
              </a:lnSpc>
            </a:pPr>
            <a:r>
              <a:rPr lang="en-GB" sz="2025" b="1" dirty="0">
                <a:latin typeface="Arial"/>
                <a:cs typeface="Arial"/>
              </a:rPr>
              <a:t>Career Development and support opportunities – what's available ?  </a:t>
            </a:r>
            <a:br>
              <a:rPr lang="en-US" dirty="0">
                <a:solidFill>
                  <a:srgbClr val="000000"/>
                </a:solidFill>
                <a:latin typeface="Calibri" panose="020F0502020204030204"/>
                <a:cs typeface="Calibri" panose="020F0502020204030204"/>
              </a:rPr>
            </a:br>
            <a:r>
              <a:rPr lang="en-GB" sz="1100" dirty="0">
                <a:solidFill>
                  <a:schemeClr val="tx1"/>
                </a:solidFill>
                <a:latin typeface="Arial"/>
                <a:cs typeface="Arial"/>
              </a:rPr>
              <a:t>The East of England Regional Talent team aims to build talent pipelines through providing helpful and practical interventions that assist with career development and support individuals to reach their potential. </a:t>
            </a:r>
            <a:endParaRPr lang="en-GB" sz="1100" dirty="0">
              <a:solidFill>
                <a:schemeClr val="tx1"/>
              </a:solidFill>
            </a:endParaRPr>
          </a:p>
        </p:txBody>
      </p:sp>
      <p:sp>
        <p:nvSpPr>
          <p:cNvPr id="9" name="Rectangle 8">
            <a:extLst>
              <a:ext uri="{FF2B5EF4-FFF2-40B4-BE49-F238E27FC236}">
                <a16:creationId xmlns:a16="http://schemas.microsoft.com/office/drawing/2014/main" id="{ECED9673-D8E0-4DC5-B622-3FA2CABD5ABC}"/>
              </a:ext>
            </a:extLst>
          </p:cNvPr>
          <p:cNvSpPr/>
          <p:nvPr/>
        </p:nvSpPr>
        <p:spPr>
          <a:xfrm>
            <a:off x="287470" y="1047566"/>
            <a:ext cx="8610078" cy="4331955"/>
          </a:xfrm>
          <a:prstGeom prst="rect">
            <a:avLst/>
          </a:prstGeom>
        </p:spPr>
        <p:txBody>
          <a:bodyPr wrap="square" lIns="68580" tIns="34290" rIns="68580" bIns="34290" anchor="t">
            <a:spAutoFit/>
          </a:bodyPr>
          <a:lstStyle/>
          <a:p>
            <a:pPr marL="214313" indent="-214313">
              <a:buFont typeface="Wingdings" panose="05000000000000000000" pitchFamily="2" charset="2"/>
              <a:buChar char="Ø"/>
            </a:pPr>
            <a:r>
              <a:rPr lang="en-US" sz="1200" u="sng" dirty="0">
                <a:latin typeface="Arial" panose="020B0604020202020204" pitchFamily="34" charset="0"/>
                <a:cs typeface="Arial" panose="020B0604020202020204" pitchFamily="34" charset="0"/>
                <a:hlinkClick r:id="rId4"/>
              </a:rPr>
              <a:t>Our communications | NHS Employers</a:t>
            </a:r>
            <a:r>
              <a:rPr lang="en-US" sz="1200" dirty="0">
                <a:latin typeface="Arial" panose="020B0604020202020204" pitchFamily="34" charset="0"/>
                <a:cs typeface="Arial" panose="020B0604020202020204" pitchFamily="34" charset="0"/>
              </a:rPr>
              <a:t> - register to receive the NHS Workforce Bulletin</a:t>
            </a:r>
            <a:endParaRPr lang="en-GB" sz="1200" dirty="0">
              <a:latin typeface="Arial" panose="020B0604020202020204" pitchFamily="34" charset="0"/>
              <a:cs typeface="Arial" panose="020B0604020202020204" pitchFamily="34" charset="0"/>
            </a:endParaRPr>
          </a:p>
          <a:p>
            <a:pPr marL="214313" indent="-214313">
              <a:buFont typeface="Wingdings" panose="05000000000000000000" pitchFamily="2" charset="2"/>
              <a:buChar char="Ø"/>
            </a:pPr>
            <a:r>
              <a:rPr lang="en-GB" sz="1200" u="sng" dirty="0">
                <a:latin typeface="Arial" panose="020B0604020202020204" pitchFamily="34" charset="0"/>
                <a:cs typeface="Arial" panose="020B0604020202020204" pitchFamily="34" charset="0"/>
                <a:hlinkClick r:id="rId5"/>
              </a:rPr>
              <a:t>NHS England » Email bulletins</a:t>
            </a:r>
            <a:r>
              <a:rPr lang="en-GB" sz="1200" dirty="0">
                <a:latin typeface="Arial" panose="020B0604020202020204" pitchFamily="34" charset="0"/>
                <a:cs typeface="Arial" panose="020B0604020202020204" pitchFamily="34" charset="0"/>
              </a:rPr>
              <a:t> a range of bulletins to sign up for e.g. People Bulletin and professional bulletins  </a:t>
            </a:r>
          </a:p>
          <a:p>
            <a:pPr marL="214313" indent="-214313">
              <a:buFont typeface="Wingdings" panose="05000000000000000000" pitchFamily="2" charset="2"/>
              <a:buChar char="Ø"/>
            </a:pPr>
            <a:r>
              <a:rPr lang="en-GB" sz="1200" dirty="0">
                <a:latin typeface="Arial" panose="020B0604020202020204" pitchFamily="34" charset="0"/>
                <a:cs typeface="Arial" panose="020B0604020202020204" pitchFamily="34" charset="0"/>
                <a:hlinkClick r:id="rId6"/>
              </a:rPr>
              <a:t>News &amp; blogs - NHS Providers</a:t>
            </a:r>
            <a:r>
              <a:rPr lang="en-GB" sz="1200" dirty="0">
                <a:latin typeface="Arial" panose="020B0604020202020204" pitchFamily="34" charset="0"/>
                <a:cs typeface="Arial" panose="020B0604020202020204" pitchFamily="34" charset="0"/>
              </a:rPr>
              <a:t> a range of current news items, blogs, resources and network events </a:t>
            </a:r>
          </a:p>
          <a:p>
            <a:pPr marL="214313" indent="-214313">
              <a:buFont typeface="Wingdings" panose="05000000000000000000" pitchFamily="2" charset="2"/>
              <a:buChar char="Ø"/>
            </a:pPr>
            <a:r>
              <a:rPr lang="en-GB" sz="1200" u="sng" dirty="0">
                <a:latin typeface="Arial" panose="020B0604020202020204" pitchFamily="34" charset="0"/>
                <a:cs typeface="Arial" panose="020B0604020202020204" pitchFamily="34" charset="0"/>
                <a:hlinkClick r:id="rId7"/>
              </a:rPr>
              <a:t>Future-Focused Finance (onenhsfinance.nhs.uk)</a:t>
            </a:r>
            <a:r>
              <a:rPr lang="en-GB" sz="1200" dirty="0">
                <a:latin typeface="Arial" panose="020B0604020202020204" pitchFamily="34" charset="0"/>
                <a:cs typeface="Arial" panose="020B0604020202020204" pitchFamily="34" charset="0"/>
              </a:rPr>
              <a:t> join the network and see the career resources available </a:t>
            </a:r>
          </a:p>
          <a:p>
            <a:pPr marL="214313" indent="-214313">
              <a:buFont typeface="Wingdings" panose="05000000000000000000" pitchFamily="2" charset="2"/>
              <a:buChar char="Ø"/>
            </a:pPr>
            <a:r>
              <a:rPr lang="en-GB" sz="1200" dirty="0">
                <a:latin typeface="Arial" panose="020B0604020202020204" pitchFamily="34" charset="0"/>
                <a:cs typeface="Arial" panose="020B0604020202020204" pitchFamily="34" charset="0"/>
                <a:hlinkClick r:id="rId8"/>
              </a:rPr>
              <a:t>Programmes (onenhsfinance.nhs.uk)</a:t>
            </a:r>
            <a:r>
              <a:rPr lang="en-GB" sz="1200" dirty="0">
                <a:latin typeface="Arial" panose="020B0604020202020204" pitchFamily="34" charset="0"/>
                <a:cs typeface="Arial" panose="020B0604020202020204" pitchFamily="34" charset="0"/>
              </a:rPr>
              <a:t> a range of career development programmes for finance staff at all levels</a:t>
            </a:r>
          </a:p>
          <a:p>
            <a:pPr marL="214313" indent="-214313">
              <a:buFont typeface="Wingdings" panose="05000000000000000000" pitchFamily="2" charset="2"/>
              <a:buChar char="Ø"/>
            </a:pPr>
            <a:r>
              <a:rPr lang="en-GB" sz="1200" u="sng" dirty="0">
                <a:latin typeface="Arial" panose="020B0604020202020204" pitchFamily="34" charset="0"/>
                <a:cs typeface="Arial" panose="020B0604020202020204" pitchFamily="34" charset="0"/>
                <a:hlinkClick r:id="rId9"/>
              </a:rPr>
              <a:t>Webinars on integration with NHS England (scie.org.uk)</a:t>
            </a:r>
            <a:r>
              <a:rPr lang="en-GB" sz="1200" dirty="0">
                <a:latin typeface="Arial" panose="020B0604020202020204" pitchFamily="34" charset="0"/>
                <a:cs typeface="Arial" panose="020B0604020202020204" pitchFamily="34" charset="0"/>
              </a:rPr>
              <a:t> a range of webinars looking at ICS development future dates and previous recordings,</a:t>
            </a:r>
          </a:p>
          <a:p>
            <a:pPr marL="214313" indent="-214313">
              <a:buFont typeface="Wingdings" panose="05000000000000000000" pitchFamily="2" charset="2"/>
              <a:buChar char="Ø"/>
            </a:pPr>
            <a:r>
              <a:rPr lang="en-GB" sz="1200" u="sng" dirty="0">
                <a:latin typeface="Arial"/>
                <a:cs typeface="Arial"/>
                <a:hlinkClick r:id="rId10"/>
              </a:rPr>
              <a:t>Become a member | NHS Confederation</a:t>
            </a:r>
            <a:r>
              <a:rPr lang="en-GB" sz="1200" dirty="0">
                <a:latin typeface="Arial"/>
                <a:cs typeface="Arial"/>
              </a:rPr>
              <a:t> Health and Care Women Leaders Network is a free network for all women working across health and care.</a:t>
            </a:r>
          </a:p>
          <a:p>
            <a:pPr marL="214313" indent="-214313">
              <a:buFont typeface="Wingdings" panose="05000000000000000000" pitchFamily="2" charset="2"/>
              <a:buChar char="Ø"/>
            </a:pPr>
            <a:r>
              <a:rPr lang="en-GB" sz="1200" u="sng" dirty="0">
                <a:latin typeface="Arial" panose="020B0604020202020204" pitchFamily="34" charset="0"/>
                <a:cs typeface="Arial" panose="020B0604020202020204" pitchFamily="34" charset="0"/>
                <a:hlinkClick r:id="rId11"/>
              </a:rPr>
              <a:t>Health on the Line | NHS Confederation</a:t>
            </a:r>
            <a:r>
              <a:rPr lang="en-GB" sz="1200" dirty="0">
                <a:latin typeface="Arial" panose="020B0604020202020204" pitchFamily="34" charset="0"/>
                <a:cs typeface="Arial" panose="020B0604020202020204" pitchFamily="34" charset="0"/>
              </a:rPr>
              <a:t> A fortnightly podcast offering fresh perspectives on the healthcare challenges</a:t>
            </a:r>
          </a:p>
          <a:p>
            <a:pPr marL="214313" indent="-214313">
              <a:buFont typeface="Wingdings" panose="05000000000000000000" pitchFamily="2" charset="2"/>
              <a:buChar char="Ø"/>
            </a:pPr>
            <a:r>
              <a:rPr lang="en-GB" sz="1200" u="sng" dirty="0">
                <a:latin typeface="Arial" panose="020B0604020202020204" pitchFamily="34" charset="0"/>
                <a:cs typeface="Arial" panose="020B0604020202020204" pitchFamily="34" charset="0"/>
                <a:hlinkClick r:id="rId12"/>
              </a:rPr>
              <a:t>Talent Management – East of England (leadershipacademy.nhs.uk)</a:t>
            </a:r>
            <a:r>
              <a:rPr lang="en-GB" sz="1200" dirty="0">
                <a:latin typeface="Arial" panose="020B0604020202020204" pitchFamily="34" charset="0"/>
                <a:cs typeface="Arial" panose="020B0604020202020204" pitchFamily="34" charset="0"/>
              </a:rPr>
              <a:t> for talent resources and further information</a:t>
            </a:r>
          </a:p>
          <a:p>
            <a:pPr marL="214313" indent="-214313">
              <a:buFont typeface="Wingdings" panose="05000000000000000000" pitchFamily="2" charset="2"/>
              <a:buChar char="Ø"/>
            </a:pPr>
            <a:r>
              <a:rPr lang="en-GB" sz="1200" u="sng" dirty="0">
                <a:latin typeface="Arial" panose="020B0604020202020204" pitchFamily="34" charset="0"/>
                <a:cs typeface="Arial" panose="020B0604020202020204" pitchFamily="34" charset="0"/>
                <a:hlinkClick r:id="rId13"/>
              </a:rPr>
              <a:t>Ten Top Tips for Mentoring and Reverse Mentoring, Bev Matthews RN MSc (passle.net)</a:t>
            </a:r>
            <a:endParaRPr lang="en-GB" sz="1200" dirty="0">
              <a:latin typeface="Arial" panose="020B0604020202020204" pitchFamily="34" charset="0"/>
              <a:cs typeface="Arial" panose="020B0604020202020204" pitchFamily="34" charset="0"/>
            </a:endParaRPr>
          </a:p>
          <a:p>
            <a:pPr marL="214313" indent="-214313">
              <a:buFont typeface="Wingdings" panose="05000000000000000000" pitchFamily="2" charset="2"/>
              <a:buChar char="Ø"/>
            </a:pPr>
            <a:r>
              <a:rPr lang="en-GB" sz="1200" u="sng" dirty="0">
                <a:latin typeface="Arial" panose="020B0604020202020204" pitchFamily="34" charset="0"/>
                <a:cs typeface="Arial" panose="020B0604020202020204" pitchFamily="34" charset="0"/>
                <a:hlinkClick r:id="rId14"/>
              </a:rPr>
              <a:t>Download a Guide for Social Influence Hints and Tips.pdf </a:t>
            </a:r>
            <a:endParaRPr lang="en-GB" sz="1200" u="sng"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en-GB" sz="1200" dirty="0">
                <a:solidFill>
                  <a:srgbClr val="212B32"/>
                </a:solidFill>
                <a:effectLst/>
                <a:latin typeface="Arial" panose="020B0604020202020204" pitchFamily="34" charset="0"/>
                <a:ea typeface="Calibri" panose="020F0502020204030204" pitchFamily="34" charset="0"/>
              </a:rPr>
              <a:t> </a:t>
            </a:r>
            <a:r>
              <a:rPr lang="en-GB" sz="1200" dirty="0">
                <a:solidFill>
                  <a:srgbClr val="212B32"/>
                </a:solidFill>
                <a:latin typeface="Arial" panose="020B0604020202020204" pitchFamily="34" charset="0"/>
                <a:cs typeface="Arial" panose="020B0604020202020204" pitchFamily="34" charset="0"/>
              </a:rPr>
              <a:t>Consider applying to join the Health Foundation </a:t>
            </a:r>
            <a:r>
              <a:rPr lang="en-GB" sz="1200" dirty="0">
                <a:solidFill>
                  <a:srgbClr val="212B32"/>
                </a:solidFill>
                <a:latin typeface="Arial" panose="020B0604020202020204" pitchFamily="34" charset="0"/>
                <a:cs typeface="Arial" panose="020B0604020202020204" pitchFamily="34" charset="0"/>
                <a:hlinkClick r:id="rId15"/>
              </a:rPr>
              <a:t>QCommunity</a:t>
            </a:r>
            <a:r>
              <a:rPr lang="en-GB" sz="1200" dirty="0">
                <a:solidFill>
                  <a:srgbClr val="212B32"/>
                </a:solidFill>
                <a:latin typeface="Arial" panose="020B0604020202020204" pitchFamily="34" charset="0"/>
                <a:cs typeface="Arial" panose="020B0604020202020204" pitchFamily="34" charset="0"/>
              </a:rPr>
              <a:t> a learning network focused on delivery of improving the safety and quality of health and care</a:t>
            </a:r>
          </a:p>
          <a:p>
            <a:pPr marL="171450" indent="-171450">
              <a:buFont typeface="Wingdings" panose="05000000000000000000" pitchFamily="2" charset="2"/>
              <a:buChar char="Ø"/>
            </a:pPr>
            <a:r>
              <a:rPr lang="en-GB" sz="1200" dirty="0">
                <a:solidFill>
                  <a:srgbClr val="212B32"/>
                </a:solidFill>
                <a:latin typeface="Arial" panose="020B0604020202020204" pitchFamily="34" charset="0"/>
                <a:cs typeface="Arial" panose="020B0604020202020204" pitchFamily="34" charset="0"/>
              </a:rPr>
              <a:t>Recommended reading – </a:t>
            </a:r>
            <a:r>
              <a:rPr lang="en-GB" sz="1200" i="1" dirty="0">
                <a:solidFill>
                  <a:srgbClr val="212B32"/>
                </a:solidFill>
                <a:latin typeface="Arial" panose="020B0604020202020204" pitchFamily="34" charset="0"/>
                <a:cs typeface="Arial" panose="020B0604020202020204" pitchFamily="34" charset="0"/>
              </a:rPr>
              <a:t>‘The Squiggly Career’ </a:t>
            </a:r>
            <a:r>
              <a:rPr lang="en-GB" sz="1200" dirty="0">
                <a:solidFill>
                  <a:srgbClr val="212B32"/>
                </a:solidFill>
                <a:latin typeface="Arial" panose="020B0604020202020204" pitchFamily="34" charset="0"/>
                <a:cs typeface="Arial" panose="020B0604020202020204" pitchFamily="34" charset="0"/>
              </a:rPr>
              <a:t>by Helen Tupper and Sarah Ellis </a:t>
            </a:r>
          </a:p>
          <a:p>
            <a:pPr marL="171450" indent="-171450">
              <a:buFont typeface="Wingdings" panose="05000000000000000000" pitchFamily="2" charset="2"/>
              <a:buChar char="Ø"/>
            </a:pPr>
            <a:endParaRPr lang="en-GB" sz="1200" dirty="0">
              <a:solidFill>
                <a:srgbClr val="212B32"/>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endParaRPr lang="en-GB" sz="900" dirty="0">
              <a:latin typeface="Arial" panose="020B0604020202020204" pitchFamily="34" charset="0"/>
              <a:cs typeface="Arial" panose="020B0604020202020204" pitchFamily="34" charset="0"/>
            </a:endParaRPr>
          </a:p>
          <a:p>
            <a:pPr lvl="0" algn="ctr"/>
            <a:endParaRPr lang="en-GB" sz="900" dirty="0">
              <a:latin typeface="Arial" panose="020B0604020202020204" pitchFamily="34" charset="0"/>
              <a:cs typeface="Arial" panose="020B0604020202020204" pitchFamily="34" charset="0"/>
            </a:endParaRPr>
          </a:p>
          <a:p>
            <a:pPr marL="128588" indent="-128588">
              <a:buFont typeface="Wingdings"/>
              <a:buChar char="q"/>
            </a:pPr>
            <a:r>
              <a:rPr lang="en-GB" sz="1100" dirty="0">
                <a:latin typeface="Arial"/>
                <a:cs typeface="Arial"/>
              </a:rPr>
              <a:t> For any queries, please email  </a:t>
            </a:r>
            <a:r>
              <a:rPr lang="en-GB" sz="1100" dirty="0">
                <a:latin typeface="Arial"/>
                <a:cs typeface="Arial"/>
                <a:hlinkClick r:id="rId16"/>
              </a:rPr>
              <a:t>talent.eoe@england.nhs.uk</a:t>
            </a:r>
            <a:endParaRPr lang="en-GB" sz="1100" dirty="0">
              <a:latin typeface="Arial"/>
              <a:cs typeface="Arial"/>
            </a:endParaRPr>
          </a:p>
          <a:p>
            <a:pPr marL="128588" indent="-128588">
              <a:buFont typeface="Wingdings"/>
              <a:buChar char="q"/>
            </a:pPr>
            <a:endParaRPr lang="en-GB" sz="1100" dirty="0">
              <a:latin typeface="Arial" panose="020B0604020202020204" pitchFamily="34" charset="0"/>
              <a:cs typeface="Arial" panose="020B0604020202020204" pitchFamily="34" charset="0"/>
            </a:endParaRPr>
          </a:p>
          <a:p>
            <a:pPr marL="128588" indent="-128588">
              <a:buFont typeface="Wingdings"/>
              <a:buChar char="q"/>
            </a:pPr>
            <a:r>
              <a:rPr lang="en-GB" sz="1100" dirty="0">
                <a:latin typeface="Arial" panose="020B0604020202020204" pitchFamily="34" charset="0"/>
                <a:cs typeface="Arial" panose="020B0604020202020204" pitchFamily="34" charset="0"/>
              </a:rPr>
              <a:t> Please follow us on Twitter </a:t>
            </a:r>
            <a:r>
              <a:rPr lang="en-GB" sz="1100" dirty="0">
                <a:solidFill>
                  <a:srgbClr val="7030A0"/>
                </a:solidFill>
                <a:latin typeface="Arial" panose="020B0604020202020204" pitchFamily="34" charset="0"/>
                <a:cs typeface="Arial" panose="020B0604020202020204" pitchFamily="34" charset="0"/>
              </a:rPr>
              <a:t>@eoeleadership #eoetalent </a:t>
            </a:r>
          </a:p>
          <a:p>
            <a:pPr marL="128588" indent="-128588">
              <a:buFont typeface="Wingdings"/>
              <a:buChar char="q"/>
            </a:pPr>
            <a:endParaRPr lang="en-GB" sz="1100" dirty="0">
              <a:solidFill>
                <a:srgbClr val="7030A0"/>
              </a:solidFill>
              <a:latin typeface="Arial" panose="020B0604020202020204" pitchFamily="34" charset="0"/>
              <a:cs typeface="Arial" panose="020B0604020202020204" pitchFamily="34" charset="0"/>
            </a:endParaRPr>
          </a:p>
          <a:p>
            <a:pPr marL="128588" indent="-128588">
              <a:buFont typeface="Wingdings"/>
              <a:buChar char="q"/>
            </a:pPr>
            <a:r>
              <a:rPr lang="en-GB" sz="1100" dirty="0">
                <a:latin typeface="Arial"/>
                <a:cs typeface="Arial"/>
              </a:rPr>
              <a:t> Join the Talent Collaborative network </a:t>
            </a:r>
            <a:r>
              <a:rPr lang="en-GB" sz="1100" dirty="0">
                <a:latin typeface="Arial"/>
                <a:cs typeface="Arial"/>
                <a:hlinkClick r:id="rId17"/>
              </a:rPr>
              <a:t>Talent Community Collaborative Network - East of England - FutureNHS Collaboration Platform </a:t>
            </a:r>
            <a:endParaRPr lang="en-GB" sz="1100" dirty="0">
              <a:latin typeface="Arial" panose="020B0604020202020204" pitchFamily="34" charset="0"/>
              <a:cs typeface="Arial" panose="020B0604020202020204" pitchFamily="34" charset="0"/>
            </a:endParaRPr>
          </a:p>
        </p:txBody>
      </p:sp>
      <p:pic>
        <p:nvPicPr>
          <p:cNvPr id="10" name="Picture 2" descr="Diagram&#10;&#10;Description automatically generated">
            <a:extLst>
              <a:ext uri="{FF2B5EF4-FFF2-40B4-BE49-F238E27FC236}">
                <a16:creationId xmlns:a16="http://schemas.microsoft.com/office/drawing/2014/main" id="{64D0A61D-60DB-472F-8EB7-3002A5CFD287}"/>
              </a:ext>
            </a:extLst>
          </p:cNvPr>
          <p:cNvPicPr>
            <a:picLocks noChangeAspect="1"/>
          </p:cNvPicPr>
          <p:nvPr/>
        </p:nvPicPr>
        <p:blipFill>
          <a:blip r:embed="rId18"/>
          <a:stretch>
            <a:fillRect/>
          </a:stretch>
        </p:blipFill>
        <p:spPr>
          <a:xfrm>
            <a:off x="287470" y="5543732"/>
            <a:ext cx="2539868" cy="716076"/>
          </a:xfrm>
          <a:prstGeom prst="rect">
            <a:avLst/>
          </a:prstGeom>
        </p:spPr>
      </p:pic>
      <p:sp>
        <p:nvSpPr>
          <p:cNvPr id="11" name="TextBox 10">
            <a:extLst>
              <a:ext uri="{FF2B5EF4-FFF2-40B4-BE49-F238E27FC236}">
                <a16:creationId xmlns:a16="http://schemas.microsoft.com/office/drawing/2014/main" id="{8F660DFE-A111-463C-8CC8-6333C42E946C}"/>
              </a:ext>
            </a:extLst>
          </p:cNvPr>
          <p:cNvSpPr txBox="1"/>
          <p:nvPr/>
        </p:nvSpPr>
        <p:spPr>
          <a:xfrm rot="10800000" flipV="1">
            <a:off x="177551" y="6369590"/>
            <a:ext cx="965448" cy="215444"/>
          </a:xfrm>
          <a:prstGeom prst="rect">
            <a:avLst/>
          </a:prstGeom>
          <a:noFill/>
        </p:spPr>
        <p:txBody>
          <a:bodyPr wrap="square">
            <a:spAutoFit/>
          </a:bodyPr>
          <a:lstStyle/>
          <a:p>
            <a:pPr marL="0" indent="0">
              <a:buFont typeface="Arial" panose="020B0604020202020204" pitchFamily="34" charset="0"/>
              <a:buNone/>
            </a:pPr>
            <a:r>
              <a:rPr lang="en-GB" sz="800" dirty="0"/>
              <a:t>October 2022</a:t>
            </a:r>
          </a:p>
        </p:txBody>
      </p:sp>
    </p:spTree>
    <p:extLst>
      <p:ext uri="{BB962C8B-B14F-4D97-AF65-F5344CB8AC3E}">
        <p14:creationId xmlns:p14="http://schemas.microsoft.com/office/powerpoint/2010/main" val="205851802"/>
      </p:ext>
    </p:extLst>
  </p:cSld>
  <p:clrMapOvr>
    <a:masterClrMapping/>
  </p:clrMapOvr>
</p:sld>
</file>

<file path=ppt/theme/theme1.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4.3 plain template.pptx" id="{2F2F0580-1474-4B7A-A11B-8505B61FADB3}" vid="{956D579C-3B86-4FDD-8A79-810CF4E924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388CBA714C67445A7637C57AFF13745" ma:contentTypeVersion="7" ma:contentTypeDescription="Create a new document." ma:contentTypeScope="" ma:versionID="f836e5711c4da5c4c8f53bf538e3c924">
  <xsd:schema xmlns:xsd="http://www.w3.org/2001/XMLSchema" xmlns:xs="http://www.w3.org/2001/XMLSchema" xmlns:p="http://schemas.microsoft.com/office/2006/metadata/properties" xmlns:ns2="a3a155f4-855a-4d7b-9ef2-804c5f0d3989" xmlns:ns3="83ff2bba-8eb1-4f0d-ba45-c155e19144f0" targetNamespace="http://schemas.microsoft.com/office/2006/metadata/properties" ma:root="true" ma:fieldsID="c34d3399873cbf238f1774b497ef41ae" ns2:_="" ns3:_="">
    <xsd:import namespace="a3a155f4-855a-4d7b-9ef2-804c5f0d3989"/>
    <xsd:import namespace="83ff2bba-8eb1-4f0d-ba45-c155e19144f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a155f4-855a-4d7b-9ef2-804c5f0d398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3ff2bba-8eb1-4f0d-ba45-c155e19144f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D9FD49-C1C5-400A-B04D-90A236984D1F}">
  <ds:schemaRefs>
    <ds:schemaRef ds:uri="83ff2bba-8eb1-4f0d-ba45-c155e19144f0"/>
    <ds:schemaRef ds:uri="a3a155f4-855a-4d7b-9ef2-804c5f0d398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B6B37AC-C843-4289-BE6D-D58533ADBE92}">
  <ds:schemaRefs>
    <ds:schemaRef ds:uri="83ff2bba-8eb1-4f0d-ba45-c155e19144f0"/>
    <ds:schemaRef ds:uri="a3a155f4-855a-4d7b-9ef2-804c5f0d39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6333066-D95F-4DC9-8F45-8431A5C3C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270</TotalTime>
  <Words>1810</Words>
  <Application>Microsoft Office PowerPoint</Application>
  <PresentationFormat>On-screen Show (4:3)</PresentationFormat>
  <Paragraphs>140</Paragraphs>
  <Slides>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Office Theme</vt:lpstr>
      <vt:lpstr>Career Development and support opportunities – what's available ?   The East of England Regional Talent team aims to build talent pipelines through providing helpful and practical interventions that assist with career development and support individuals to achieve their career aspirations and reach their potential. </vt:lpstr>
      <vt:lpstr>PowerPoint Presentation</vt:lpstr>
      <vt:lpstr>Career Development and support opportunities – what's available ?   The East of England Regional Talent team aims to build talent pipelines through providing helpful and practical interventions that assist with career development and support individuals to reach their potential. </vt:lpstr>
      <vt:lpstr>Career Development and support opportunities – what's available ?   The East of England Regional Talent team aims to build talent pipelines through providing helpful and practical interventions that assist with career development and support individuals to reach their potential.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 Cotton</dc:creator>
  <cp:lastModifiedBy>BAKER, Lisa (EAST LONDON NHS FOUNDATION TRUST)</cp:lastModifiedBy>
  <cp:revision>4</cp:revision>
  <cp:lastPrinted>2022-05-09T11:37:30Z</cp:lastPrinted>
  <dcterms:created xsi:type="dcterms:W3CDTF">2021-01-14T15:52:02Z</dcterms:created>
  <dcterms:modified xsi:type="dcterms:W3CDTF">2022-10-04T14:47:50Z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0x0101007388CBA714C67445A7637C57AFF13745</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ies>
</file>