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sldIdLst>
    <p:sldId id="256" r:id="rId5"/>
  </p:sldIdLst>
  <p:sldSz cx="7559675" cy="106918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deh Tahmasi" initials="TT" lastIdx="19" clrIdx="0"/>
  <p:cmAuthor id="1" name="TAHMASI, Tadeh (BEDFORD HOSPITAL NHS TRUST)" initials="TT(HNT" lastIdx="2" clrIdx="1"/>
  <p:cmAuthor id="2" name="%username%" initials="%" lastIdx="7" clrIdx="2"/>
  <p:cmAuthor id="3" name="LORIMER, Laura (BEDFORDSHIRE HOSPITALS NHS FOUNDATION TRUST)" initials="LT" lastIdx="1" clrIdx="3"/>
  <p:cmAuthor id="4" name="Sadia Rahman" initials="SR" lastIdx="9" clrIdx="4">
    <p:extLst>
      <p:ext uri="{19B8F6BF-5375-455C-9EA6-DF929625EA0E}">
        <p15:presenceInfo xmlns:p15="http://schemas.microsoft.com/office/powerpoint/2012/main" userId="Sadia Rahman" providerId="None"/>
      </p:ext>
    </p:extLst>
  </p:cmAuthor>
  <p:cmAuthor id="5" name="Okoloekwe Andrea" initials="OA" lastIdx="2" clrIdx="5">
    <p:extLst>
      <p:ext uri="{19B8F6BF-5375-455C-9EA6-DF929625EA0E}">
        <p15:presenceInfo xmlns:p15="http://schemas.microsoft.com/office/powerpoint/2012/main" userId="S-1-5-21-106040951-518333844-4547331-38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4F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937C0-794F-4A93-B8A7-4CC5725A0BFD}" v="1" dt="2022-06-15T11:21:32.984"/>
    <p1510:client id="{B2FC5754-F5A2-4FF8-98E8-66B85EF865A4}" v="112" dt="2022-04-27T08:46:21.655"/>
    <p1510:client id="{B5C3E1E8-9FF8-4874-901D-27296CFE348E}" v="3" dt="2022-04-11T15:19:22.147"/>
    <p1510:client id="{C44B3BFF-6353-468C-97F7-4036C784B84E}" v="9" dt="2022-05-03T14:48:22.279"/>
    <p1510:client id="{C92BB4AC-9979-4027-8AEE-E37B9A7CABED}" v="248" dt="2022-05-09T15:38:15.175"/>
    <p1510:client id="{F6043F58-E32F-4D8C-BB14-5D2854345CE8}" v="39" dt="2022-04-01T10:19:09.314"/>
    <p1510:client id="{FBE2A19C-6D70-42B4-BE71-D6FB46260EA5}" v="4" dt="2022-06-15T11:16:06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5036" autoAdjust="0"/>
  </p:normalViewPr>
  <p:slideViewPr>
    <p:cSldViewPr snapToGrid="0">
      <p:cViewPr varScale="1">
        <p:scale>
          <a:sx n="35" d="100"/>
          <a:sy n="35" d="100"/>
        </p:scale>
        <p:origin x="2184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81B16-D09C-4F23-B295-04276DB76F6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DD25C-2FF3-48D5-8307-2B1FE8AF8050}">
      <dgm:prSet phldrT="[Text]"/>
      <dgm:spPr/>
      <dgm:t>
        <a:bodyPr/>
        <a:lstStyle/>
        <a:p>
          <a:r>
            <a:rPr lang="en-US" altLang="en-US" dirty="0" smtClean="0">
              <a:solidFill>
                <a:srgbClr val="002060"/>
              </a:solidFill>
              <a:cs typeface="Arial" panose="020B0604020202020204" pitchFamily="34" charset="0"/>
            </a:rPr>
            <a:t>Check electronic systems before prescribing even when patient’s have capacity. </a:t>
          </a:r>
          <a:endParaRPr lang="en-US" dirty="0"/>
        </a:p>
      </dgm:t>
    </dgm:pt>
    <dgm:pt modelId="{4D267E16-2AAF-4843-A7C9-7F34EB6075EE}" type="parTrans" cxnId="{FA36C57E-CA3E-4620-8A7A-1514E9222047}">
      <dgm:prSet/>
      <dgm:spPr/>
      <dgm:t>
        <a:bodyPr/>
        <a:lstStyle/>
        <a:p>
          <a:endParaRPr lang="en-US"/>
        </a:p>
      </dgm:t>
    </dgm:pt>
    <dgm:pt modelId="{61E6D17A-FEF9-4B67-B389-5B6D890F6090}" type="sibTrans" cxnId="{FA36C57E-CA3E-4620-8A7A-1514E9222047}">
      <dgm:prSet/>
      <dgm:spPr/>
      <dgm:t>
        <a:bodyPr/>
        <a:lstStyle/>
        <a:p>
          <a:endParaRPr lang="en-US"/>
        </a:p>
      </dgm:t>
    </dgm:pt>
    <dgm:pt modelId="{D3DA79C2-8849-4DB9-A787-840122740212}">
      <dgm:prSet/>
      <dgm:spPr/>
      <dgm:t>
        <a:bodyPr/>
        <a:lstStyle/>
        <a:p>
          <a:r>
            <a:rPr lang="en-US" altLang="en-US" dirty="0" smtClean="0">
              <a:solidFill>
                <a:srgbClr val="002060"/>
              </a:solidFill>
              <a:cs typeface="Arial" panose="020B0604020202020204" pitchFamily="34" charset="0"/>
            </a:rPr>
            <a:t>Where possible prescribe electronically</a:t>
          </a:r>
        </a:p>
      </dgm:t>
    </dgm:pt>
    <dgm:pt modelId="{5F9E8F74-9D66-46F6-90F5-C295BA4CDAF3}" type="parTrans" cxnId="{660BB29B-EA7A-4A9A-97AC-68DD6F1A05A0}">
      <dgm:prSet/>
      <dgm:spPr/>
      <dgm:t>
        <a:bodyPr/>
        <a:lstStyle/>
        <a:p>
          <a:endParaRPr lang="en-US"/>
        </a:p>
      </dgm:t>
    </dgm:pt>
    <dgm:pt modelId="{195F334F-6BB7-49F9-A425-66B8F351CA12}" type="sibTrans" cxnId="{660BB29B-EA7A-4A9A-97AC-68DD6F1A05A0}">
      <dgm:prSet/>
      <dgm:spPr/>
      <dgm:t>
        <a:bodyPr/>
        <a:lstStyle/>
        <a:p>
          <a:endParaRPr lang="en-US"/>
        </a:p>
      </dgm:t>
    </dgm:pt>
    <dgm:pt modelId="{EA68FB76-02D3-4593-916D-2131232F3D4A}" type="pres">
      <dgm:prSet presAssocID="{F6681B16-D09C-4F23-B295-04276DB76F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B5507E-28B3-4CA5-AD14-EB0BB7875E6A}" type="pres">
      <dgm:prSet presAssocID="{19DDD25C-2FF3-48D5-8307-2B1FE8AF805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43E1E-5FAD-4FE5-A060-9DB70AF40E83}" type="pres">
      <dgm:prSet presAssocID="{61E6D17A-FEF9-4B67-B389-5B6D890F6090}" presName="sibTrans" presStyleCnt="0"/>
      <dgm:spPr/>
    </dgm:pt>
    <dgm:pt modelId="{CB3AF291-D60F-4BA8-A2C6-1AE680ACB9A2}" type="pres">
      <dgm:prSet presAssocID="{D3DA79C2-8849-4DB9-A787-84012274021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A54FFD-066F-4D32-A6B3-11618CEACB82}" type="presOf" srcId="{D3DA79C2-8849-4DB9-A787-840122740212}" destId="{CB3AF291-D60F-4BA8-A2C6-1AE680ACB9A2}" srcOrd="0" destOrd="0" presId="urn:microsoft.com/office/officeart/2005/8/layout/default"/>
    <dgm:cxn modelId="{7E87287E-5B19-4D33-875B-F7F212998205}" type="presOf" srcId="{19DDD25C-2FF3-48D5-8307-2B1FE8AF8050}" destId="{81B5507E-28B3-4CA5-AD14-EB0BB7875E6A}" srcOrd="0" destOrd="0" presId="urn:microsoft.com/office/officeart/2005/8/layout/default"/>
    <dgm:cxn modelId="{660BB29B-EA7A-4A9A-97AC-68DD6F1A05A0}" srcId="{F6681B16-D09C-4F23-B295-04276DB76F65}" destId="{D3DA79C2-8849-4DB9-A787-840122740212}" srcOrd="1" destOrd="0" parTransId="{5F9E8F74-9D66-46F6-90F5-C295BA4CDAF3}" sibTransId="{195F334F-6BB7-49F9-A425-66B8F351CA12}"/>
    <dgm:cxn modelId="{1452F4A8-7728-45A2-B3F1-D94687FDC887}" type="presOf" srcId="{F6681B16-D09C-4F23-B295-04276DB76F65}" destId="{EA68FB76-02D3-4593-916D-2131232F3D4A}" srcOrd="0" destOrd="0" presId="urn:microsoft.com/office/officeart/2005/8/layout/default"/>
    <dgm:cxn modelId="{FA36C57E-CA3E-4620-8A7A-1514E9222047}" srcId="{F6681B16-D09C-4F23-B295-04276DB76F65}" destId="{19DDD25C-2FF3-48D5-8307-2B1FE8AF8050}" srcOrd="0" destOrd="0" parTransId="{4D267E16-2AAF-4843-A7C9-7F34EB6075EE}" sibTransId="{61E6D17A-FEF9-4B67-B389-5B6D890F6090}"/>
    <dgm:cxn modelId="{820241B4-3723-4931-9B72-B188C0338ED0}" type="presParOf" srcId="{EA68FB76-02D3-4593-916D-2131232F3D4A}" destId="{81B5507E-28B3-4CA5-AD14-EB0BB7875E6A}" srcOrd="0" destOrd="0" presId="urn:microsoft.com/office/officeart/2005/8/layout/default"/>
    <dgm:cxn modelId="{8F216511-1B02-4792-9546-9E1D0BBF0193}" type="presParOf" srcId="{EA68FB76-02D3-4593-916D-2131232F3D4A}" destId="{62C43E1E-5FAD-4FE5-A060-9DB70AF40E83}" srcOrd="1" destOrd="0" presId="urn:microsoft.com/office/officeart/2005/8/layout/default"/>
    <dgm:cxn modelId="{C5456D65-F7E3-4031-A0E8-84762778A6A1}" type="presParOf" srcId="{EA68FB76-02D3-4593-916D-2131232F3D4A}" destId="{CB3AF291-D60F-4BA8-A2C6-1AE680ACB9A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5507E-28B3-4CA5-AD14-EB0BB7875E6A}">
      <dsp:nvSpPr>
        <dsp:cNvPr id="0" name=""/>
        <dsp:cNvSpPr/>
      </dsp:nvSpPr>
      <dsp:spPr>
        <a:xfrm>
          <a:off x="24597" y="257"/>
          <a:ext cx="1301878" cy="781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000" kern="1200" dirty="0" smtClean="0">
              <a:solidFill>
                <a:srgbClr val="002060"/>
              </a:solidFill>
              <a:cs typeface="Arial" panose="020B0604020202020204" pitchFamily="34" charset="0"/>
            </a:rPr>
            <a:t>Check electronic systems before prescribing even when patient’s have capacity. </a:t>
          </a:r>
          <a:endParaRPr lang="en-US" sz="1000" kern="1200" dirty="0"/>
        </a:p>
      </dsp:txBody>
      <dsp:txXfrm>
        <a:off x="24597" y="257"/>
        <a:ext cx="1301878" cy="781126"/>
      </dsp:txXfrm>
    </dsp:sp>
    <dsp:sp modelId="{CB3AF291-D60F-4BA8-A2C6-1AE680ACB9A2}">
      <dsp:nvSpPr>
        <dsp:cNvPr id="0" name=""/>
        <dsp:cNvSpPr/>
      </dsp:nvSpPr>
      <dsp:spPr>
        <a:xfrm>
          <a:off x="1456662" y="257"/>
          <a:ext cx="1301878" cy="781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000" kern="1200" dirty="0" smtClean="0">
              <a:solidFill>
                <a:srgbClr val="002060"/>
              </a:solidFill>
              <a:cs typeface="Arial" panose="020B0604020202020204" pitchFamily="34" charset="0"/>
            </a:rPr>
            <a:t>Where possible prescribe electronically</a:t>
          </a:r>
        </a:p>
      </dsp:txBody>
      <dsp:txXfrm>
        <a:off x="1456662" y="257"/>
        <a:ext cx="1301878" cy="781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EF1C2-BEF5-4288-B98C-9E466760E3DE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89F51-91C4-4261-B376-AA2250DC7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89F51-91C4-4261-B376-AA2250DC703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0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7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5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3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1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97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9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E99-4003-4508-98A8-6DD77337B4AC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EC2F-F96E-4F83-934D-98E5408C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2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br01.safelinks.protection.outlook.com/?url=https%3A%2F%2Fwww.elft.nhs.uk%2Fintranet%2Fteams-support-me%2Fpharmacy%2Fpharmacy-community-health-services&amp;data=05%7C01%7Ckelly.pritchard6%40nhs.net%7C458a179768774918b83608db083b95a2%7C37c354b285b047f5b22207b48d774ee3%7C0%7C0%7C638112824219990289%7CUnknown%7CTWFpbGZsb3d8eyJWIjoiMC4wLjAwMDAiLCJQIjoiV2luMzIiLCJBTiI6Ik1haWwiLCJXVCI6Mn0%3D%7C3000%7C%7C%7C&amp;sdata=M%2BAHmg5FuzVukoIUgh2dhg7cQT90Kb5DfLVoGnmEL%2FA%3D&amp;reserved=0" TargetMode="External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hyperlink" Target="https://www.elft.nhs.uk/intranet/teams-support-me/pharmacy/medicines-safety" TargetMode="External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lft.nhs.uk/sites/default/files/2022-01/medicines_policy_14.0.pdf" TargetMode="External"/><Relationship Id="rId11" Type="http://schemas.openxmlformats.org/officeDocument/2006/relationships/diagramData" Target="../diagrams/data1.xml"/><Relationship Id="rId5" Type="http://schemas.openxmlformats.org/officeDocument/2006/relationships/image" Target="../media/image3.png"/><Relationship Id="rId15" Type="http://schemas.microsoft.com/office/2007/relationships/diagramDrawing" Target="../diagrams/drawing1.xml"/><Relationship Id="rId10" Type="http://schemas.openxmlformats.org/officeDocument/2006/relationships/hyperlink" Target="http://www.sps.nhs.uk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842797" y="6854011"/>
            <a:ext cx="3656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tabLst>
                <a:tab pos="180975" algn="l"/>
              </a:tabLst>
            </a:pPr>
            <a:r>
              <a:rPr lang="en-GB" sz="2000" b="1" dirty="0">
                <a:solidFill>
                  <a:srgbClr val="002060"/>
                </a:solidFill>
                <a:cs typeface="Arial" panose="020B0604020202020204" pitchFamily="34" charset="0"/>
              </a:rPr>
              <a:t>Medication Shortages 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64613" y="918155"/>
            <a:ext cx="7441307" cy="739273"/>
          </a:xfrm>
          <a:prstGeom prst="rect">
            <a:avLst/>
          </a:prstGeom>
        </p:spPr>
      </p:pic>
      <p:sp>
        <p:nvSpPr>
          <p:cNvPr id="16" name="AutoShape 2" descr="data:image/png;base64,%20iVBORw0KGgoAAAANSUhEUgAAAGMAAABKCAYAAACvmOprAAAAAXNSR0IArs4c6QAAAARnQU1BAACxjwv8YQUAAAAJcEhZcwAADsMAAA7DAcdvqGQAADjISURBVHhe7Z1pjJ3Xed+fu29z7+z7DIecITkkJVISJZHyrrhO4E1J3QBN4yZ1C6R7UTRIg35o0SboGrQNUiApCjQf3ABBbMdpbCMJmliKJctxbEmUKC6iuA5n3/e5d+5++/s/773kUBSDfknSDz6XZ973Pe9ZnvPszznnXtoP0v8/KaQ/9Zftd7n5q17yg/QXnhpmL4eftx9yYjRe1vMP0l9mCj1voQeI8de3puy3r6xbKBriTQOxCVm4zpX7WjhmtQb3tao/N8Jha9Tr9OJdOHk96fEeaXlokL2K6kaCMq/QujbveW1h7r0uibGUNNbD9ZVC3AlClTczYwXNg7+qq4+3CWl83dKu1YUK/J/mqPfUroe9zl9Uqj/3jF9FDEa+nxyvYRFCAAIiN7VIxEC/1WoVi/I6EQlbEswlG2Sek/WapSBKssHVc8PvE8r1iqUbZZ7LPNfJVUuEqhZv0Fe9RC5bVPcN7kNFrmWLWM0i1I2AIJFO9AkyCANJYSG8HmSnncrFMMqMafRn9Bdk7oHeKS0k1yPMJMwU+Uv2eeoPfTSqdatXGTUUCxDhmTb37v+c8oHkTy3J+Mnt2/alq5sWjUWMuTlB9E8I6w6X7HhP2o705UB4nQZhpsgkq1WfWBWJaQgx4YhVKNNA9da7RtjK5Ko4TiNSr1YCWZIu6qu3Bn/VhyqICRogWxxaFyBqAtdWaz7ivcxoVq/VvE4YqQvBSKquFiH1TfsGsCqprlI40iRCAAj/GB2G2gOchbxZPgSrhSEqSRLTavfnlernzvr1ITX1N3bu2Jevbls0EbVIbd+yVrDBTN1O9ibt2YE2e4rreG8WDo8y2ShqC86r1OilDj8ra5YhKzO5MEiuVcSZIB4er4AY8MYjiINI2+uoQ6pHkynUIgQB2WUnaMgi6rtS5z0I5VOlYQgk1kBcDUjrlNd1j0RWVeBtwhaLximDPyowARJcEzF5L1Un6MJIeYSxKLUIg7t0UEfqabFYs9+f2rZv3ihaJdMDgSWhVashKaEmQZUcUf8v9KHi+1V7b/v6s48ixu60ffmdVWuP5m0yPmMnU7N2qqNmp3sTNt6TQy2BcmG0LoUlvpH9ANhYm8WTfRaNZry83tL9TAgUOpeKlV1yNK9K2fa2txCqqiXbUhaNR60Bsuu8F/KiQjZqIwpCnRhOXBCnbug6EoVZ6L/elCRXO1wj0ZhPpFze5y/v9IBESqrE/WHeU4tCJETt1AkSxTCWr9bspdW6/edXCnYj+hiMIxYqQ4yE64BWckQdSPffHEj0pxctnOuxld7bvvrMU359iBg/mZ+yL12atSO1a/bTg2/Ys8mrlo2W4NKSlUroc1WPxF0LWzgFgnKW7Rqzzt4nLJudtFii3TnclQnIA6NUrDuyYLUmcjSklBzqq1oBQYG6aymgBkhQDoE89VGlnSsLCNWAklJFztHqTMRtvtOjqzQhPlSBUOVgPOrW4fA6sPh7gQaa6YlcdlMSRhKTlYZtR9vtq/MD9l8vZ60eQ2LDggriqf9mun93P/mUWol7r85VxeLLg43e27729JN+fZgYu3fsSxem7Vj1T+znxr5tR2tXrSRVhHi70WxyikW6LNv7mPUMPmft3Y9ZrvOYpVOd9Ch1A3qU4UiwSplYRPcBARrSI1I/PEufu+4W6/DsXhrIr4E4NXGoNDO905UkYiipjoqEWEq9nfrUmJJYV0wgXyQWDFKWNcYOO1xiAJG4RH81q6LeYiUgCdXsu7s5+4mv3EFVdTIPaQDmcADbARQPpgeIcSAFyG1em+m97etnn/DrQ8T4PGrqt167YUfLr9rPihjRu0xLujvguirISuces6FDn7S+kfPW2X8S9ZKzUhlk4TnBxxBLiBO/NjmKZ09chHovU9Kt6ALWAyACwjgNREw+KldZ8ERlzToA+V43959FXBWSKVKLoLzVRs/qnxFgLPWnv2HGRT5x4VFhEYixXbTP/eYlK0KMkFxxpMoZppWCbu6lYJQD6aGCeyC+b6o9eZ8Ymvu9VI/SUwQ0cnEEhEoeZ2iS9XDaOno+ZJNn/oEdOf23rHPgGStXklYqop8bBeqLI8VddOSDC9OCTLwpCZH9cHKQA04XkwfPAcHFwfJk6ri/derXyJhocgVY9FzFIwsy/Oy5ijusXKOO6jZUF2luwBwN3PEG7nMDleX3XOu1EmVFfy/7V8VWGM5KqFbAF/HWwABa5HW5Tw10AHcvH3gOJvDerHkceJYgcr3X9j39HUwPEEMSjBJnMgn0LA/gUWpAqqmj/7ydPPuPbGT8U3g/OSuWi0hLwM3OZ1Ix1A7haTFiUC4dLW5tZsUBkh6pAxEvIBJ2hedWPCCt1rL/Dip/AklppVZ/wZPX07PGIkkiG41m9uk9OGFB2bJr+lSpUpHzIHskeOhG3qHUlwec4lchrZVFABGLq+C6N0QrHySQ11U9lQfvg1fgxrMK76cHn5QkmujKwPAI2LTles7b5BN/1zqHP2RFoG/gBblXgoHTOCEm7l0JeEcUUiLx1kvvp5kdGuo5dE4uGDAIxFSm0uAP6WA71fese/60yl34NIWmqmsWNtxuSCJhAEeo3umPbBVXV1OqKfi5a8RQwSpG1dJ/w+OMgIuVwlKlyjzLMwyu/iK4Zww9uz1TeYBxb6N+/FHvfbzmPXXV78H04JOqgmAhVUDW1KBtDEL8Tevuf9aKRYGv2AGuAWhHtk+LG59zMEU9yu/3Nz6gsoBqIl4ZpEQlhUhXDJdTQZsCPZcC2nvXJLm7jv9m9jc+O269LEC6Ixa45a06DO48BI0CevChY0XwYcYJ10RAMsSMuIRLZvirwQFPLju+L0hTY9o6EdSPxgvG0hWXIKgnkMCXS6OIovEoDG5FLOpr2p6pxzV4eT+p6H7SABE4K1z2IK0R67fRY5+03qHnrUQgFQmL26VWAoJpQP1tTkM3bug1of39kr322muuyiI48vF4nBz1nEjELRGP2ezsjN29O2XT03exPyVbXl0+QByIhRcXI0iLxSIeE8Riapsgx7wPucVCQJS4Ix6Lg38CxxLwuecn4yuGCJgiICaT9yzINYUW/EKw3otZhEAhl/YSeMZtaK2Oa4SxYmAsSeMk9VLhmCVx9RMwVRYYUsCchGhxzRfYohBAyztxrlEIpvhIQY1WHXzl4UHsP0iMQGwEoLgqZe1dz9jE5AtWqmpoEO40kI/e1MeaCSmYrIgQTE1c8sYbb9hXvvJlED1FEFayhYV5u37juq2srNjtWzfg+Jp95atfsW9/51X7n7/+67a4tGRvvfWWLXFdXl62/H7Bdvd2nWCra4sQd882Njbob8YWF5dsbm7G9va2fQllnWh+d7dgc7OLdusmbikEEUKFeLnYkjhoDNyaGfk+TZowtwoghDLPPGmyjqEw2gJ6WALmSMIQOZihkzyQa7POVMJyvBzrzNow972JqHXGI5aNhawjFbWuNuqmE07ABASIQtCwJEXDvYcYor39wt+2X9D1f9f/uV1Z3LSu4qx9sGffnjn1CesaOg8x8Koc+UxOnbQ+IgAfJQHvcQOjRCJR+9Vf/e+WSqVseWXZxsbG7Itf/A27cf2m3b59x15//TXr6OywL3/5K9bZ2Wnf//737fy5c/a9732P4LJoF968YOl0xt64cAHk3rQrVy9bpVKxq1fesZdfecXm52btAu80/vLyin3nO39is3NzEGsTjoxZV1cPkocTgqQ4rgPUegrg9ztXgWIyx7jPLWwLJbOv3ly1qgd9EEW2b79iSWKRDIiW+ksiHinmmEK698sFpDJkPZmEdSaRWkkQOAgTB3VlItaXS1kGySnm98FHBpi0pBPEQSL5v+n5NYfmF79ov/gAbUStwJVJWjw9bIOHnkU9yasIJiGPQ2pHhl2zbMiDkbT4hIIJ6/3a2prduHHDTp9+0l566Vu2ubllFy++bZ0d3XblyhVLQqQ3LrzpQdjIyKj19PTYXj5vc/PzEG8FYl1Aim7ZN//oRXeS3rzwtr198TLSsGA7Wzu2vb2DNGzazMy8/cHv/6G9/PIr1LnA6A07c+Y0hEBl0VCT9TkdSE0T4IgW8EHwJ1mgTHPivTsVFMTQIxG5yLvb1tASS7UC9zLbinQDfiGEUIBZgkALW9u2j9yFpdJAVi/M1E7bHnDVBo5SEDPhfXoEhqQFRDuYHiCGxEd6MRpvs1zXpMWzgwG3C4DWh2fRIoLIaWFOqi0q70tEEU1IMzMzdv78ORBzxnp7BtyXP0uk+fzzH4JAp+2vfPyHLZlos97eAavwrr29E3uQsG44emho1I4cnoCDQjbQP2ipZMoGB4etu7vPjk4csw9/+CN29qmn7dyz522gb9ByuXYbHx+3U6dO2eTkCevp7bFkOtlcdxJAZGcemVoZeCErMNjBu+AaOCRaugFR0vnK1IoTn4QK21bb27A8jFDYLtkuuYIzE6qE4HpiLZ43yXeWt2x6M28bu0X6xFow7Fa+ZKtF2uCBbmyuWw3Jj/EujmQl5CIfSE6aVgT+dxqz9uU379rJ0l37pY+P2SeePGcFOtGakFsbJiJiiPvLZQItRstmcwyAGGNYxXZVuESqI4J+HR0dRZ1ctIGBfjh5ieuATU3NWH/fkLddW19xe6KV1GNHJ+zu1LTF4OpisWgdHV2+kLi6uuJGu78fwlXKQBmowlq1wZgp283vMt6Cq72RoRFLJZKungSjjLxUpiNdfynT8n4YJNSAUyu/TguYCb/F6hDgwm7IvvB/3rViCgZRWXnDqtitMFzeke60rX3mDiMmcRhieFwlMFjCRmnroCytQR9CcVu8YWhKX/CsAUMdIiQw4A0i+2oqTYAtVdawtYlJh+2h5ZC/Z/P22xem7FRt1n7500/Y+fGjVlDkSlDmzAXtInCckPT6GxdsbXXNPv2Zz9qlixdtdHjEjWkFUU5nMj7hPIjK5XIY37K1taXdHly+/I598AMfcuOcTMatRPCYRNeWebe/v493ddfGDh22LO2kXyU5IoZsxvb2NkTKYbjzbpA7nWAlbMoVt0/9/X22sbphuzu7FsXQHjlyGJWVhPBwNzOt4BGW6aejo8PfKwUyAjGgipD25jZ4ePFdK0EMSXuNyDwGsRPLt+ypwU7b3YL4xYrtFVFP5bDtEcVrrhHFWu69ofRAdKNRcmZI0H93G7Cl4xbt7LdbqW5bj8HAkkLGXzzyCGL8Q1uy33nzpp2qz9t/eeEZe2r0EEEe3Ii4t/x9Daz9gt/92tcdOT/+1z5n33zxRUdkOypjf78IMbSiK/c2bxkIUygUUUUdbku2trbsC1/4gn3jG9+wbFubL4+LGOtIQDqdxnuat0OM6wQCcRo3iaqSa7yDrWjvaPfx19bWXdK6e7rs8qXL9N9uE0jX1J27trC4gMRmbHRkxEpIWaGQB5YCzLFvE+MTdvTYuHV2dUFsJi0XE7Xha8dw+sXtkP2Tl65ZOdUFUrQLUrf0zrqlpy7ax4fjZisLtoYm2MWDLu1XrYCGKNWKruYIzLiGsYE5qFy3nq5e3O6q5VIR64AwO5kR+3asx+ai/SAd1KPi5w6NC/UPr01JzcYAzt1CibLYjzKnFHSTyKtIS87Hjh7HLjznKmViYgLXcpfrUUfQwOCgDQ8Pu73oQ68PDY5AqA4Ik7XTj5+mfQRJaYOb09aR7bTujh64uUDdId4/id7vx8hnXVW1ZXKWxguR8Vc/UexUOp3FhvS6xGTbcnb8+Ak7hDS15zrtEJ7biRMnbPzIBITqsTjuZgoi7xX2bQZCa89DRHcuFG+6f8kMQaYQqqcYjBRnvjHZQ+5DqB70J5KlPY46dsKsIx623jazkUzIDmfjNpoL22hH3A53p+zoQNom+lJ2hPthyrrl10ZrqLQAn9IuMXApXB9MDlNLMv5ZZMm+dnHajlbm7T/96Fl7fLAP3SqJQDXVyujvNTeqCuwq5SqIiTjXSTRv37qDkT6LxzMP1wnxKTgY4NGT4mRF5GVU2Bwu6PDQsEuYdtNqqKE8npSM/tGjxyzXnqVcPg6okuByI+lQkitbQxWqbdC+7pImm9PTrd25OipsD6SVLNOWcbg2NzesLd2GWswT68za4bHDGH45FfKktMyuzFjSwwRxl3Yj9rMv37RSosNhAEKLYsBDs9dsorZh/fU9SyAJu4UdK6L+InUCVBCrDSxxezRCIJhqgGwCwFg2cAjCSD4MtdE+bjPJftuKdsH4WgwN2Y3Bwz63h9TUz8dW7GtvT9tEad7+3QtP2WND3QAtSYjA+Tv29a9/zT7zmc+gSmahYgTOTDL5XQhSwEBv4B31OVKHh4ecIGk4X3p6d2/HufjM6TP2xd/4DTsO0qVCgpgkYpcuvW076Pne3l6kqh81h4EDOR68gfQo3CwJlKpJ4SmJs8UQ2WybXXr7bXR3yY4dO4YUZWxzaxOvZRPidHlwuIXLOY7ty2azqNVVEI/31taD/cJlD1dsZHSImWhrFTwQTV/ZDdvPffsOxMg6MZ2TmUN9bcZia1N2pLFjHxjtsJvvXrCpmWXgCPtqr5iquytrRWyf3N0kEpmMp21kGFXad9S+X22ztY5xK8Y6rRRJQ4yCE+NK/xGh3onxQND3SvRf2M3lbeurbdvzxwcRwxTAI77i6nIFpF1CdbTb2yBgb6/gevvy5csQrOaRtRAmLi+VSkTUy7YN1y4uLhJBr+Ep3bXjk5P2FsZ+C25VNJ1HqrJtWeKLOTfKBdrOL87bLSL0ZSLxmelpvK9pV4Grq6sQetoj+bW1VZudmcXtTdv2zo5de/eaLVIupSspWlpctnliljt37rgNK+SLqKhZbMm8252lpRVvv7yyBLKG8MBwe8C6NpPWCPpentuEnXHb8Q5dZaGWk+h8CqytvGefOHvMqiW5ursw274tMfYq8I4Od9nM1LtoghIMlLAMkffxoyM2fHjS3m102Uayx5dFdH4gFkZbQIy/n/kVod6Dvgck4xeS6/b1t+/axP6s/asXztrJwS6CPrmS2A+8BiFWamITf7kPUd/HML/55lvu+4sQ4nLJmlZNi6Wyrxft7u5hG+TR1F2XL9CHEC2PJhaLoedzTiwZ+jJtSkzuwoXXvK4fTCDeUD31K3VQwXuSetT6U1dnN8xStZXVZZBSRhq63ZOTN5XPF9z9lpclREt6depFHk6pWAav2ipo2NjYCBIMMfCGakQWN/IN+9ffnbJKsgMlhsvqKhJPSPsl25vWu/K2/cyHJ2x77YbNzyzYLo7Lmxdv2vT0kj1+6rB9709fIVY6YuPHnrTDh4ZwKnotTcz2lY0Om2m0WyoMbkIppLHsSP+TnjGh/mE19W9T6/Z7l6ZtDGL8y888ZSeGIEZZEbjMGswCtxRLBZAOeHg34AG1sOXqRfpa9RSHyL5EIppgCGK9ifpoc5UigggZirSl0rrR8wtIhQgpYyu1LeTqQIHqywuTipS0yc5osU6Bk3z3OJznNgL3WQuIcmvldcntdu2iqZHFRMGtonGIi5pSvKHFRalC7Y3zh3cRPLuY3S6Ahz+dthreVF1nryBJwx1UVNXGig1uXrPPPzNkyfCmTd9F8mCem1OrNjW9YiMDHXb31jXLZXvs5GPPoh7HsIERq4SH7Hc3O20u1GVpAppiiPgHhlWo8GL3sOP2IWL8x8y6/f6lu3Zof95+/lNP2qmhTtxL9/98gkKMO98kuYUyytLnUkuilzrRpDVJ+Jnnhn3rpZdcH1Pg9US8bLbDdwg//LGP2pvEK1Xc5zbUlc5FbaK+PvjhD7iq2UOqZG9kN547f56yBZuFkMX9Evo4bp2dXa7CivR18rFTNnbkiCMaAHxALXn4IQSSnIE6zOFLOMiAkOxMBufLhZVXVQPmW/mQ/dLr09ZAt9e0v0FNwjez6r5FV6fticSefXyyHbtTwI3Wwue8becrSPyOHTsyjHRm7TaqdXhk3IPQbDZFFN5mf7zVZVerxC7SMki4kKXw8Pe6+gTew66tViaTFMXERRJPF1Elrg4VnASnSXUI2QqXKsU8dbVmo5VNAhnmFYOTFERFKB8Z6kNvjuFqjtrEsTEf8cTxY/j7BHaor+GBXpuEg4YHemwY43340IjlUDV9SM0YEfwQrvIoel39pyDA8MAgdUab7/ptAu9o4tARX8quy8ODcGIxX9oAvhgcT0gH7DrAIOMqjmx+IMy9KZIC1jRLxIQL4Ed65AnpdGS37dupjrqdPdJjXXh8aezB6KFBGz982E4cPWxPnJqwY2PDdvqxE/bEmRM2MtJj3Z1tuO5p62tP2ums2bHovmWsBExENqhaLbEfTD58SzJ+uW3DvnkZbwjJ+Kc/8rhNDnZYGU8hqKYs2sFV8r2ZXLW4jCHb45VcObQgwVA6jR6vwEi1PSLRmhX2yh4nVOCyMDp7e3PHOokH5FIqrimjc7U/URPnQkaPcRhHrmcyQdReJtqu7YNOvQc5MR0qFW4DT0twSV1V8ah0SC1BLCNVVKGdYIxo3SyCI0JNFJLFkqifuojTnLzfkF0yonZrt26/dmUeeHGVo0gPc+oJ5W0yV7ITuYoNJoiocykrltet0iibjhRJNeb3Kxh6jH084XvyDd/rSFkCKYgQcS+uVGxqL2TvliN2t4JdC2cYv2G/kx1yKB5SU/8tu2EvvjNnQ4V5+8efOGWT6EBMBikA24nhgYvEes82Fq7C/XhBTDwWIl5ArfT0jxGZlm2/tIpDAj9Xo3Ba0var1IHjYvjhlaLQgvBDnDL2QvcNykWMOO6y4pL9QgU7MIxK2rZiYR3kNyyV6bEQdqsOtUv5Pdf7DOw2qlaG66thS6OvdfKwmF8HapAFgpMpVEEUm4Xh7Bk8gSuK2nmAGIGaqmLEb+7U7NevLRNMd0K9vHXU8vb0QNQmO0rWiy+QVLAWDVse9VmoFiwBh4sZ9nEg/DgTfTSIISLMJ9zQ3GMwQBo7GLbNvZKtlM2u7yXtRillRCz2m9lRh+IhNRVE4LpBmF2XBpx3PwG0kqLWhnbc+jBWh9HfipgHLdc1jjR0WTzda225wxZLYOjSwxbPDCIxIyAfI9zooYMO2vYS1PZYum0QiekGse3002n1SsLSiU4CphyTSSIpGdp1U7cXVxak1gl7G3gjsTbGwl8PtyEtHcQf/ZZIdQNtmjYpiNrB2L3UI/DC2MficCmxQwB7cxqetY50f46adRJPK4IkZ4pb9nRv2E53R2wwE7FMXJKJ16UoEQkW8t3+61xATau0cgJCeHaSbIJS3lUqDaQISYk3rL09YUPxmj3ZXrPjKeykH8S4nxyKlmT8j/YN+9a7s9ZZmLOf+ehj9vhQD1zUJMBDCRFG58aYiI5ZasnA93ZlIF3gMIu01b6Z5upGXAki17El2hPWbp8bNKks0V3uJSIfhdvrSIK8H9fxzhha/9epFfWPZ6PDdd676gTj3R9bHlAAtw5GyPEIHAqpQzi5BYuS6tOnWsHPdn27Yl++vmW7SN/J+rb9yMl260QzxlFZOupT0yqsrwpr3QxPjc7kM1ToIzg0xwP9SwNoz0JnfnWstMb8BGsdrVAgLpuppu319YT9h+TxAIz3k4wof+R5BC8E4qMSNdDRDcUW6MYGOtBCaXpMMT/59topS1MtzrOW18mqF6NOop12beR2q+O11LlWw+14GXA93FuF2xtxnuH8OhLQiOfABmqGuMXiYIayEFKkbHG4PZaxBnUbRLzq35AqQ0KVw0hgA8mqhbNWV2whTLVyc3ryAAP6gFCIoDNW0cKqnemLWnscg4vtq9ZKqJoitqhIHalZtQMHkhCILc9SJiwCk0XxhLTvH01gpFHVqqb9fDFJIhOlXcl6Ivt2KK4tgfspwHkzqT7q0L2q4MWjiKFyOJ4Z6CiZDpfV8BJqfnaV++ahMj0HB8+49zpc4VRfD3LVgCjjnSk2kdEVp3mfzLWK2GtPTJIgH0J8Lr4L9iHEjWTaSvqU3aXVO3SDdLieda9+fUzUTlVH1NzmCfWQhXHVp5L8Q/eucAQSlYL1IBUjORBMfT9KqqxYA9WiyDyIqdSLDkUEh6cjEVwA+hZDt9xn9e9yzTA6WCF7ksQuZiDuAIQ+mB4kBhyinT7viyQJDhDfLCC5yiDrnXStHxbz+EPIQ70IcXpHXYGhiQsBfhJcVxCjN5I9TShQZQJEHo5Q0twCbSLJdbw6RB833AvSPkQwliNDA2owEZd3YR2x0bSEcJCmj+sREO/t1Edz2iJGSyY0oveHCont71p/XLDgUoAMnT4MZqMKTcbxPtWHMm/UvzJzhEzetnV+S9sJDhL3mrNWndUmGf4ziOHHY5wgFDOIGmrZXFflwJWEX13kqM8gcic1TVdsDhiTEHHoR26qvpYVxc0LQzQdOnbXlQY+hJBBPbURvE4IH4c798EhHEiVfdGT16BhsEPHRJ3A9CPOoNzPXKlAZUKGWumdyhQbMb5QrHE0B0eSKpNUt0q/ks5acc+yqBhF11EkQfGSH9hu4uQ+jLqn2Imhyes9BSII8/OeIZqKxOQaQ20VC1W0MlCXJ3k/Cbv3koyp9rZFFDWt4q5tbm660RJXQSY6U/Qoj0Hum/Y34BS4SR6GAJKxVD/K6j4CIXRURkYvgv2QulXU7gfOqKJzUVqEk6HTmpM4XetGWpxUPSXpX4m4ltxFwHg8ODel+lH5y0xWqkvICb6ZFKxnyYhKQLQ4p/2DCDBp6USIFLxCjBq3OFsusxwGff0sl8ZjI4INHAUhUXZANiDM2BG8NfrEHsR4juFwyOmIEy/FE7i+jKHzYXK9lV1IaR8ws/CkcYi7fBv5fnLitbyp3xrYs+/eXLDM1pR9/vxxG+3K2rXrN33TpoUYASZCaB9Dy+QyZjGi3xLumxBTKVd80U5L5lox1eBa1W1vz2EA0dtVeVJhX9LWUoYvAvLxr5CBlDJRdBxESxUIOC2haCNKCNTeRS6bc1i0d66xpS20TuZfbgFZIpwWCIVobdU6EmCeOAhS1LtX3BdqfSwdZFA72RchYKdYsDvru/bNCzfsg8d7bLwrbN3twYKiSyEIVAqYUvsplJHVWrZFuJFqDCvQlDaQpydGpI5WaqVFVFsu8fLqOrDU7KPljwd9PuxNBSpKFFTgpP3jnp5en7SQkifQEoJ1FYJ1ZKZIgKeJaFW06pFo3rZ2dmx3T+tKu7YBArXHUGVCq2urvs26tLxsBYK9daRueXXF5hcXfOV2kfLN7U1bWVn2JfP5uXlbXVm1jfV1P5iwRT97O7u+6js7M2ML84u+t6LtX42vZfkt7ldoExx2W/RjQiu0Vf/a51iYX7A1+tbi473EvB3VEEZEUpZC0wkOV2lCJJgKKy7A5tXrcnFxVqo6/A3DNd1cqU65+ZIyN/iyj5RJRenkjWyJnywkjhNutcJ8MD0gGV8dzNv3bi9Zcvuufe6pMTve32szc4t+DklU1eqqTm/ouQxxxL3ijGxOu3MN38jR3rXHDdSnZ59gWzrD+5rvtrVl0ravfqReSOJ01ZO0iAMlJf71MCZA57wTx8slDR5ld6Qy/BtN1Jea9K+VtdrzTvvxupd0eh0auqVAatzzokwM5xF8M5WQ2C2kfW5r37518ZZ9+ulxO5SrMteSczryDkdDhApASO9IUrh1EB9IsqmBCVcULhSHUM/6Fq3sJeARdzRsYWEPzzNuT28+4qvH8qKC44cCPYQ0lG0FbtUun7hJHKuV0z0kQ5tJ4t6NjTVbh+t2d7Zt+u6ULYibaeN5adkWZueQnn3fzNmg3vzsvK0tr9giHLqxuubSKFcvGU9YJkXkDJG0m5dCVSXQv6k00TP2Qn66jgNFsRdSh6lk0pGt/QoxR0s/C8naCdRhBzGO6sepF5ONoV3M7U3CVZtSi6AVRckqACXig0wqbbn2DgiooHHH0kTOCSJ5IdR9C6TBv+oMs7gN8Bzcy+bIcxIeuXHChENxSxEH6cRhGGaLxZIwqga8n6hK5aZkfH2kYK9NLVl046792JlDdmJkCC4rOYKkBjRRAe+LYRJHJiEjKt3su4GoMHlSqq8OtQWplAEx29tbvjOn5e7AkMnIRh1xkiJJloy6PkoCDPPp3OzOge751NG3+gSqhQQ8kgZ3NUm6F4xKbnd49vGCIn/Xqi8nQ1IjGyP1WqZ8frtk33r7Hfvxc0/YCDFlvX7Llm69aj25JPFrt5XE4SIKXC27oKSlec1bnqPw4J4ac9FhONlIravVsaOxUAFGXiEQ7bZsz0ft9uKWnd9+xBcsvz5asDfurlhk47a98PiYTQ4O+ram9JyH9Vw1QdWWKOorwaK+DKNUWDImIsmzCvxwcaEvd4iDAFhAiohqI5sjnOpeuBMg4mwRQO1rOAniZvXnzoGiUdWDM0UcjamGLSKI29XOVSnM0CKCkK9ypRah1Ebj6b3aldH/BX0DC9swt5G3l6/dsh97+ox1JQqWTq7Y9QtfsnR43epE4rh/wIaERVOwRtwiWhUgSeo8hpHrDqD4m0hOGY+0yByJ4Mv7wFGxfbroHfmIHT35ebt8c8me2njc2z9EjG8cytsb06sWWbttnz192I50ddk7165ZApWQwtWT0ZWNkAunSWlrU2tJg0NDvrcsXi36RhPuHnpeiNfB5i2MsvSuxxVuC8z1esCx6G+IpPLuzi6MLeNDFJ130oGHAmNIEiRtYgDVu7/F29rJC/l5XUmoTrCLqHovqQvgzHudVhu1l2pLMi95dalMyg/fCZGzG/v27Ru37LMQ47FDHXD9HlE5qnp7EedhDhV72zpSMcbds4LO4Ip9ZNRBvDw+qV3xRzichCmQeogmt7vBc3vvhGU6Ry3bMWmZ9JBdfOe6Pbn+iC9Y/sFYQIwwxPjUqcM2OTTonk4UoyxWWsdbkW5P8Kx9Zk1UCNApc01QBwxkvDMgQfpa3o3OUa1iX0QcneLQXneLEOJwVxcgSepL27f6SoD0uRBXLpb9SFAONSeCaLJVuEtt5LmpTovTdYhNzztIst4paYxgnIBgqitCSS1pPhk5FjCIGM2Risu6sFW0V27csBfOnrbThwfwAqlKLuM5Td26jl2ctpMnx/Gk8pbExb5145oNj/ZZIhVx+7aD99jR0QMD7oMDnQ1rx6Pbs/aebhimH+LAYIWKH0iYWZyzk4uPIMYfHi7YhellC63ftR85MWpHB/r9qL0kQx6QOFNei04O6vSFjuJ0IT1yJ+X6dnUH99k2EE59qSgRQIZXaklcXSXW4IVHtDpiKaIpNlHM0QaXDvT3ux1yG+LASXic1fw+gBh70ESwSxdJBBGyVabcelZqEaJ19QQMFSRX56yqfnIRpkBNLeBNfefmHfvhxydtvC9jMeaYjElyCvbd737X5uZhVoLBvR0QnO20C69fsMdPn7Bjx4+5Z7WM+55uS7lTIxspZh0YHrZnnj2PJ4ndQYqWFlchRt12yrs2OXfGwXnImwJCPkywCbTsg7h4FwQXEXV5EQXc0xATTYPgAtJRxePaXse/JxYo8W6PWGCfCeZpo19B2FhdtjyI3sbH39NRftTQDr6/e2BwkepvMYEibbcoE2IY3J2DYAkiQKovCsqV1j3vWqn1fDCLUC2kP1Cf+4DAgR2RStURUi2jKIgL2sAk2DcdaCthdEvoekXl8iq7e3vsiScftyfOnLannjpt6VzUnv3QU9bZ0+FfON3Z23ZPUKsWOlXZ29OHzUlbH++1ElzEwanUsCM14MDt1Xc7DqYHJOOPDlfsLSQjvD5lz08OIKaHUB86wCvvAbrBrXIBdS+97rqQj7vdcJpP2slLPVSFljrkCrqxZqgWUqRO1DaQAJCsfuQxqR8xgnqgrmyPA+jIChiklfWsLKSq35Y9aEmMylrlfqUvV1s8K/Dc0eE7GE2OQA1VqPcKTJd29+21d2fsudPH7PRop8+zhj1RkLm9tedHTnXKXYGw8LK1veEnWaRe+5FqHeqTHdJupU63y/Xe2dlEO2TcRh0ZHyQgXSa+its8eH5m43nN8GE19eJ4zS7iTdn6HfvYsT47NtBns/NzrltdPwtBmjBA+wQBVKpGKkXrWPK2ZAh9mYA6Wp8JFgvrrrZ0fkrna2VD/BQ4famNB4oQT7peE5RjIMBawaNDCYTqU/pekxXSdd+yCS2kK8suqC9f0aWtylpLI3HGiqIa91Gfcwvz1oPT0CsEU6eGGl7cKdjFW/P27KlxG+9OozrbbG5mGmLF7Tbqq7Umpr2Nvr5+W1pedKLK3RdRPJhlTGkQnfHt6e6zHTRDfg91nYzb4cP9SGQYlRW26eWb9uzmI4jxxxNVe3t6xRqrd+wjR/tsQsQAYPUuDpZ3JB2vJAOuwEvU1sR9PQix0LqV61+IENEXIBlBxzJlb2SYOzC0OsgGXh25Oo+rk+RqrxOFOd63liqk07W4p8VLEUsIFeLlFCjuUT2NrzLpfiURSklEkrTKGxNx5CD4mV/c7RRORBhmmCJI7e7otNOTJx3uClK9iGRcujNvZ4+P2RNjg4xtNj11C9VTgNEkxVVsY6dlc5KGRRscHLJ3rr5jo6OHGCeQPmmTTvrVV+h6e/ttY30LeEvMPWO5HG5xDA8u1bCppev23PYnHd6HiPHS8bJdghi2dMc+enzQjo8M2to6IoaoKXgRp/pvUckL0ios0aS4WNwsjtcRTY8/QJySyvIFXECQ1tff57ZDI8ohkMGW66ozUOKmwINqBkxkIdh9d64eq3AVMVRXdfQsbhZBldSfkC6vSoQNJAojDdxq45tYUrMQWFKhfWmXIurJK3LGgJ1EjMt35+zciaN2eqTf4pGGbW3csa3ddeDO2sralm1t5a2nFy9xbd05f2VlycfMZIiw4zg7eEv6NlYeBunubUNNraNdkjBdO2quE/uzR/t2u7Nw2c5tveDwP0yMEyW7jGtrC1MQY8DGB3WQedYnJolouaSapDyPMgGNOFTuamvpXN6TB4AgXIjRlx5FyI724OCagE6grrTEIqOpNlp8FLf34dr68XshWJD5xUF83yQEKgseZd0LwQeTbLH6Uz9iEqkU2Qwv1ytleXp8tKO4sFeEGLN27ti4He3M+hmqvfxN3Prr1tvVC/xIPRE4EYVftb0g3GxvK0DMwkAav8JVdVCPxCPahhUD7+M1JlNDaJUozNljN+feIgL/UYfjYTV1omxXptesvjRlHzneZ5NIhrt+TELcHyyJa+Ky0sGXYaCNP2u/Qt8wVbTsARpcKiToWUvq0qkyx1oiaZ0y14lB/5oVyJF60flbER4UC5wAU++TWtKgdPD+UUn9ac9FUbauOiYqYy34/D2I8lUBKLSwt29Xp+chxoSNo1ZqjZL19Kfw+lZseWGG+ZboQyqLiD0kNUr0HYohYTqpkqaswjjblsnmXAoVGxWLNTf8sVTO2jvGbHZ2j5CgzW7NXbDndoMfTX2IGC+fqNjlWYixeMc+hM04OTYEsuQViAAB7OJA/rrIayBNVN+1FhIVoPnqKTXEoUHdoI3aigDB6qo4BqMLEbV+01I3ImiLEK22SnqnfJD7dd96br17VHKJKCGVqDmNr1RRH1w1WvCjmCIGcUK+bFdn5u3J8UP27NExDzItpE2gkL3++kVsWpvt68xWpI496LC11SVf1NQKQzqVRXK0xVCA8/ttJw/zMsfd3byfdu+lLBxJ4JktuQG/u/imnd/9nMBxYgSQNZPQKEoHbmpz8vqAPHdBtcEPtX3Tv1GDo/Ws8uDXaYQkubTS7UKQ6srwKtLWpLS+Lx2uL0dquUrqoozU1JRpG6DnfmohupUehfh7z7o279VMLrOcDtmIspgKQqCg3Bts9RCcMufqf1WuZwhNUKX5ua9OHd33YveqjajNLm7YxnbDNndiNr9KDLJttrmPBNRTtrRJULdZsb1y3JZW87a4vIV2wIkph6xcw8uDceVVarOrKm/vQHoPMYgByNKfggl+505ZAMlWBG+b8DtiWkmS0kKKE7E54eBenKwIXNnJC4douzLYfvWKStRrpVYfSi0CtJ5b4xwc35PqNcuQNVcTBQihvQq1kZrUEA+0U79cWiWCTckZCtiCw3zo/0bSxg+N22PHjtlHP/ScPf74CSpXbRA719PZaZ1tWatgK9uz7f59wX1U4unTp+z8uaft/PmzeFtD8AJSjZvQ0ZlBbWV5vr+fovQgMdCZAlhZwHtuEiMgiKM3qEy3wf3BMpK2H1u5lbxKoF60tFzH8EfI01cu2/7GFl3RuxwArfXDvcpKUn1BCmBRajkQ758CxAYSWnaJKDWlVC0U7xwkuCch+2AGPo1RwsuTIxIQCz8LW6AlEX1FLZvBQ9ratvnZObh/RccmbJPnqdmZIJjUjiiOjW9Vw8BobyQLyMCfeE9Oi/AZsT+DGMJ1a6K6D3hEXCkkCCFCRKuJT695bSa/1Z9m1shK6qyutX+QCzJqxYK9/a2XbPbKRVu4cQM7WLVFfPaNjXXb2NzwlVshtPWtp60dbd1uNTe1lm17R6ulzb4fSKAN1efLGPj6dcUVwOHLO/oIHodRbVu5WdRKFAlNsmcViOkSDczQySuGcXWre9sWBemH8IiOHp+wHoK/9s5uO3T4iHuFh0ZG7NTJUxbD29IpSfXoTC3N0jxy5L8ghLY5mB54Es+oUQTkaR1KnCJ3VhtMBXLgGaH3ce/KfiL6YHO1bkJMH/AXJYExD5KkLOAIxSp3bly342OHbHHmNnq9ZLfv3LJbt27798DvTE35/vnVa++gcxdtembG3rn+rt2m/OatW04QBXD3pFfcAqxSLYr05bHJlgkSR7SAIKua8r2CZqEzmGNbJdpwUqWwxw2BitVxJXmHwE+1Eowxf+WSRYt5G+7ps1goYf0DIzZxeNx/FGCQezHDNtJSxOPUWp76UYar3VI3cACEn4PpgacAHODjJiynmwlpc2lja9PW4FoFdRpELu7uTp7OfWYk6nIrjag+lFtvgtQsBRZ8KOYUs4985lN249JVj3Cr0YZ/Vbkj12HdXd020Nfnq8CDA1ps67UudHI3Wduy2rfoIKBSVN4aRe6qFv0KRPpyCJwt5IToncZ12AJOFLKlOoKpK/MSgng5WSwj11fxEsEBuEBlYXNAiPep7/3Fk8RcpV3b3cY47xZsZRFp3dy2hbkFmyMuW13f8C+M6pu2OiEfBvH+fRGG1UiuHXRu9z0G3GfTcm1fxbW9trBl1YU79vRoh53BtdvY3HJvSQZakbN2/cR1chO1z4wOUNMmrqnH1Q8NUKBODw7na0VRxBW1FK4V7Y+/9Nt27oeet+QIxq2BGoODggNwEIj+ZTPk1Wl7VshveWueVAciaCdQBKgitWKFgAiBjQhSEwIY5yAsKtdz8DsivEPQifVtGcl6d37FcvVt+9jjgxAmYTu7WgbKWTyRJl7C8ajs28yNd62rb9g6+0dtg3gplQlWE4QOffdQ+/eS1FyuzedQxRvTs5g5l06gWVbs2txde774iKDv1RNVu4rbViLoOzuSs3OTE9p3pwLIpSa+BYQITnUL6ULEwaQ4Ivi1s4AYekY1NklOe9r4yTqu+tXnGBOolQKE6miQ8+k9m6RmgXckGsroBdytNSva4MnIbQ0WJgOE6p9Uq1zaIOkaIL1136qjjgKwVC5XPowhbtjqft2uzi9YbfO6PXsYKYCrCztyw+NEzzmLJduIynOWSbZbAwMtVzUWl8uqswIp5g6zad51JAK20NqbmLlc2SEYxLgTEHa3h9Aya7Yb7bUfLt6PMxyeg5JxdWndivN37exAyM6dGrSG4h0d1XfEIraasxCjSTsS9D7I3gnAhbUxz5P/+qZ7VY5WvQXYFnJDfkxevxSKvFJALe4Dm6+HppJhIqqvLL9cWdLh+x4OC0M2ka8RgvO/EOAesgXXvY6b74Iykd1JT5s6cyzXS7ZRitu7GxVbmb1qH52M4fXNWhR3SD8Ypu9elEvyjpBS5qlfq4vE25BmbfOq/6h/5L5LPjVXjaCtBAsjuai/pH4tobrmcUep8wP2yZ2PCYL3IcbkPsTYsuLMVZsIv2GPj4glgsAn+HVOBmm6lq5yRAwfkORXMkCKeEK/fnjRJcOfnHeb9WjKg5wEN/FB0f1rUJOq0vg6xQ6HkRU1+8aMt3M/KcBxs8/7oAjhgpae6ErSGrwIsiRHyFVp8w3lUd9a3WkM2U73Z+3anQWbSK7aGaSjXlgDiprt65QHSKxW9zAn4MbKBHLawtURzmC7QF8J0An7UCxrESQlotMkMRwBVJd+k7ENe6P4ZNdytpk8Yz+28Ygfcnl1smzXlncsP/2qZTf+lx1KXrB4Xb8rzgSUGUTqQopRxHBPQy9pLaIEKNejvCk4D0xJhwalahfUaeLE/whpYns9q1aTZLzgrolEEU7MoOSHl2EIhwctea+N+lIF70iwqW/vhsTYauC1VUHvJd3wr4rC4mIdOQpZPvastZ3793ZjqWI7N16zx8Y6bLSP9rUt2y1jN8PYDpAeb+TpBnd85zp9a1knp1HgzyJ9cp85jI3tgRjahJMkSW6qSAeEaGQsnzxk5cyg/cRCB62A7GFiVOzGGl7C7CWrrb1oPfFbFmt+F9oFgeqKmDV5d9NI6sCzJk5RC/F6q71iEUNJPznn2AmG8r+ttir3UhFAV39SfXG/CBsYZdVudufji8M99uHT7IGkGk3iepHeBYgP2gtlqiFCqJyRsAuiShQjHes4a7Ejn7aNYtg2Zu/aztqyjbYnLRPetViiZslo2LLxtCV1UC00bytrV1BD0Xu/E1IuF6wWabdIesKSCdxeJEK7o/li1fLYj5rOjiWHzDpGLJyM2U/P6ItFQPZeYnz7RNFub+K+buzY7voSk9mmVjB918VBbZ+ePnoUKlqTV/Lj+aroddUumLyeJT2OJHLrqr6a/4I6jkF/IqmGFFnAwbr6f2bi73hSNRH5QPI+mzAHyUv8zqv7XdBXMBL9YZ+kEDNtndbZPWgRfblf3hUqcWtjzTaXVswwvOlk0WL6IRfapbARsYjORpXcXjgsTRuqb0jV4/rtEWSBfvQ98koIr0rfwEq1WyLXb5FUEtDr9lOzaVoA13uJ8Qo24+4enRMt46igVxVYofOEXGq0JuAPShQHk2uWtgjxfkksyPsWKpU8Ilb5A6n1/sBoB7q9Z2P03Ly2evAqrXd+4caJ1aocXJqvPQUEddnnRkv/Ig6TZ0Dfm5cEQiodrijvbRJXEF9VhXTsIWrHTw5qGD5+IhiucSUQg00jSR510C1tiUzOkpk2P/Sm5RasDy3q9vn5RxDj1eNlu7NXg+JU5o3rc6YvQ9uawn2mC+Qj4GSlJtcfIIbQ2Wz2/okGjvCDdby7A33e6z+odj/QbDY7QGBB4Ahstvc3DnCrDW/eQ3yfRWsM+m55Y77ViwutZSBpNhlnxUfaf9Gh65JOoeNgaCtWw0lDBDLa/MIRHlQ4Gse2Q2DiJEnffdUejKHnn3oUMX6Q/vKSiOHEhBIve8kP0l9KAv8Xzcz+L1nSlVf+s4YT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500" y="103145"/>
            <a:ext cx="1600420" cy="73651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4613" y="103145"/>
            <a:ext cx="3572211" cy="772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BCHS  Pharmacy Team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Medicines Bulletin (February 23)  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81014" y="10451278"/>
            <a:ext cx="7074930" cy="107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Bulletin produced 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by Kelly Pritchard</a:t>
            </a:r>
            <a:r>
              <a:rPr kumimoji="0" lang="en-GB" altLang="en-US" sz="1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Specialist Clinical Pharmacist Bedfordshire Community Services 10</a:t>
            </a:r>
            <a:r>
              <a:rPr lang="en-GB" altLang="en-US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/02/23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/>
          <a:srcRect l="23719" t="11814" r="5754" b="9167"/>
          <a:stretch/>
        </p:blipFill>
        <p:spPr>
          <a:xfrm>
            <a:off x="3762211" y="103145"/>
            <a:ext cx="2057564" cy="7468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707" y="2338466"/>
            <a:ext cx="3696286" cy="7789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numCol="1" spcCol="180000" rtlCol="0" anchor="t">
            <a:noAutofit/>
          </a:bodyPr>
          <a:lstStyle/>
          <a:p>
            <a:pPr algn="just" fontAlgn="base"/>
            <a:r>
              <a:rPr lang="en-GB" sz="1100" dirty="0" smtClean="0">
                <a:solidFill>
                  <a:srgbClr val="002060"/>
                </a:solidFill>
                <a:cs typeface="Arial" panose="020B0604020202020204" pitchFamily="34" charset="0"/>
              </a:rPr>
              <a:t>In January we saw 18 medication incidents reported for BCHS, 11 were external medication errors (6 poor discharges). A thematic review of the internal incidents highlighted that the following learning :</a:t>
            </a:r>
          </a:p>
          <a:p>
            <a:pPr algn="just" fontAlgn="base"/>
            <a:endParaRPr lang="en-US" altLang="en-US" sz="1100" b="1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US" altLang="en-US" sz="1600" b="1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1. Allergy Status Checks</a:t>
            </a:r>
          </a:p>
          <a:p>
            <a:pPr algn="just" fontAlgn="base"/>
            <a:endParaRPr lang="en-US" altLang="en-US" sz="1100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US" sz="1100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A n</a:t>
            </a:r>
            <a:r>
              <a:rPr lang="en-GB" sz="1100" dirty="0" err="1" smtClean="0">
                <a:solidFill>
                  <a:srgbClr val="002060"/>
                </a:solidFill>
              </a:rPr>
              <a:t>urse</a:t>
            </a:r>
            <a:r>
              <a:rPr lang="en-GB" sz="1100" dirty="0" smtClean="0">
                <a:solidFill>
                  <a:srgbClr val="002060"/>
                </a:solidFill>
              </a:rPr>
              <a:t> </a:t>
            </a:r>
            <a:r>
              <a:rPr lang="en-GB" sz="1100" dirty="0">
                <a:solidFill>
                  <a:srgbClr val="002060"/>
                </a:solidFill>
              </a:rPr>
              <a:t>visited a patient in their own home and a prescription was required for </a:t>
            </a:r>
            <a:r>
              <a:rPr lang="en-GB" sz="1100" dirty="0" smtClean="0">
                <a:solidFill>
                  <a:srgbClr val="002060"/>
                </a:solidFill>
              </a:rPr>
              <a:t>an acute </a:t>
            </a:r>
            <a:r>
              <a:rPr lang="en-GB" sz="1100" dirty="0">
                <a:solidFill>
                  <a:srgbClr val="002060"/>
                </a:solidFill>
              </a:rPr>
              <a:t>infection. </a:t>
            </a:r>
            <a:r>
              <a:rPr lang="en-GB" sz="1100" dirty="0" smtClean="0">
                <a:solidFill>
                  <a:srgbClr val="002060"/>
                </a:solidFill>
              </a:rPr>
              <a:t>The nurse </a:t>
            </a:r>
            <a:r>
              <a:rPr lang="en-GB" sz="1100" dirty="0">
                <a:solidFill>
                  <a:srgbClr val="002060"/>
                </a:solidFill>
              </a:rPr>
              <a:t>asked the patient of their allergy status and prescribed taking this into </a:t>
            </a:r>
            <a:r>
              <a:rPr lang="en-GB" sz="1100" dirty="0" smtClean="0">
                <a:solidFill>
                  <a:srgbClr val="002060"/>
                </a:solidFill>
              </a:rPr>
              <a:t>consideration. The patient had full capacity. A subsequent review of  </a:t>
            </a:r>
            <a:r>
              <a:rPr lang="en-GB" sz="1100" dirty="0" err="1" smtClean="0">
                <a:solidFill>
                  <a:srgbClr val="002060"/>
                </a:solidFill>
              </a:rPr>
              <a:t>SytmOne</a:t>
            </a:r>
            <a:r>
              <a:rPr lang="en-GB" sz="1100" dirty="0" smtClean="0">
                <a:solidFill>
                  <a:srgbClr val="002060"/>
                </a:solidFill>
              </a:rPr>
              <a:t> by the nurse highlighted a further </a:t>
            </a:r>
            <a:r>
              <a:rPr lang="en-GB" sz="1100" dirty="0">
                <a:solidFill>
                  <a:srgbClr val="002060"/>
                </a:solidFill>
              </a:rPr>
              <a:t>allergy listed which was the treatment prescribed. No harm occurred to patient. </a:t>
            </a:r>
            <a:r>
              <a:rPr lang="en-GB" sz="1100" dirty="0" smtClean="0">
                <a:solidFill>
                  <a:srgbClr val="002060"/>
                </a:solidFill>
              </a:rPr>
              <a:t>The GP was notified </a:t>
            </a:r>
            <a:r>
              <a:rPr lang="en-GB" sz="1100" dirty="0">
                <a:solidFill>
                  <a:srgbClr val="002060"/>
                </a:solidFill>
              </a:rPr>
              <a:t>and treatment immediately stopped. </a:t>
            </a:r>
            <a:endParaRPr lang="en-GB" sz="1100" dirty="0" smtClean="0">
              <a:solidFill>
                <a:srgbClr val="002060"/>
              </a:solidFill>
            </a:endParaRPr>
          </a:p>
          <a:p>
            <a:pPr algn="just" fontAlgn="base"/>
            <a:endParaRPr lang="en-GB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GB" altLang="en-US" sz="1600" b="1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Learning </a:t>
            </a:r>
            <a:endParaRPr lang="en-US" altLang="en-US" sz="1600" b="1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US" altLang="en-US" sz="1600" b="1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2. Patient Identification </a:t>
            </a:r>
          </a:p>
          <a:p>
            <a:pPr algn="just" fontAlgn="base"/>
            <a:endParaRPr lang="en-US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US" altLang="en-US" sz="1100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A nurse was taken to the wrong patient with the same first name in a care home for insulin administration. This was a near miss as having met the patient previously the nurse realised the error. </a:t>
            </a:r>
          </a:p>
          <a:p>
            <a:pPr algn="just" fontAlgn="base"/>
            <a:endParaRPr lang="en-US" altLang="en-US" sz="1100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US" altLang="en-US" sz="1600" b="1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Learning - Right patient </a:t>
            </a:r>
          </a:p>
          <a:p>
            <a:pPr algn="just" fontAlgn="base"/>
            <a:endParaRPr lang="en-US" altLang="en-US" sz="1100" b="1" kern="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r>
              <a:rPr lang="en-GB" sz="1100" dirty="0" smtClean="0">
                <a:solidFill>
                  <a:srgbClr val="002060"/>
                </a:solidFill>
              </a:rPr>
              <a:t>Where possible ask </a:t>
            </a:r>
            <a:r>
              <a:rPr lang="en-GB" sz="1100" dirty="0">
                <a:solidFill>
                  <a:srgbClr val="002060"/>
                </a:solidFill>
              </a:rPr>
              <a:t>the patient to identify themselves by asking them </a:t>
            </a:r>
            <a:r>
              <a:rPr lang="en-GB" sz="1100" b="1" dirty="0">
                <a:solidFill>
                  <a:srgbClr val="002060"/>
                </a:solidFill>
              </a:rPr>
              <a:t>‘what is your name and date of birth?’ </a:t>
            </a:r>
            <a:r>
              <a:rPr lang="en-GB" sz="1100" dirty="0">
                <a:solidFill>
                  <a:srgbClr val="002060"/>
                </a:solidFill>
              </a:rPr>
              <a:t>or ‘can you confirm your </a:t>
            </a:r>
            <a:r>
              <a:rPr lang="en-GB" sz="1100" dirty="0" smtClean="0">
                <a:solidFill>
                  <a:srgbClr val="002060"/>
                </a:solidFill>
              </a:rPr>
              <a:t>name (first, middle and last name) </a:t>
            </a:r>
            <a:r>
              <a:rPr lang="en-GB" sz="1100" dirty="0">
                <a:solidFill>
                  <a:srgbClr val="002060"/>
                </a:solidFill>
              </a:rPr>
              <a:t>and date of birth?’ </a:t>
            </a:r>
            <a:r>
              <a:rPr lang="en-GB" sz="1100" dirty="0" smtClean="0">
                <a:solidFill>
                  <a:srgbClr val="002060"/>
                </a:solidFill>
              </a:rPr>
              <a:t>It </a:t>
            </a:r>
            <a:r>
              <a:rPr lang="en-GB" sz="1100" dirty="0">
                <a:solidFill>
                  <a:srgbClr val="002060"/>
                </a:solidFill>
              </a:rPr>
              <a:t>is not acceptable to verify identity by stating their name to them i.e. it is NOT acceptable to ask ‘Are you H Smith</a:t>
            </a:r>
            <a:r>
              <a:rPr lang="en-GB" sz="1100" dirty="0" smtClean="0">
                <a:solidFill>
                  <a:srgbClr val="002060"/>
                </a:solidFill>
              </a:rPr>
              <a:t>?’</a:t>
            </a:r>
          </a:p>
          <a:p>
            <a:pPr algn="just" fontAlgn="base"/>
            <a:endParaRPr lang="en-GB" sz="1100" dirty="0">
              <a:solidFill>
                <a:srgbClr val="002060"/>
              </a:solidFill>
            </a:endParaRPr>
          </a:p>
          <a:p>
            <a:pPr algn="just" fontAlgn="base"/>
            <a:r>
              <a:rPr lang="en-GB" sz="1100" dirty="0" smtClean="0">
                <a:solidFill>
                  <a:srgbClr val="002060"/>
                </a:solidFill>
              </a:rPr>
              <a:t>In care homes staff should use photo identification where possible. With consent, a photograph should be attached to the MAR chart to allow accurate identification checks. </a:t>
            </a:r>
          </a:p>
          <a:p>
            <a:pPr algn="just" fontAlgn="base"/>
            <a:endParaRPr lang="en-GB" sz="1100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en-GB" altLang="en-US" sz="1100" kern="0" dirty="0" smtClean="0">
                <a:solidFill>
                  <a:srgbClr val="002060"/>
                </a:solidFill>
                <a:cs typeface="Arial" panose="020B0604020202020204" pitchFamily="34" charset="0"/>
              </a:rPr>
              <a:t>For further information refer to ELFT’s </a:t>
            </a:r>
            <a:r>
              <a:rPr lang="en-GB" altLang="en-US" sz="1100" kern="0" dirty="0">
                <a:solidFill>
                  <a:srgbClr val="002060"/>
                </a:solidFill>
                <a:cs typeface="Arial" panose="020B0604020202020204" pitchFamily="34" charset="0"/>
                <a:hlinkClick r:id="rId6"/>
              </a:rPr>
              <a:t>Medicines Policy </a:t>
            </a:r>
            <a:r>
              <a:rPr lang="en-GB" altLang="en-US" sz="1100" kern="0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algn="just" fontAlgn="base"/>
            <a:endParaRPr lang="en-GB" sz="1100" dirty="0">
              <a:solidFill>
                <a:srgbClr val="002060"/>
              </a:solidFill>
            </a:endParaRPr>
          </a:p>
          <a:p>
            <a:pPr algn="just" fontAlgn="base"/>
            <a:endParaRPr lang="en-GB" sz="1100" dirty="0" smtClean="0">
              <a:solidFill>
                <a:srgbClr val="002060"/>
              </a:solidFill>
            </a:endParaRPr>
          </a:p>
          <a:p>
            <a:pPr algn="just" fontAlgn="base"/>
            <a:endParaRPr lang="en-GB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 fontAlgn="base"/>
            <a:endParaRPr lang="en-US" altLang="en-US" sz="1100" kern="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8" y="1665802"/>
            <a:ext cx="365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Learning from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BCHS Medication incidents</a:t>
            </a:r>
            <a:endParaRPr lang="en-GB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718480" y="1676225"/>
            <a:ext cx="3396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Good Practice Interventions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96611" y="2011375"/>
            <a:ext cx="3722333" cy="2631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solidFill>
                  <a:srgbClr val="002060"/>
                </a:solidFill>
              </a:rPr>
              <a:t>Well done to the team for pulling together during a period of unexpected staff shortage. </a:t>
            </a:r>
            <a:r>
              <a:rPr lang="en-GB" sz="1100" b="1" dirty="0">
                <a:solidFill>
                  <a:srgbClr val="002060"/>
                </a:solidFill>
              </a:rPr>
              <a:t>Gaganjot Kaur </a:t>
            </a:r>
            <a:r>
              <a:rPr lang="en-GB" sz="1100" dirty="0">
                <a:solidFill>
                  <a:srgbClr val="002060"/>
                </a:solidFill>
              </a:rPr>
              <a:t>stepped in and delivered the medicines management and transcribing training at short notice. </a:t>
            </a:r>
            <a:r>
              <a:rPr lang="en-GB" sz="1100" b="1" dirty="0">
                <a:solidFill>
                  <a:srgbClr val="002060"/>
                </a:solidFill>
              </a:rPr>
              <a:t>Navreet Gill</a:t>
            </a:r>
            <a:r>
              <a:rPr lang="en-GB" sz="1100" dirty="0">
                <a:solidFill>
                  <a:srgbClr val="002060"/>
                </a:solidFill>
              </a:rPr>
              <a:t> covered additional caseloads to facilitate this. </a:t>
            </a:r>
            <a:endParaRPr lang="en-GB" sz="1100" dirty="0" smtClean="0">
              <a:solidFill>
                <a:srgbClr val="002060"/>
              </a:solidFill>
            </a:endParaRPr>
          </a:p>
          <a:p>
            <a:pPr algn="just"/>
            <a:endParaRPr lang="en-GB" sz="1100" b="1" dirty="0">
              <a:solidFill>
                <a:srgbClr val="002060"/>
              </a:solidFill>
            </a:endParaRPr>
          </a:p>
          <a:p>
            <a:pPr algn="just"/>
            <a:r>
              <a:rPr lang="en-GB" sz="1100" b="1" dirty="0" smtClean="0">
                <a:solidFill>
                  <a:srgbClr val="002060"/>
                </a:solidFill>
              </a:rPr>
              <a:t>Jacky White </a:t>
            </a:r>
            <a:r>
              <a:rPr lang="en-GB" sz="1100" dirty="0" smtClean="0">
                <a:solidFill>
                  <a:srgbClr val="002060"/>
                </a:solidFill>
              </a:rPr>
              <a:t>worked with a nurse to intervene for a patient who was struggling to obtain haloperidol </a:t>
            </a:r>
            <a:r>
              <a:rPr lang="en-GB" sz="1100" dirty="0">
                <a:solidFill>
                  <a:srgbClr val="002060"/>
                </a:solidFill>
              </a:rPr>
              <a:t>and sodium </a:t>
            </a:r>
            <a:r>
              <a:rPr lang="en-GB" sz="1100" dirty="0" smtClean="0">
                <a:solidFill>
                  <a:srgbClr val="002060"/>
                </a:solidFill>
              </a:rPr>
              <a:t>chloride injections. Jacky liaised with the local pharmacy, hospital pharmacy and the </a:t>
            </a:r>
            <a:r>
              <a:rPr lang="en-GB" sz="1100" dirty="0">
                <a:solidFill>
                  <a:srgbClr val="002060"/>
                </a:solidFill>
              </a:rPr>
              <a:t>G.P </a:t>
            </a:r>
            <a:r>
              <a:rPr lang="en-GB" sz="1100" dirty="0" smtClean="0">
                <a:solidFill>
                  <a:srgbClr val="002060"/>
                </a:solidFill>
              </a:rPr>
              <a:t>to obtain sufficient supplies. Well done, great teamwork!</a:t>
            </a:r>
          </a:p>
          <a:p>
            <a:pPr algn="just"/>
            <a:endParaRPr lang="en-GB" sz="1100" dirty="0" smtClean="0">
              <a:solidFill>
                <a:srgbClr val="002060"/>
              </a:solidFill>
            </a:endParaRPr>
          </a:p>
          <a:p>
            <a:pPr algn="just"/>
            <a:r>
              <a:rPr lang="en-GB" sz="1100" dirty="0">
                <a:solidFill>
                  <a:srgbClr val="002060"/>
                </a:solidFill>
              </a:rPr>
              <a:t>At the Senior Pharmacists </a:t>
            </a:r>
            <a:r>
              <a:rPr lang="en-GB" sz="1100" dirty="0" smtClean="0">
                <a:solidFill>
                  <a:srgbClr val="002060"/>
                </a:solidFill>
              </a:rPr>
              <a:t>Meeting</a:t>
            </a:r>
            <a:r>
              <a:rPr lang="en-GB" sz="1100" dirty="0">
                <a:solidFill>
                  <a:srgbClr val="002060"/>
                </a:solidFill>
              </a:rPr>
              <a:t>, praise was received for the great work being done by the BCHS pharmacy team from Andrea </a:t>
            </a:r>
            <a:r>
              <a:rPr lang="en-GB" sz="1100" dirty="0" err="1">
                <a:solidFill>
                  <a:srgbClr val="002060"/>
                </a:solidFill>
              </a:rPr>
              <a:t>Okoloekwe</a:t>
            </a:r>
            <a:r>
              <a:rPr lang="en-GB" sz="1100" dirty="0">
                <a:solidFill>
                  <a:srgbClr val="002060"/>
                </a:solidFill>
              </a:rPr>
              <a:t>, Chief </a:t>
            </a:r>
            <a:r>
              <a:rPr lang="en-GB" sz="1100" dirty="0" smtClean="0">
                <a:solidFill>
                  <a:srgbClr val="002060"/>
                </a:solidFill>
              </a:rPr>
              <a:t>Pharmacist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5985" y="5266297"/>
            <a:ext cx="3683584" cy="1615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2060"/>
                </a:solidFill>
              </a:rPr>
              <a:t>The MHRA January drug safety update and the Trust’s February’s medicines safety bulletin are available here: </a:t>
            </a:r>
            <a:endParaRPr lang="en-GB" sz="1100" dirty="0">
              <a:solidFill>
                <a:srgbClr val="002060"/>
              </a:solidFill>
              <a:hlinkClick r:id="rId7"/>
            </a:endParaRPr>
          </a:p>
          <a:p>
            <a:r>
              <a:rPr lang="en-GB" sz="1100" dirty="0" smtClean="0">
                <a:solidFill>
                  <a:srgbClr val="002060"/>
                </a:solidFill>
                <a:hlinkClick r:id="rId7"/>
              </a:rPr>
              <a:t>https</a:t>
            </a:r>
            <a:r>
              <a:rPr lang="en-GB" sz="1100" dirty="0">
                <a:solidFill>
                  <a:srgbClr val="002060"/>
                </a:solidFill>
                <a:hlinkClick r:id="rId7"/>
              </a:rPr>
              <a:t>://</a:t>
            </a:r>
            <a:r>
              <a:rPr lang="en-GB" sz="1100" dirty="0" smtClean="0">
                <a:solidFill>
                  <a:srgbClr val="002060"/>
                </a:solidFill>
                <a:hlinkClick r:id="rId7"/>
              </a:rPr>
              <a:t>www.elft.nhs.uk/intranet/teams-support-me/pharmacy/medicines-safety</a:t>
            </a:r>
            <a:r>
              <a:rPr lang="en-GB" sz="1100" dirty="0" smtClean="0">
                <a:solidFill>
                  <a:srgbClr val="002060"/>
                </a:solidFill>
              </a:rPr>
              <a:t> </a:t>
            </a:r>
          </a:p>
          <a:p>
            <a:endParaRPr lang="en-GB" sz="1100" dirty="0" smtClean="0">
              <a:solidFill>
                <a:srgbClr val="002060"/>
              </a:solidFill>
            </a:endParaRPr>
          </a:p>
          <a:p>
            <a:pPr algn="just"/>
            <a:r>
              <a:rPr lang="en-GB" sz="1100" dirty="0">
                <a:solidFill>
                  <a:srgbClr val="002060"/>
                </a:solidFill>
              </a:rPr>
              <a:t>In development…… a new intranet site for ELFT pharmacy community health services can be located here:</a:t>
            </a:r>
            <a:endParaRPr lang="en-GB" sz="1100" u="sng" dirty="0">
              <a:hlinkClick r:id="rId8"/>
            </a:endParaRPr>
          </a:p>
          <a:p>
            <a:pPr algn="just"/>
            <a:r>
              <a:rPr lang="en-GB" sz="1100" u="sng" dirty="0">
                <a:hlinkClick r:id="rId8"/>
              </a:rPr>
              <a:t>https://</a:t>
            </a:r>
            <a:r>
              <a:rPr lang="en-GB" sz="1100" u="sng" dirty="0" smtClean="0">
                <a:hlinkClick r:id="rId8"/>
              </a:rPr>
              <a:t>www.elft.nhs.uk/intranet/teams-support-me/pharmacy/pharmacy-community-health-services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51065" y="4631568"/>
            <a:ext cx="3656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MHRA Drug Safety update and ELFT Medication Safety Bulletin </a:t>
            </a: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836" y="5704733"/>
            <a:ext cx="528676" cy="306894"/>
          </a:xfrm>
          <a:prstGeom prst="rect">
            <a:avLst/>
          </a:prstGeom>
          <a:noFill/>
          <a:ln w="28575" algn="in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3796611" y="7177479"/>
            <a:ext cx="3709309" cy="33085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100" dirty="0" smtClean="0">
                <a:solidFill>
                  <a:srgbClr val="002060"/>
                </a:solidFill>
              </a:rPr>
              <a:t>Relevant shortages highlighted by the ELFT pharmacy procurement team:</a:t>
            </a:r>
          </a:p>
          <a:p>
            <a:pPr algn="just"/>
            <a:endParaRPr lang="en-GB" sz="1100" dirty="0" smtClean="0">
              <a:solidFill>
                <a:srgbClr val="00206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err="1" smtClean="0">
                <a:solidFill>
                  <a:srgbClr val="002060"/>
                </a:solidFill>
              </a:rPr>
              <a:t>Zopiclone</a:t>
            </a:r>
            <a:r>
              <a:rPr lang="en-GB" sz="1100" b="1" dirty="0" smtClean="0">
                <a:solidFill>
                  <a:srgbClr val="002060"/>
                </a:solidFill>
              </a:rPr>
              <a:t> </a:t>
            </a:r>
            <a:r>
              <a:rPr lang="en-GB" sz="1100" b="1" dirty="0">
                <a:solidFill>
                  <a:srgbClr val="002060"/>
                </a:solidFill>
              </a:rPr>
              <a:t>3.75mg tablets</a:t>
            </a:r>
            <a:r>
              <a:rPr lang="en-GB" sz="1100" dirty="0">
                <a:solidFill>
                  <a:srgbClr val="002060"/>
                </a:solidFill>
              </a:rPr>
              <a:t> are out of stock from 30th January until mid-February </a:t>
            </a:r>
            <a:r>
              <a:rPr lang="en-GB" sz="1100" dirty="0" smtClean="0">
                <a:solidFill>
                  <a:srgbClr val="002060"/>
                </a:solidFill>
              </a:rPr>
              <a:t>2023.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err="1" smtClean="0">
                <a:solidFill>
                  <a:srgbClr val="002060"/>
                </a:solidFill>
              </a:rPr>
              <a:t>Estradiol</a:t>
            </a:r>
            <a:r>
              <a:rPr lang="en-GB" sz="1100" b="1" dirty="0" smtClean="0">
                <a:solidFill>
                  <a:srgbClr val="002060"/>
                </a:solidFill>
              </a:rPr>
              <a:t> </a:t>
            </a:r>
            <a:r>
              <a:rPr lang="en-GB" sz="1100" b="1" dirty="0">
                <a:solidFill>
                  <a:srgbClr val="002060"/>
                </a:solidFill>
              </a:rPr>
              <a:t>(</a:t>
            </a:r>
            <a:r>
              <a:rPr lang="en-GB" sz="1100" b="1" dirty="0" err="1">
                <a:solidFill>
                  <a:srgbClr val="002060"/>
                </a:solidFill>
              </a:rPr>
              <a:t>Estradot</a:t>
            </a:r>
            <a:r>
              <a:rPr lang="en-GB" sz="1100" b="1" dirty="0">
                <a:solidFill>
                  <a:srgbClr val="002060"/>
                </a:solidFill>
              </a:rPr>
              <a:t> ®) 25micrograms/24hours, 50micrograms/24hours and 100micrograms/24hours </a:t>
            </a:r>
            <a:r>
              <a:rPr lang="en-GB" sz="1100" b="1" dirty="0" smtClean="0">
                <a:solidFill>
                  <a:srgbClr val="002060"/>
                </a:solidFill>
              </a:rPr>
              <a:t>patches – </a:t>
            </a:r>
            <a:r>
              <a:rPr lang="en-GB" sz="1100" dirty="0" smtClean="0">
                <a:solidFill>
                  <a:srgbClr val="002060"/>
                </a:solidFill>
              </a:rPr>
              <a:t>until mid February 2023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err="1" smtClean="0">
                <a:solidFill>
                  <a:srgbClr val="002060"/>
                </a:solidFill>
              </a:rPr>
              <a:t>Senoknot</a:t>
            </a:r>
            <a:r>
              <a:rPr lang="en-GB" sz="1100" b="1" dirty="0" smtClean="0">
                <a:solidFill>
                  <a:srgbClr val="002060"/>
                </a:solidFill>
              </a:rPr>
              <a:t> </a:t>
            </a:r>
            <a:r>
              <a:rPr lang="en-GB" sz="1100" b="1" dirty="0">
                <a:solidFill>
                  <a:srgbClr val="002060"/>
                </a:solidFill>
              </a:rPr>
              <a:t>Syrup - </a:t>
            </a:r>
            <a:r>
              <a:rPr lang="en-GB" sz="1100" b="1" dirty="0" err="1">
                <a:solidFill>
                  <a:srgbClr val="002060"/>
                </a:solidFill>
              </a:rPr>
              <a:t>Senokot</a:t>
            </a:r>
            <a:r>
              <a:rPr lang="en-GB" sz="1100" b="1" dirty="0" smtClean="0">
                <a:solidFill>
                  <a:srgbClr val="002060"/>
                </a:solidFill>
              </a:rPr>
              <a:t>® syrup </a:t>
            </a:r>
            <a:r>
              <a:rPr lang="en-GB" sz="1100" b="1" dirty="0">
                <a:solidFill>
                  <a:srgbClr val="002060"/>
                </a:solidFill>
              </a:rPr>
              <a:t>and Senokot®12 Years Plus </a:t>
            </a:r>
            <a:r>
              <a:rPr lang="en-GB" sz="1100" b="1" dirty="0" smtClean="0">
                <a:solidFill>
                  <a:srgbClr val="002060"/>
                </a:solidFill>
              </a:rPr>
              <a:t>syrup (</a:t>
            </a:r>
            <a:r>
              <a:rPr lang="en-GB" sz="1100" b="1" dirty="0">
                <a:solidFill>
                  <a:srgbClr val="002060"/>
                </a:solidFill>
              </a:rPr>
              <a:t>both containing 7.5mg/5ml </a:t>
            </a:r>
            <a:r>
              <a:rPr lang="en-GB" sz="1100" b="1" dirty="0" err="1" smtClean="0">
                <a:solidFill>
                  <a:srgbClr val="002060"/>
                </a:solidFill>
              </a:rPr>
              <a:t>sennosides</a:t>
            </a:r>
            <a:r>
              <a:rPr lang="en-GB" sz="1100" dirty="0" smtClean="0">
                <a:solidFill>
                  <a:srgbClr val="002060"/>
                </a:solidFill>
              </a:rPr>
              <a:t>)- out of </a:t>
            </a:r>
            <a:r>
              <a:rPr lang="en-GB" sz="1100" dirty="0">
                <a:solidFill>
                  <a:srgbClr val="002060"/>
                </a:solidFill>
              </a:rPr>
              <a:t>stock until </a:t>
            </a:r>
            <a:r>
              <a:rPr lang="en-GB" sz="1100" dirty="0" smtClean="0">
                <a:solidFill>
                  <a:srgbClr val="002060"/>
                </a:solidFill>
              </a:rPr>
              <a:t> March 2023.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Insuman</a:t>
            </a:r>
            <a:r>
              <a:rPr lang="en-GB" sz="11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r>
              <a:rPr lang="en-GB" sz="1100" b="1" dirty="0">
                <a:solidFill>
                  <a:srgbClr val="002060"/>
                </a:solidFill>
                <a:cs typeface="Calibri" panose="020F0502020204030204" pitchFamily="34" charset="0"/>
              </a:rPr>
              <a:t>(various </a:t>
            </a:r>
            <a:r>
              <a:rPr lang="en-GB" sz="11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products) </a:t>
            </a:r>
            <a:r>
              <a:rPr lang="en-GB" sz="1100" b="1" dirty="0" err="1" smtClean="0">
                <a:solidFill>
                  <a:srgbClr val="002060"/>
                </a:solidFill>
              </a:rPr>
              <a:t>Insuman</a:t>
            </a:r>
            <a:r>
              <a:rPr lang="en-GB" sz="1100" b="1" dirty="0">
                <a:solidFill>
                  <a:srgbClr val="002060"/>
                </a:solidFill>
              </a:rPr>
              <a:t>® Comb </a:t>
            </a:r>
            <a:r>
              <a:rPr lang="en-GB" sz="1100" b="1" dirty="0" smtClean="0">
                <a:solidFill>
                  <a:srgbClr val="002060"/>
                </a:solidFill>
              </a:rPr>
              <a:t>25, </a:t>
            </a:r>
            <a:r>
              <a:rPr lang="en-GB" sz="1100" b="1" dirty="0" err="1">
                <a:solidFill>
                  <a:srgbClr val="002060"/>
                </a:solidFill>
              </a:rPr>
              <a:t>Insuman</a:t>
            </a:r>
            <a:r>
              <a:rPr lang="en-GB" sz="1100" b="1" dirty="0">
                <a:solidFill>
                  <a:srgbClr val="002060"/>
                </a:solidFill>
              </a:rPr>
              <a:t>® </a:t>
            </a:r>
            <a:r>
              <a:rPr lang="en-GB" sz="1100" b="1" dirty="0" smtClean="0">
                <a:solidFill>
                  <a:srgbClr val="002060"/>
                </a:solidFill>
              </a:rPr>
              <a:t>Basal, </a:t>
            </a:r>
            <a:r>
              <a:rPr lang="en-GB" sz="1100" b="1" dirty="0" err="1" smtClean="0">
                <a:solidFill>
                  <a:srgbClr val="002060"/>
                </a:solidFill>
              </a:rPr>
              <a:t>Insuman</a:t>
            </a:r>
            <a:r>
              <a:rPr lang="en-GB" sz="1100" b="1" dirty="0">
                <a:solidFill>
                  <a:srgbClr val="002060"/>
                </a:solidFill>
              </a:rPr>
              <a:t>® Rapid </a:t>
            </a:r>
            <a:r>
              <a:rPr lang="en-GB" sz="1100" dirty="0" smtClean="0">
                <a:solidFill>
                  <a:srgbClr val="002060"/>
                </a:solidFill>
              </a:rPr>
              <a:t>– discontinued and stocks being  exhausted by May/June 2023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rgbClr val="002060"/>
              </a:solidFill>
            </a:endParaRPr>
          </a:p>
          <a:p>
            <a:pPr algn="just"/>
            <a:r>
              <a:rPr lang="en-GB" sz="1100" dirty="0" smtClean="0">
                <a:solidFill>
                  <a:srgbClr val="002060"/>
                </a:solidFill>
              </a:rPr>
              <a:t>Any particular concerns regarding shortages, pharmacy have access to the Specialist Pharmacy Service (SPS) online medicines supply tool with up to date procurement issues. </a:t>
            </a:r>
            <a:r>
              <a:rPr lang="en-GB" sz="1100" dirty="0" smtClean="0">
                <a:solidFill>
                  <a:srgbClr val="002060"/>
                </a:solidFill>
                <a:hlinkClick r:id="rId10"/>
              </a:rPr>
              <a:t>www.sps.nhs.uk</a:t>
            </a:r>
            <a:r>
              <a:rPr lang="en-GB" sz="1100" dirty="0" smtClean="0">
                <a:solidFill>
                  <a:srgbClr val="002060"/>
                </a:solidFill>
              </a:rPr>
              <a:t> 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788537" y="10091633"/>
            <a:ext cx="5357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2060"/>
                </a:solidFill>
              </a:rPr>
              <a:t>Any questions or queries please contact the pharmacy team on </a:t>
            </a:r>
            <a:r>
              <a:rPr lang="en-GB" sz="1100" b="1" dirty="0">
                <a:solidFill>
                  <a:srgbClr val="002060"/>
                </a:solidFill>
              </a:rPr>
              <a:t>elft.pharmacybchs@nhs.net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1471747"/>
              </p:ext>
            </p:extLst>
          </p:nvPr>
        </p:nvGraphicFramePr>
        <p:xfrm>
          <a:off x="518281" y="5438347"/>
          <a:ext cx="2783138" cy="78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33" y="1604536"/>
            <a:ext cx="435683" cy="43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8148"/>
      </p:ext>
    </p:extLst>
  </p:cSld>
  <p:clrMapOvr>
    <a:masterClrMapping/>
  </p:clrMapOvr>
</p:sld>
</file>

<file path=ppt/theme/theme1.xml><?xml version="1.0" encoding="utf-8"?>
<a:theme xmlns:a="http://schemas.openxmlformats.org/drawingml/2006/main" name="MIST Newsletter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D7E3559-1D3F-4E68-8D28-EE976C263A91}" vid="{094A8AC7-8FD3-4292-83BB-4EEC78805C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ccde9b1-292e-4409-9fca-1338264dd7dc">
      <Terms xmlns="http://schemas.microsoft.com/office/infopath/2007/PartnerControls"/>
    </lcf76f155ced4ddcb4097134ff3c332f>
    <_ip_UnifiedCompliancePolicyProperties xmlns="http://schemas.microsoft.com/sharepoint/v3" xsi:nil="true"/>
    <TaxCatchAll xmlns="b556b89b-4867-42a2-a737-f0f7fb94ba86" xsi:nil="true"/>
    <SharedWithUsers xmlns="b556b89b-4867-42a2-a737-f0f7fb94ba86">
      <UserInfo>
        <DisplayName>Pharmacy Members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C0C41337BB340BD8BD2AE26BB646F" ma:contentTypeVersion="18" ma:contentTypeDescription="Create a new document." ma:contentTypeScope="" ma:versionID="4bb2f617e89faa681168d1665ee4e746">
  <xsd:schema xmlns:xsd="http://www.w3.org/2001/XMLSchema" xmlns:xs="http://www.w3.org/2001/XMLSchema" xmlns:p="http://schemas.microsoft.com/office/2006/metadata/properties" xmlns:ns1="http://schemas.microsoft.com/sharepoint/v3" xmlns:ns2="dccde9b1-292e-4409-9fca-1338264dd7dc" xmlns:ns3="b556b89b-4867-42a2-a737-f0f7fb94ba86" targetNamespace="http://schemas.microsoft.com/office/2006/metadata/properties" ma:root="true" ma:fieldsID="7239fbbd7f44bae62000fa7602e526ba" ns1:_="" ns2:_="" ns3:_="">
    <xsd:import namespace="http://schemas.microsoft.com/sharepoint/v3"/>
    <xsd:import namespace="dccde9b1-292e-4409-9fca-1338264dd7dc"/>
    <xsd:import namespace="b556b89b-4867-42a2-a737-f0f7fb94b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de9b1-292e-4409-9fca-1338264dd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6b89b-4867-42a2-a737-f0f7fb94ba8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95f69df-7f03-4977-ba9f-37ac568a4c68}" ma:internalName="TaxCatchAll" ma:showField="CatchAllData" ma:web="b556b89b-4867-42a2-a737-f0f7fb94b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A04B81-0F5A-4A60-9ED4-A00479ADF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2EE706-6215-4573-8B72-DD3D561C73EF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dccde9b1-292e-4409-9fca-1338264dd7dc"/>
    <ds:schemaRef ds:uri="b556b89b-4867-42a2-a737-f0f7fb94ba86"/>
    <ds:schemaRef ds:uri="http://schemas.openxmlformats.org/package/2006/metadata/core-properties"/>
    <ds:schemaRef ds:uri="http://purl.org/dc/dcmitype/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02124B4-948C-46ED-BD7A-D80571CD1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ccde9b1-292e-4409-9fca-1338264dd7dc"/>
    <ds:schemaRef ds:uri="b556b89b-4867-42a2-a737-f0f7fb94b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MIST Newsletter Template</Template>
  <TotalTime>12737</TotalTime>
  <Words>606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MIST Newsletter Template</vt:lpstr>
      <vt:lpstr>PowerPoint Presentation</vt:lpstr>
    </vt:vector>
  </TitlesOfParts>
  <Company>Luton &amp; Dunstable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Arain Saema</cp:lastModifiedBy>
  <cp:revision>580</cp:revision>
  <cp:lastPrinted>2023-01-18T08:53:21Z</cp:lastPrinted>
  <dcterms:created xsi:type="dcterms:W3CDTF">2022-03-18T10:25:40Z</dcterms:created>
  <dcterms:modified xsi:type="dcterms:W3CDTF">2023-02-25T09:57:08Z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0x0101004DCC0C41337BB340BD8BD2AE26BB646F</vt:lpwstr>
  </property>
  <property fmtid="{D5CDD505-2E9C-101B-9397-08002B2CF9AE}" pid="3" name="MediaServiceImageTags">
    <vt:lpwstr/>
  </property>
</Properties>
</file>