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BB9875"/>
    <a:srgbClr val="FF99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58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44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9F7D-44ED-4D1E-96B9-22CCDEF74650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49FF-B4A5-4846-9925-D95720E04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01881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9F7D-44ED-4D1E-96B9-22CCDEF74650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49FF-B4A5-4846-9925-D95720E04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07312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9F7D-44ED-4D1E-96B9-22CCDEF74650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49FF-B4A5-4846-9925-D95720E04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0128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9F7D-44ED-4D1E-96B9-22CCDEF74650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49FF-B4A5-4846-9925-D95720E04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5807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9F7D-44ED-4D1E-96B9-22CCDEF74650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49FF-B4A5-4846-9925-D95720E04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19003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9F7D-44ED-4D1E-96B9-22CCDEF74650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49FF-B4A5-4846-9925-D95720E04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09903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9F7D-44ED-4D1E-96B9-22CCDEF74650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49FF-B4A5-4846-9925-D95720E04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49531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9F7D-44ED-4D1E-96B9-22CCDEF74650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49FF-B4A5-4846-9925-D95720E04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3360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9F7D-44ED-4D1E-96B9-22CCDEF74650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49FF-B4A5-4846-9925-D95720E04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365606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9F7D-44ED-4D1E-96B9-22CCDEF74650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49FF-B4A5-4846-9925-D95720E04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05673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5F9F7D-44ED-4D1E-96B9-22CCDEF74650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D949FF-B4A5-4846-9925-D95720E04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51556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5F9F7D-44ED-4D1E-96B9-22CCDEF74650}" type="datetimeFigureOut">
              <a:rPr lang="en-GB" smtClean="0"/>
              <a:t>25/11/2022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D949FF-B4A5-4846-9925-D95720E048F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20624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mailto:Dina.kakar@nhs.net" TargetMode="External"/><Relationship Id="rId13" Type="http://schemas.openxmlformats.org/officeDocument/2006/relationships/hyperlink" Target="mailto:Ihuoma.alozie1@nhs.net" TargetMode="External"/><Relationship Id="rId3" Type="http://schemas.openxmlformats.org/officeDocument/2006/relationships/hyperlink" Target="mailto:o.anokwuru1@nhs.net" TargetMode="External"/><Relationship Id="rId7" Type="http://schemas.openxmlformats.org/officeDocument/2006/relationships/hyperlink" Target="mailto:Nathan.chan5@nhs.net" TargetMode="External"/><Relationship Id="rId12" Type="http://schemas.openxmlformats.org/officeDocument/2006/relationships/hyperlink" Target="mailto:christopher.oleru-uda@nhs.net" TargetMode="External"/><Relationship Id="rId17" Type="http://schemas.openxmlformats.org/officeDocument/2006/relationships/hyperlink" Target="mailto:c.mcgovern2@nhs.net" TargetMode="External"/><Relationship Id="rId2" Type="http://schemas.openxmlformats.org/officeDocument/2006/relationships/hyperlink" Target="mailto:philipbaker@nhs.net" TargetMode="External"/><Relationship Id="rId16" Type="http://schemas.openxmlformats.org/officeDocument/2006/relationships/hyperlink" Target="mailto:emily.Moimoi@nhs.ne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syeda.begum15@nhs.net" TargetMode="External"/><Relationship Id="rId11" Type="http://schemas.openxmlformats.org/officeDocument/2006/relationships/hyperlink" Target="mailto:k.okori@nhs.net" TargetMode="External"/><Relationship Id="rId5" Type="http://schemas.openxmlformats.org/officeDocument/2006/relationships/hyperlink" Target="mailto:bernadette.kinsella2@nhs.net" TargetMode="External"/><Relationship Id="rId15" Type="http://schemas.openxmlformats.org/officeDocument/2006/relationships/hyperlink" Target="mailto:ria.ellington-dyett@nhs.net" TargetMode="External"/><Relationship Id="rId10" Type="http://schemas.openxmlformats.org/officeDocument/2006/relationships/hyperlink" Target="mailto:djenny.nkoy@nhs.net" TargetMode="External"/><Relationship Id="rId4" Type="http://schemas.openxmlformats.org/officeDocument/2006/relationships/hyperlink" Target="mailto:Niamh.nolan5@nhs.net" TargetMode="External"/><Relationship Id="rId9" Type="http://schemas.openxmlformats.org/officeDocument/2006/relationships/image" Target="../media/image1.png"/><Relationship Id="rId14" Type="http://schemas.openxmlformats.org/officeDocument/2006/relationships/hyperlink" Target="mailto:Fateha.poly1@nhs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7" name="Straight Arrow Connector 66"/>
          <p:cNvCxnSpPr>
            <a:cxnSpLocks/>
          </p:cNvCxnSpPr>
          <p:nvPr/>
        </p:nvCxnSpPr>
        <p:spPr>
          <a:xfrm>
            <a:off x="7901492" y="4020174"/>
            <a:ext cx="11148" cy="46549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31622" y="-3182"/>
            <a:ext cx="8244146" cy="609390"/>
          </a:xfrm>
        </p:spPr>
        <p:txBody>
          <a:bodyPr>
            <a:normAutofit/>
          </a:bodyPr>
          <a:lstStyle/>
          <a:p>
            <a:pPr algn="ctr"/>
            <a:r>
              <a:rPr lang="en-GB" sz="3200" b="1" u="sng" dirty="0"/>
              <a:t>ELFT Tobacco Dependency </a:t>
            </a:r>
            <a:r>
              <a:rPr lang="en-GB" sz="3200" b="1" u="sng" dirty="0" smtClean="0"/>
              <a:t>Service</a:t>
            </a:r>
            <a:endParaRPr lang="en-GB" sz="3200" b="1" u="sng" dirty="0"/>
          </a:p>
        </p:txBody>
      </p:sp>
      <p:sp>
        <p:nvSpPr>
          <p:cNvPr id="4" name="Rectangle 3"/>
          <p:cNvSpPr/>
          <p:nvPr/>
        </p:nvSpPr>
        <p:spPr>
          <a:xfrm>
            <a:off x="3816965" y="628018"/>
            <a:ext cx="4329122" cy="692205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Medical </a:t>
            </a:r>
            <a:r>
              <a:rPr lang="en-GB" sz="1200" dirty="0" smtClean="0">
                <a:solidFill>
                  <a:schemeClr val="tx1"/>
                </a:solidFill>
              </a:rPr>
              <a:t>Director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Philip Baker</a:t>
            </a:r>
          </a:p>
          <a:p>
            <a:pPr algn="ctr"/>
            <a:r>
              <a:rPr lang="en-GB" sz="1200" i="1" dirty="0" smtClean="0">
                <a:solidFill>
                  <a:schemeClr val="tx1"/>
                </a:solidFill>
                <a:hlinkClick r:id="rId2"/>
              </a:rPr>
              <a:t>philipbaker@nhs.net</a:t>
            </a:r>
            <a:endParaRPr lang="en-GB" sz="1200" i="1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6966" y="3327907"/>
            <a:ext cx="4329121" cy="682286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Lead NEL &amp; BL 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b="1" dirty="0">
                <a:solidFill>
                  <a:schemeClr val="tx1"/>
                </a:solidFill>
              </a:rPr>
              <a:t>Ogechi Anokwuru</a:t>
            </a:r>
          </a:p>
          <a:p>
            <a:pPr algn="ctr"/>
            <a:r>
              <a:rPr lang="en-GB" sz="1200" i="1" dirty="0" smtClean="0">
                <a:solidFill>
                  <a:schemeClr val="tx1"/>
                </a:solidFill>
                <a:hlinkClick r:id="rId3"/>
              </a:rPr>
              <a:t>o.anokwuru1@nhs.net</a:t>
            </a:r>
            <a:endParaRPr lang="en-GB" sz="12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07944 939 606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5479" y="4485793"/>
            <a:ext cx="1064591" cy="126891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400" dirty="0" smtClean="0"/>
              <a:t> </a:t>
            </a:r>
            <a:r>
              <a:rPr lang="en-GB" sz="1000" dirty="0" smtClean="0">
                <a:solidFill>
                  <a:schemeClr val="tx1"/>
                </a:solidFill>
              </a:rPr>
              <a:t>Smoking Cessation Advisor (Forensics)</a:t>
            </a: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Niamh Nolan</a:t>
            </a:r>
          </a:p>
          <a:p>
            <a:pPr algn="ctr"/>
            <a:r>
              <a:rPr lang="en-GB" sz="1000" i="1" dirty="0" smtClean="0">
                <a:solidFill>
                  <a:schemeClr val="tx1"/>
                </a:solidFill>
                <a:hlinkClick r:id="rId4"/>
              </a:rPr>
              <a:t>niamh.nolan5@nhs.net</a:t>
            </a:r>
            <a:endParaRPr lang="en-GB" sz="10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07825 103 106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816965" y="1501283"/>
            <a:ext cx="4329121" cy="793440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>
                <a:solidFill>
                  <a:schemeClr val="tx1"/>
                </a:solidFill>
              </a:rPr>
              <a:t>Deputy Director – IPC  and Trust Lead Physical Health</a:t>
            </a:r>
          </a:p>
          <a:p>
            <a:pPr algn="ctr"/>
            <a:r>
              <a:rPr lang="en-GB" sz="1200" dirty="0">
                <a:solidFill>
                  <a:schemeClr val="tx1"/>
                </a:solidFill>
              </a:rPr>
              <a:t> </a:t>
            </a:r>
            <a:r>
              <a:rPr lang="en-GB" sz="1200" b="1" dirty="0">
                <a:solidFill>
                  <a:schemeClr val="tx1"/>
                </a:solidFill>
              </a:rPr>
              <a:t>Bernadette Kinsella</a:t>
            </a:r>
          </a:p>
          <a:p>
            <a:pPr algn="ctr"/>
            <a:r>
              <a:rPr lang="en-GB" sz="1200" i="1" dirty="0" smtClean="0">
                <a:solidFill>
                  <a:schemeClr val="tx1"/>
                </a:solidFill>
                <a:hlinkClick r:id="rId5"/>
              </a:rPr>
              <a:t>bernadette.kinsella2@nhs.net</a:t>
            </a:r>
            <a:endParaRPr lang="en-GB" sz="12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07342 064 602</a:t>
            </a:r>
            <a:endParaRPr lang="en-GB" sz="12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1294729" y="4485792"/>
            <a:ext cx="1064591" cy="12717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Smoking Cessation Advisor (Tower Hamlets)</a:t>
            </a:r>
            <a:endParaRPr lang="en-GB" sz="1000" dirty="0">
              <a:solidFill>
                <a:schemeClr val="tx1"/>
              </a:solidFill>
            </a:endParaRP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Syeda Begum</a:t>
            </a:r>
          </a:p>
          <a:p>
            <a:pPr algn="ctr"/>
            <a:r>
              <a:rPr lang="en-GB" sz="1000" i="1" dirty="0" smtClean="0">
                <a:solidFill>
                  <a:schemeClr val="tx1"/>
                </a:solidFill>
                <a:hlinkClick r:id="rId6"/>
              </a:rPr>
              <a:t>syeda.begum15@nhs.net</a:t>
            </a:r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07920 361 013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3721021" y="5936777"/>
            <a:ext cx="2495635" cy="661981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Data Analyst and Administrator </a:t>
            </a:r>
          </a:p>
          <a:p>
            <a:pPr algn="ctr"/>
            <a:r>
              <a:rPr lang="en-GB" sz="1000" b="1" dirty="0">
                <a:solidFill>
                  <a:schemeClr val="tx1"/>
                </a:solidFill>
              </a:rPr>
              <a:t>Nathan </a:t>
            </a:r>
            <a:r>
              <a:rPr lang="en-GB" sz="1000" b="1" dirty="0" smtClean="0">
                <a:solidFill>
                  <a:schemeClr val="tx1"/>
                </a:solidFill>
              </a:rPr>
              <a:t>Chan</a:t>
            </a:r>
          </a:p>
          <a:p>
            <a:pPr algn="ctr"/>
            <a:r>
              <a:rPr lang="en-GB" sz="1000" i="1" dirty="0" smtClean="0">
                <a:solidFill>
                  <a:schemeClr val="tx1"/>
                </a:solidFill>
                <a:hlinkClick r:id="rId7"/>
              </a:rPr>
              <a:t>nathan.chan5@nhs.net</a:t>
            </a:r>
            <a:endParaRPr lang="en-GB" sz="10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07825 022 208</a:t>
            </a:r>
            <a:r>
              <a:rPr lang="en-GB" sz="1000" b="1" dirty="0" smtClean="0">
                <a:solidFill>
                  <a:schemeClr val="tx1"/>
                </a:solidFill>
              </a:rPr>
              <a:t>  </a:t>
            </a:r>
            <a:endParaRPr lang="en-GB" sz="1000" b="1" dirty="0">
              <a:solidFill>
                <a:schemeClr val="tx1"/>
              </a:solidFill>
            </a:endParaRPr>
          </a:p>
        </p:txBody>
      </p:sp>
      <p:cxnSp>
        <p:nvCxnSpPr>
          <p:cNvPr id="29" name="Straight Arrow Connector 28"/>
          <p:cNvCxnSpPr>
            <a:cxnSpLocks/>
          </p:cNvCxnSpPr>
          <p:nvPr/>
        </p:nvCxnSpPr>
        <p:spPr>
          <a:xfrm>
            <a:off x="5935544" y="3047624"/>
            <a:ext cx="11592" cy="28173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3" name="Elbow Connector 62"/>
          <p:cNvCxnSpPr>
            <a:cxnSpLocks/>
            <a:stCxn id="6" idx="3"/>
            <a:endCxn id="54" idx="0"/>
          </p:cNvCxnSpPr>
          <p:nvPr/>
        </p:nvCxnSpPr>
        <p:spPr>
          <a:xfrm>
            <a:off x="8146087" y="3669050"/>
            <a:ext cx="3348845" cy="813975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3" name="Straight Arrow Connector 92"/>
          <p:cNvCxnSpPr/>
          <p:nvPr/>
        </p:nvCxnSpPr>
        <p:spPr>
          <a:xfrm>
            <a:off x="5931654" y="2293940"/>
            <a:ext cx="3890" cy="19208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70" name="Elbow Connector 69"/>
          <p:cNvCxnSpPr>
            <a:cxnSpLocks/>
            <a:stCxn id="6" idx="1"/>
            <a:endCxn id="7" idx="0"/>
          </p:cNvCxnSpPr>
          <p:nvPr/>
        </p:nvCxnSpPr>
        <p:spPr>
          <a:xfrm rot="10800000" flipV="1">
            <a:off x="687776" y="3669049"/>
            <a:ext cx="3129191" cy="816743"/>
          </a:xfrm>
          <a:prstGeom prst="bentConnector2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" name="Rectangle 2"/>
          <p:cNvSpPr/>
          <p:nvPr/>
        </p:nvSpPr>
        <p:spPr>
          <a:xfrm>
            <a:off x="3816965" y="2495294"/>
            <a:ext cx="4329121" cy="687133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Programme Manager</a:t>
            </a:r>
          </a:p>
          <a:p>
            <a:pPr algn="ctr"/>
            <a:r>
              <a:rPr lang="en-GB" sz="1200" b="1" dirty="0" smtClean="0">
                <a:solidFill>
                  <a:schemeClr val="tx1"/>
                </a:solidFill>
              </a:rPr>
              <a:t>Dina </a:t>
            </a:r>
            <a:r>
              <a:rPr lang="en-GB" sz="1200" b="1" dirty="0" err="1" smtClean="0">
                <a:solidFill>
                  <a:schemeClr val="tx1"/>
                </a:solidFill>
              </a:rPr>
              <a:t>Kakar</a:t>
            </a:r>
            <a:endParaRPr lang="en-GB" sz="12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200" i="1" dirty="0">
                <a:solidFill>
                  <a:schemeClr val="tx1"/>
                </a:solidFill>
                <a:hlinkClick r:id="rId8"/>
              </a:rPr>
              <a:t>d</a:t>
            </a:r>
            <a:r>
              <a:rPr lang="en-GB" sz="1200" i="1" dirty="0" smtClean="0">
                <a:solidFill>
                  <a:schemeClr val="tx1"/>
                </a:solidFill>
                <a:hlinkClick r:id="rId8"/>
              </a:rPr>
              <a:t>ina.kakar@nhs.net</a:t>
            </a:r>
            <a:endParaRPr lang="en-GB" sz="12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1200" dirty="0" smtClean="0">
                <a:solidFill>
                  <a:schemeClr val="tx1"/>
                </a:solidFill>
              </a:rPr>
              <a:t>07825 115 889</a:t>
            </a:r>
          </a:p>
        </p:txBody>
      </p:sp>
      <p:cxnSp>
        <p:nvCxnSpPr>
          <p:cNvPr id="73" name="Straight Arrow Connector 72"/>
          <p:cNvCxnSpPr>
            <a:cxnSpLocks/>
          </p:cNvCxnSpPr>
          <p:nvPr/>
        </p:nvCxnSpPr>
        <p:spPr>
          <a:xfrm>
            <a:off x="5947136" y="1337160"/>
            <a:ext cx="0" cy="179425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pic>
        <p:nvPicPr>
          <p:cNvPr id="24" name="Picture 2">
            <a:extLst>
              <a:ext uri="{FF2B5EF4-FFF2-40B4-BE49-F238E27FC236}">
                <a16:creationId xmlns:a16="http://schemas.microsoft.com/office/drawing/2014/main" id="{FCC88225-DE58-4216-810A-EF68BE52EEB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681183" y="23446"/>
            <a:ext cx="2474119" cy="12370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9" name="Straight Arrow Connector 38">
            <a:extLst>
              <a:ext uri="{FF2B5EF4-FFF2-40B4-BE49-F238E27FC236}">
                <a16:creationId xmlns:a16="http://schemas.microsoft.com/office/drawing/2014/main" id="{06A561CC-11B2-419B-A7AD-2B1D94882063}"/>
              </a:ext>
            </a:extLst>
          </p:cNvPr>
          <p:cNvCxnSpPr>
            <a:cxnSpLocks/>
          </p:cNvCxnSpPr>
          <p:nvPr/>
        </p:nvCxnSpPr>
        <p:spPr>
          <a:xfrm>
            <a:off x="2910424" y="3674406"/>
            <a:ext cx="0" cy="80635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Rectangle 25"/>
          <p:cNvSpPr/>
          <p:nvPr/>
        </p:nvSpPr>
        <p:spPr>
          <a:xfrm>
            <a:off x="6296436" y="4482140"/>
            <a:ext cx="1064590" cy="12790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Smoking Cessation Advisor </a:t>
            </a: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Djenny </a:t>
            </a:r>
            <a:r>
              <a:rPr lang="en-GB" sz="1000" b="1" dirty="0">
                <a:solidFill>
                  <a:schemeClr val="tx1"/>
                </a:solidFill>
              </a:rPr>
              <a:t>Nkoy</a:t>
            </a:r>
          </a:p>
          <a:p>
            <a:pPr algn="ctr"/>
            <a:r>
              <a:rPr lang="en-GB" sz="1000" i="1" dirty="0" smtClean="0">
                <a:solidFill>
                  <a:schemeClr val="tx1"/>
                </a:solidFill>
                <a:hlinkClick r:id="rId10"/>
              </a:rPr>
              <a:t>djenny.nkoy@nhs.net</a:t>
            </a:r>
            <a:endParaRPr lang="en-GB" sz="10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07825 022 032</a:t>
            </a:r>
          </a:p>
          <a:p>
            <a:pPr algn="ctr"/>
            <a:endParaRPr lang="en-GB" sz="1000" i="1" dirty="0">
              <a:solidFill>
                <a:schemeClr val="tx1"/>
              </a:solidFill>
            </a:endParaRPr>
          </a:p>
        </p:txBody>
      </p:sp>
      <p:cxnSp>
        <p:nvCxnSpPr>
          <p:cNvPr id="37" name="Straight Arrow Connector 36">
            <a:extLst>
              <a:ext uri="{FF2B5EF4-FFF2-40B4-BE49-F238E27FC236}">
                <a16:creationId xmlns:a16="http://schemas.microsoft.com/office/drawing/2014/main" id="{06A561CC-11B2-419B-A7AD-2B1D94882063}"/>
              </a:ext>
            </a:extLst>
          </p:cNvPr>
          <p:cNvCxnSpPr>
            <a:cxnSpLocks/>
          </p:cNvCxnSpPr>
          <p:nvPr/>
        </p:nvCxnSpPr>
        <p:spPr>
          <a:xfrm>
            <a:off x="1691695" y="3664861"/>
            <a:ext cx="4556" cy="816744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>
            <a:cxnSpLocks/>
          </p:cNvCxnSpPr>
          <p:nvPr/>
        </p:nvCxnSpPr>
        <p:spPr>
          <a:xfrm>
            <a:off x="4106367" y="4017495"/>
            <a:ext cx="11148" cy="46549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2433237" y="4482986"/>
            <a:ext cx="1064591" cy="12717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Smoking Cessation Advisor (City &amp; Hackney)</a:t>
            </a: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Kelvin Okorie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i="1" dirty="0" smtClean="0">
                <a:solidFill>
                  <a:schemeClr val="tx1"/>
                </a:solidFill>
                <a:hlinkClick r:id="rId11"/>
              </a:rPr>
              <a:t>k.okori@nhs.net</a:t>
            </a:r>
            <a:endParaRPr lang="en-GB" sz="10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07966 067 817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3571745" y="4482986"/>
            <a:ext cx="1203838" cy="12717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Smoking Cessation Advisor (Newham)</a:t>
            </a: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Christopher </a:t>
            </a:r>
            <a:r>
              <a:rPr lang="en-GB" sz="1000" b="1" dirty="0" smtClean="0">
                <a:solidFill>
                  <a:schemeClr val="tx1"/>
                </a:solidFill>
              </a:rPr>
              <a:t>Oleru-Uda</a:t>
            </a:r>
            <a:endParaRPr lang="en-GB" sz="1000" b="1" dirty="0" smtClean="0">
              <a:solidFill>
                <a:schemeClr val="tx1"/>
              </a:solidFill>
            </a:endParaRPr>
          </a:p>
          <a:p>
            <a:pPr algn="ctr"/>
            <a:r>
              <a:rPr lang="en-GB" sz="1000" i="1" dirty="0" smtClean="0">
                <a:solidFill>
                  <a:schemeClr val="tx1"/>
                </a:solidFill>
                <a:hlinkClick r:id="rId12"/>
              </a:rPr>
              <a:t>christopher.oleru-uda@nhs.net</a:t>
            </a:r>
            <a:endParaRPr lang="en-GB" sz="10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07387 525 728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44" name="Straight Arrow Connector 43"/>
          <p:cNvCxnSpPr>
            <a:cxnSpLocks/>
          </p:cNvCxnSpPr>
          <p:nvPr/>
        </p:nvCxnSpPr>
        <p:spPr>
          <a:xfrm>
            <a:off x="5698365" y="4017495"/>
            <a:ext cx="11148" cy="46549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152065" y="4480763"/>
            <a:ext cx="1064591" cy="127171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Smoking Cessation Advisor</a:t>
            </a: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Ihuoma Alozie</a:t>
            </a:r>
          </a:p>
          <a:p>
            <a:pPr algn="ctr"/>
            <a:r>
              <a:rPr lang="en-GB" sz="1000" i="1" dirty="0" smtClean="0">
                <a:solidFill>
                  <a:schemeClr val="tx1"/>
                </a:solidFill>
                <a:hlinkClick r:id="rId13"/>
              </a:rPr>
              <a:t>ihuoma.alozie1@nhs.net</a:t>
            </a:r>
            <a:endParaRPr lang="en-GB" sz="1000" i="1" dirty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07825 104 862</a:t>
            </a:r>
          </a:p>
          <a:p>
            <a:pPr algn="ctr"/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47" name="Straight Arrow Connector 46"/>
          <p:cNvCxnSpPr>
            <a:cxnSpLocks/>
          </p:cNvCxnSpPr>
          <p:nvPr/>
        </p:nvCxnSpPr>
        <p:spPr>
          <a:xfrm>
            <a:off x="6988145" y="4016265"/>
            <a:ext cx="11148" cy="465491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ectangle 47"/>
          <p:cNvSpPr/>
          <p:nvPr/>
        </p:nvSpPr>
        <p:spPr>
          <a:xfrm>
            <a:off x="7438549" y="4481756"/>
            <a:ext cx="1064590" cy="12790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Smoking Cessation Advisor </a:t>
            </a: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Fateha Poly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i="1" dirty="0" smtClean="0">
                <a:solidFill>
                  <a:schemeClr val="tx1"/>
                </a:solidFill>
                <a:hlinkClick r:id="rId14"/>
              </a:rPr>
              <a:t>fateha.poly1@nhs.net</a:t>
            </a:r>
            <a:endParaRPr lang="en-GB" sz="10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07827 902 845</a:t>
            </a:r>
          </a:p>
          <a:p>
            <a:pPr algn="ctr"/>
            <a:endParaRPr lang="en-GB" sz="1000" i="1" dirty="0" smtClean="0">
              <a:solidFill>
                <a:schemeClr val="tx1"/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152065" y="4151960"/>
            <a:ext cx="3351074" cy="210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Luton and Bedfordshire</a:t>
            </a:r>
            <a:endParaRPr lang="en-GB" dirty="0"/>
          </a:p>
        </p:txBody>
      </p:sp>
      <p:sp>
        <p:nvSpPr>
          <p:cNvPr id="52" name="Rectangle 51"/>
          <p:cNvSpPr/>
          <p:nvPr/>
        </p:nvSpPr>
        <p:spPr>
          <a:xfrm>
            <a:off x="155479" y="4151960"/>
            <a:ext cx="4620104" cy="2105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London</a:t>
            </a:r>
            <a:endParaRPr lang="en-GB" dirty="0"/>
          </a:p>
        </p:txBody>
      </p:sp>
      <p:sp>
        <p:nvSpPr>
          <p:cNvPr id="54" name="Rectangle 53"/>
          <p:cNvSpPr/>
          <p:nvPr/>
        </p:nvSpPr>
        <p:spPr>
          <a:xfrm>
            <a:off x="10962637" y="4483025"/>
            <a:ext cx="1064590" cy="12790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Smoking Cessation Advisor </a:t>
            </a: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Ria Ellington-Dyett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i="1" dirty="0" smtClean="0">
                <a:solidFill>
                  <a:schemeClr val="tx1"/>
                </a:solidFill>
                <a:hlinkClick r:id="rId15"/>
              </a:rPr>
              <a:t>ria.ellington-dyett@nhs.net</a:t>
            </a:r>
            <a:endParaRPr lang="en-GB" sz="10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07970 149 520</a:t>
            </a:r>
            <a:endParaRPr lang="en-GB" sz="1000" dirty="0">
              <a:solidFill>
                <a:schemeClr val="tx1"/>
              </a:solidFill>
            </a:endParaRPr>
          </a:p>
        </p:txBody>
      </p:sp>
      <p:cxnSp>
        <p:nvCxnSpPr>
          <p:cNvPr id="57" name="Straight Arrow Connector 56">
            <a:extLst>
              <a:ext uri="{FF2B5EF4-FFF2-40B4-BE49-F238E27FC236}">
                <a16:creationId xmlns:a16="http://schemas.microsoft.com/office/drawing/2014/main" id="{06A561CC-11B2-419B-A7AD-2B1D94882063}"/>
              </a:ext>
            </a:extLst>
          </p:cNvPr>
          <p:cNvCxnSpPr>
            <a:cxnSpLocks/>
          </p:cNvCxnSpPr>
          <p:nvPr/>
        </p:nvCxnSpPr>
        <p:spPr>
          <a:xfrm>
            <a:off x="9022299" y="3676629"/>
            <a:ext cx="0" cy="80635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06A561CC-11B2-419B-A7AD-2B1D94882063}"/>
              </a:ext>
            </a:extLst>
          </p:cNvPr>
          <p:cNvCxnSpPr>
            <a:cxnSpLocks/>
          </p:cNvCxnSpPr>
          <p:nvPr/>
        </p:nvCxnSpPr>
        <p:spPr>
          <a:xfrm>
            <a:off x="10256063" y="3676629"/>
            <a:ext cx="0" cy="806357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Rectangle 61"/>
          <p:cNvSpPr/>
          <p:nvPr/>
        </p:nvSpPr>
        <p:spPr>
          <a:xfrm>
            <a:off x="8591939" y="4483022"/>
            <a:ext cx="1064590" cy="12790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Smoking Cessation Advisor </a:t>
            </a: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Emily Moimoi</a:t>
            </a:r>
          </a:p>
          <a:p>
            <a:pPr algn="ctr"/>
            <a:r>
              <a:rPr lang="en-GB" sz="1000" i="1" dirty="0" smtClean="0">
                <a:solidFill>
                  <a:schemeClr val="tx1"/>
                </a:solidFill>
                <a:hlinkClick r:id="rId16"/>
              </a:rPr>
              <a:t>emily.moimoi@nhs.net</a:t>
            </a:r>
            <a:endParaRPr lang="en-GB" sz="10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07968 114 828</a:t>
            </a:r>
          </a:p>
        </p:txBody>
      </p:sp>
      <p:sp>
        <p:nvSpPr>
          <p:cNvPr id="64" name="Rectangle 63"/>
          <p:cNvSpPr/>
          <p:nvPr/>
        </p:nvSpPr>
        <p:spPr>
          <a:xfrm>
            <a:off x="9745330" y="4483023"/>
            <a:ext cx="1057994" cy="1279019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000" dirty="0">
                <a:solidFill>
                  <a:schemeClr val="tx1"/>
                </a:solidFill>
              </a:rPr>
              <a:t>Smoking Cessation Advisor </a:t>
            </a:r>
            <a:endParaRPr lang="en-GB" sz="1000" dirty="0" smtClean="0">
              <a:solidFill>
                <a:schemeClr val="tx1"/>
              </a:solidFill>
            </a:endParaRPr>
          </a:p>
          <a:p>
            <a:pPr algn="ctr"/>
            <a:r>
              <a:rPr lang="en-GB" sz="1000" b="1" dirty="0" smtClean="0">
                <a:solidFill>
                  <a:schemeClr val="tx1"/>
                </a:solidFill>
              </a:rPr>
              <a:t>Caroline McGovern </a:t>
            </a:r>
            <a:endParaRPr lang="en-GB" sz="1000" b="1" dirty="0">
              <a:solidFill>
                <a:schemeClr val="tx1"/>
              </a:solidFill>
            </a:endParaRPr>
          </a:p>
          <a:p>
            <a:pPr algn="ctr"/>
            <a:r>
              <a:rPr lang="en-GB" sz="1000" i="1" dirty="0" smtClean="0">
                <a:solidFill>
                  <a:schemeClr val="tx1"/>
                </a:solidFill>
                <a:hlinkClick r:id="rId17"/>
              </a:rPr>
              <a:t>c.mcgovern2@nhs.net</a:t>
            </a:r>
            <a:endParaRPr lang="en-GB" sz="1000" i="1" dirty="0" smtClean="0">
              <a:solidFill>
                <a:schemeClr val="tx1"/>
              </a:solidFill>
            </a:endParaRPr>
          </a:p>
          <a:p>
            <a:pPr algn="ctr"/>
            <a:r>
              <a:rPr lang="en-GB" sz="1000" dirty="0" smtClean="0">
                <a:solidFill>
                  <a:schemeClr val="tx1"/>
                </a:solidFill>
              </a:rPr>
              <a:t>07967 750 517</a:t>
            </a:r>
            <a:endParaRPr lang="en-GB" sz="1000" dirty="0">
              <a:solidFill>
                <a:schemeClr val="tx1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8591938" y="4152903"/>
            <a:ext cx="3435289" cy="20963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 smtClean="0"/>
              <a:t>Community</a:t>
            </a:r>
            <a:endParaRPr lang="en-GB" dirty="0"/>
          </a:p>
        </p:txBody>
      </p:sp>
      <p:cxnSp>
        <p:nvCxnSpPr>
          <p:cNvPr id="68" name="Straight Arrow Connector 67">
            <a:extLst>
              <a:ext uri="{FF2B5EF4-FFF2-40B4-BE49-F238E27FC236}">
                <a16:creationId xmlns:a16="http://schemas.microsoft.com/office/drawing/2014/main" id="{06A561CC-11B2-419B-A7AD-2B1D94882063}"/>
              </a:ext>
            </a:extLst>
          </p:cNvPr>
          <p:cNvCxnSpPr>
            <a:cxnSpLocks/>
          </p:cNvCxnSpPr>
          <p:nvPr/>
        </p:nvCxnSpPr>
        <p:spPr>
          <a:xfrm flipH="1">
            <a:off x="4947520" y="4017495"/>
            <a:ext cx="4429" cy="1911980"/>
          </a:xfrm>
          <a:prstGeom prst="straightConnector1">
            <a:avLst/>
          </a:prstGeom>
          <a:ln w="12700"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6" name="Title 1"/>
          <p:cNvSpPr txBox="1">
            <a:spLocks/>
          </p:cNvSpPr>
          <p:nvPr/>
        </p:nvSpPr>
        <p:spPr>
          <a:xfrm>
            <a:off x="8467243" y="6286500"/>
            <a:ext cx="3724509" cy="5752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GB" sz="2400" dirty="0" smtClean="0"/>
              <a:t>ELFT.StopSmoking@nhs.net</a:t>
            </a:r>
            <a:endParaRPr lang="en-GB" sz="2400" dirty="0"/>
          </a:p>
        </p:txBody>
      </p:sp>
    </p:spTree>
    <p:extLst>
      <p:ext uri="{BB962C8B-B14F-4D97-AF65-F5344CB8AC3E}">
        <p14:creationId xmlns:p14="http://schemas.microsoft.com/office/powerpoint/2010/main" val="31190933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166</Words>
  <Application>Microsoft Office PowerPoint</Application>
  <PresentationFormat>Widescreen</PresentationFormat>
  <Paragraphs>64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ELFT Tobacco Dependency Service</vt:lpstr>
    </vt:vector>
  </TitlesOfParts>
  <Company>East London NHS Foundation Trust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Organizational Chart</dc:title>
  <dc:creator>Adejumo Oluwatoyin</dc:creator>
  <cp:lastModifiedBy>Chan Nathan</cp:lastModifiedBy>
  <cp:revision>59</cp:revision>
  <cp:lastPrinted>2022-08-30T09:27:55Z</cp:lastPrinted>
  <dcterms:created xsi:type="dcterms:W3CDTF">2022-06-15T12:55:23Z</dcterms:created>
  <dcterms:modified xsi:type="dcterms:W3CDTF">2022-11-25T11:15:01Z</dcterms:modified>
</cp:coreProperties>
</file>