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761F-6DE5-4CAE-BB18-8DAD625F969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9148-48C8-45B5-9A54-0C92A77E6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24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761F-6DE5-4CAE-BB18-8DAD625F969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9148-48C8-45B5-9A54-0C92A77E6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872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761F-6DE5-4CAE-BB18-8DAD625F969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9148-48C8-45B5-9A54-0C92A77E6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68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761F-6DE5-4CAE-BB18-8DAD625F969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9148-48C8-45B5-9A54-0C92A77E6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01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761F-6DE5-4CAE-BB18-8DAD625F969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9148-48C8-45B5-9A54-0C92A77E6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2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761F-6DE5-4CAE-BB18-8DAD625F969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9148-48C8-45B5-9A54-0C92A77E6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007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761F-6DE5-4CAE-BB18-8DAD625F969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9148-48C8-45B5-9A54-0C92A77E6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27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761F-6DE5-4CAE-BB18-8DAD625F969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9148-48C8-45B5-9A54-0C92A77E6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69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761F-6DE5-4CAE-BB18-8DAD625F969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9148-48C8-45B5-9A54-0C92A77E6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70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761F-6DE5-4CAE-BB18-8DAD625F969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9148-48C8-45B5-9A54-0C92A77E6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48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E761F-6DE5-4CAE-BB18-8DAD625F969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F9148-48C8-45B5-9A54-0C92A77E6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9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E761F-6DE5-4CAE-BB18-8DAD625F9693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F9148-48C8-45B5-9A54-0C92A77E6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61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A77F04-71FA-5127-761E-16EA4DE66FD1}"/>
              </a:ext>
            </a:extLst>
          </p:cNvPr>
          <p:cNvSpPr/>
          <p:nvPr/>
        </p:nvSpPr>
        <p:spPr>
          <a:xfrm>
            <a:off x="209471" y="2390065"/>
            <a:ext cx="1784807" cy="11927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0000"/>
                </a:solidFill>
                <a:cs typeface="Calibri"/>
              </a:rPr>
              <a:t>Commercial Development</a:t>
            </a:r>
            <a:endParaRPr lang="en-US" b="1" dirty="0" smtClean="0">
              <a:solidFill>
                <a:srgbClr val="000000"/>
              </a:solidFill>
              <a:cs typeface="Calibri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cs typeface="Calibri"/>
              </a:rPr>
              <a:t>2023/24 </a:t>
            </a:r>
            <a:r>
              <a:rPr lang="en-US" dirty="0">
                <a:solidFill>
                  <a:srgbClr val="000000"/>
                </a:solidFill>
                <a:cs typeface="Calibri"/>
              </a:rPr>
              <a:t>Annual Plan Priorities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040B2C-E5F6-B4AE-82B5-C01A84D5E308}"/>
              </a:ext>
            </a:extLst>
          </p:cNvPr>
          <p:cNvSpPr/>
          <p:nvPr/>
        </p:nvSpPr>
        <p:spPr>
          <a:xfrm>
            <a:off x="2888760" y="546516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Arial"/>
                <a:cs typeface="Calibri"/>
              </a:rPr>
              <a:t>Improved Population Health</a:t>
            </a:r>
            <a:endParaRPr lang="en-US" sz="120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C491FD-E604-9344-DEF7-DE718783197F}"/>
              </a:ext>
            </a:extLst>
          </p:cNvPr>
          <p:cNvSpPr/>
          <p:nvPr/>
        </p:nvSpPr>
        <p:spPr>
          <a:xfrm>
            <a:off x="2726842" y="2462644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Calibri"/>
              </a:rPr>
              <a:t>Improved Experience of Care</a:t>
            </a:r>
            <a:endParaRPr lang="en-US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4CF52A-E226-1663-AADA-0B700E67665E}"/>
              </a:ext>
            </a:extLst>
          </p:cNvPr>
          <p:cNvSpPr/>
          <p:nvPr/>
        </p:nvSpPr>
        <p:spPr>
          <a:xfrm>
            <a:off x="2868870" y="4244142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Calibri"/>
              </a:rPr>
              <a:t>Improved Staff Experience</a:t>
            </a:r>
            <a:endParaRPr lang="en-US" sz="12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ED66E1-0754-BBEB-109D-B072037E1EBF}"/>
              </a:ext>
            </a:extLst>
          </p:cNvPr>
          <p:cNvSpPr/>
          <p:nvPr/>
        </p:nvSpPr>
        <p:spPr>
          <a:xfrm>
            <a:off x="2904490" y="5445920"/>
            <a:ext cx="1844260" cy="4734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Calibri"/>
              </a:rPr>
              <a:t>Improved Value</a:t>
            </a:r>
            <a:endParaRPr lang="en-US" sz="120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750364" y="50686"/>
            <a:ext cx="2224013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Trust Strategic Objective</a:t>
            </a:r>
            <a:endParaRPr lang="en-US" sz="1400" b="1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</p:cNvCxnSpPr>
          <p:nvPr/>
        </p:nvCxnSpPr>
        <p:spPr>
          <a:xfrm flipH="1">
            <a:off x="2130128" y="816784"/>
            <a:ext cx="738742" cy="16738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40CD0F4-31AA-B8ED-19C1-EF36BBFD4899}"/>
              </a:ext>
            </a:extLst>
          </p:cNvPr>
          <p:cNvCxnSpPr>
            <a:cxnSpLocks/>
            <a:stCxn id="4" idx="1"/>
          </p:cNvCxnSpPr>
          <p:nvPr/>
        </p:nvCxnSpPr>
        <p:spPr>
          <a:xfrm flipH="1" flipV="1">
            <a:off x="2184982" y="2656664"/>
            <a:ext cx="541860" cy="427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5FC239C-B4F2-CF28-B74C-82DC6D71BC15}"/>
              </a:ext>
            </a:extLst>
          </p:cNvPr>
          <p:cNvCxnSpPr>
            <a:cxnSpLocks/>
            <a:stCxn id="5" idx="1"/>
          </p:cNvCxnSpPr>
          <p:nvPr/>
        </p:nvCxnSpPr>
        <p:spPr>
          <a:xfrm flipH="1" flipV="1">
            <a:off x="2130128" y="2893386"/>
            <a:ext cx="723007" cy="11986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113D928-F40B-7E17-0FF6-BF2FFDD2EDE6}"/>
              </a:ext>
            </a:extLst>
          </p:cNvPr>
          <p:cNvCxnSpPr>
            <a:cxnSpLocks/>
          </p:cNvCxnSpPr>
          <p:nvPr/>
        </p:nvCxnSpPr>
        <p:spPr>
          <a:xfrm flipH="1" flipV="1">
            <a:off x="2042683" y="3006249"/>
            <a:ext cx="875347" cy="23210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5051855" y="36775"/>
            <a:ext cx="1843014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Priority areas for the service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B34D39D-4193-77D6-3453-C957D5C7C0F1}"/>
              </a:ext>
            </a:extLst>
          </p:cNvPr>
          <p:cNvSpPr/>
          <p:nvPr/>
        </p:nvSpPr>
        <p:spPr>
          <a:xfrm>
            <a:off x="5142510" y="571353"/>
            <a:ext cx="1844260" cy="610123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Improve performance across five Anchor Charter KPIs via Contracts and Procurement activities</a:t>
            </a:r>
            <a:endParaRPr lang="en-US" sz="8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1D6C0ED-4551-93E3-1CF4-28B489A3FA3C}"/>
              </a:ext>
            </a:extLst>
          </p:cNvPr>
          <p:cNvSpPr/>
          <p:nvPr/>
        </p:nvSpPr>
        <p:spPr>
          <a:xfrm>
            <a:off x="5137748" y="1233447"/>
            <a:ext cx="1844260" cy="529137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Work with people participation to develop training and opportunities for service users to be involved in Commercial Development Activities</a:t>
            </a:r>
            <a:endParaRPr lang="en-US" sz="8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5166176" y="1847810"/>
            <a:ext cx="1844260" cy="542255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Deve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lop a business case for ELFT Care/Nursing Home provision</a:t>
            </a:r>
            <a:endParaRPr lang="en-US" sz="8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5186581" y="4842707"/>
            <a:ext cx="1853784" cy="648253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dirty="0">
                <a:solidFill>
                  <a:prstClr val="black"/>
                </a:solidFill>
                <a:latin typeface="Arial" panose="020B0604020202020204"/>
                <a:cs typeface="Arial"/>
              </a:rPr>
              <a:t>CDD to support the integrated system development with in-housing of expert contract support services delivered across the </a:t>
            </a:r>
            <a:r>
              <a:rPr lang="en-GB" sz="800" dirty="0" smtClean="0">
                <a:solidFill>
                  <a:prstClr val="black"/>
                </a:solidFill>
                <a:latin typeface="Arial" panose="020B0604020202020204"/>
                <a:cs typeface="Arial"/>
              </a:rPr>
              <a:t>ICS</a:t>
            </a:r>
            <a:endParaRPr lang="en-US" sz="8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B2D4150-7F6B-7F0E-780D-2AFC73EC4ABE}"/>
              </a:ext>
            </a:extLst>
          </p:cNvPr>
          <p:cNvSpPr/>
          <p:nvPr/>
        </p:nvSpPr>
        <p:spPr>
          <a:xfrm>
            <a:off x="7282458" y="562308"/>
            <a:ext cx="4624690" cy="6324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Ensure wider Trust service staff and users are more embedded within CDD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Embed Social values within all procurements, and </a:t>
            </a:r>
            <a:r>
              <a:rPr lang="en-US" sz="800" dirty="0" err="1" smtClean="0">
                <a:solidFill>
                  <a:schemeClr val="tx1"/>
                </a:solidFill>
                <a:latin typeface="Arial"/>
                <a:cs typeface="Calibri"/>
              </a:rPr>
              <a:t>formalise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 Anchor Institute and Marmot Trust requirements for all supplier contracts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Explore </a:t>
            </a:r>
            <a:r>
              <a:rPr lang="en-US" sz="800" dirty="0" err="1" smtClean="0">
                <a:solidFill>
                  <a:schemeClr val="tx1"/>
                </a:solidFill>
                <a:latin typeface="Arial"/>
                <a:cs typeface="Calibri"/>
              </a:rPr>
              <a:t>internalisation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 work with the aim to spread our approach to population health management to wider audience</a:t>
            </a:r>
            <a:endParaRPr lang="en-US" sz="8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4D5EDF-DF8B-E0F3-AF96-5932510FAE8E}"/>
              </a:ext>
            </a:extLst>
          </p:cNvPr>
          <p:cNvSpPr/>
          <p:nvPr/>
        </p:nvSpPr>
        <p:spPr>
          <a:xfrm>
            <a:off x="7282458" y="1249562"/>
            <a:ext cx="4646453" cy="5213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latin typeface="Arial" panose="020B0604020202020204"/>
                <a:cs typeface="Arial"/>
              </a:rPr>
              <a:t>Work together with the Provider </a:t>
            </a:r>
            <a:r>
              <a:rPr lang="en-GB" sz="800" dirty="0" err="1">
                <a:solidFill>
                  <a:schemeClr val="tx1"/>
                </a:solidFill>
                <a:latin typeface="Arial" panose="020B0604020202020204"/>
                <a:cs typeface="Arial"/>
              </a:rPr>
              <a:t>Collaboratives</a:t>
            </a:r>
            <a:r>
              <a:rPr lang="en-GB" sz="800" dirty="0">
                <a:solidFill>
                  <a:schemeClr val="tx1"/>
                </a:solidFill>
                <a:latin typeface="Arial" panose="020B0604020202020204"/>
                <a:cs typeface="Arial"/>
              </a:rPr>
              <a:t> around key areas of clinical work, commencing with Primary Care, to become the back office engine for the system, in order to increase resilience and reduce duplication</a:t>
            </a:r>
            <a:endParaRPr lang="en-GB" sz="800" dirty="0">
              <a:solidFill>
                <a:schemeClr val="tx1"/>
              </a:solidFill>
              <a:latin typeface="Arial" panose="020B0604020202020204"/>
              <a:cs typeface="Arial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7282458" y="1831184"/>
            <a:ext cx="4617665" cy="5422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latin typeface="Arial" panose="020B0604020202020204"/>
                <a:cs typeface="Arial"/>
              </a:rPr>
              <a:t>Where care pathways are delivered by multiple providers leading to a fragmented experience of care for patients, explore how we can expand our service provision to deliver the full end-to-end care pathway and collaborate with partners</a:t>
            </a:r>
            <a:endParaRPr lang="en-GB" sz="800" dirty="0">
              <a:solidFill>
                <a:schemeClr val="tx1"/>
              </a:solidFill>
              <a:latin typeface="Arial" panose="020B0604020202020204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latin typeface="Arial" panose="020B0604020202020204"/>
              </a:rPr>
              <a:t>Explore move into Care Home 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/>
              </a:rPr>
              <a:t>provision</a:t>
            </a:r>
            <a:endParaRPr lang="en-GB" sz="800" dirty="0">
              <a:solidFill>
                <a:schemeClr val="tx1"/>
              </a:solidFill>
              <a:latin typeface="Arial" panose="020B0604020202020204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7282458" y="3069912"/>
            <a:ext cx="4595903" cy="5128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All Commercial Development staff to have personal development plans, including enrolment on Chartered Institute of Procurement and Supply (CIPS) </a:t>
            </a:r>
            <a:r>
              <a:rPr lang="en-US" sz="800" dirty="0" err="1">
                <a:solidFill>
                  <a:schemeClr val="tx1"/>
                </a:solidFill>
                <a:latin typeface="Arial"/>
                <a:cs typeface="Calibri"/>
              </a:rPr>
              <a:t>programme</a:t>
            </a:r>
            <a:r>
              <a:rPr lang="en-US" sz="800" dirty="0">
                <a:solidFill>
                  <a:schemeClr val="tx1"/>
                </a:solidFill>
                <a:latin typeface="Arial"/>
                <a:cs typeface="Calibri"/>
              </a:rPr>
              <a:t> for relevant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posts</a:t>
            </a:r>
            <a:endParaRPr lang="en-GB" sz="800" dirty="0" smtClean="0">
              <a:solidFill>
                <a:schemeClr val="tx1"/>
              </a:solidFill>
              <a:latin typeface="Arial" panose="020B0604020202020204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800" dirty="0" smtClean="0">
                <a:solidFill>
                  <a:schemeClr val="tx1"/>
                </a:solidFill>
                <a:latin typeface="Arial" panose="020B0604020202020204"/>
              </a:rPr>
              <a:t>Develop </a:t>
            </a:r>
            <a:r>
              <a:rPr lang="en-GB" sz="800" dirty="0">
                <a:solidFill>
                  <a:schemeClr val="tx1"/>
                </a:solidFill>
                <a:latin typeface="Arial" panose="020B0604020202020204"/>
              </a:rPr>
              <a:t>more opportunities for matrix working across teams within CDD, as well as formal and informal staff development and training to support CPD</a:t>
            </a:r>
            <a:endParaRPr lang="en-GB" sz="800" dirty="0">
              <a:solidFill>
                <a:schemeClr val="tx1"/>
              </a:solidFill>
              <a:latin typeface="Arial" panose="020B0604020202020204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C7CB55F-0224-F7B1-AB26-C3BF03125C7F}"/>
              </a:ext>
            </a:extLst>
          </p:cNvPr>
          <p:cNvSpPr txBox="1"/>
          <p:nvPr/>
        </p:nvSpPr>
        <p:spPr>
          <a:xfrm>
            <a:off x="8250011" y="225499"/>
            <a:ext cx="222401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b="1" dirty="0"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7126639" y="36775"/>
            <a:ext cx="455917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cs typeface="Calibri"/>
              </a:rPr>
              <a:t>Defined workstreams / projects / </a:t>
            </a:r>
            <a:r>
              <a:rPr lang="en-US" sz="1400" b="1" dirty="0" err="1">
                <a:cs typeface="Calibri"/>
              </a:rPr>
              <a:t>programmes</a:t>
            </a:r>
            <a:r>
              <a:rPr lang="en-US" sz="1400" b="1" dirty="0">
                <a:cs typeface="Calibri"/>
              </a:rPr>
              <a:t> for 23-24</a:t>
            </a:r>
            <a:endParaRPr lang="en-US" sz="1400" dirty="0">
              <a:cs typeface="Calibri" panose="020F0502020204030204"/>
            </a:endParaRPr>
          </a:p>
        </p:txBody>
      </p:sp>
      <p:pic>
        <p:nvPicPr>
          <p:cNvPr id="34" name="Picture 33" descr="Text&#10;&#10;Description automatically generated">
            <a:extLst>
              <a:ext uri="{FF2B5EF4-FFF2-40B4-BE49-F238E27FC236}">
                <a16:creationId xmlns:a16="http://schemas.microsoft.com/office/drawing/2014/main" id="{0492C38F-2DF5-9535-3365-2D915BE154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1" t="14839" r="7253" b="30968"/>
          <a:stretch>
            <a:fillRect/>
          </a:stretch>
        </p:blipFill>
        <p:spPr bwMode="auto">
          <a:xfrm>
            <a:off x="164829" y="151783"/>
            <a:ext cx="1230393" cy="65242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stCxn id="13" idx="1"/>
            <a:endCxn id="3" idx="3"/>
          </p:cNvCxnSpPr>
          <p:nvPr/>
        </p:nvCxnSpPr>
        <p:spPr>
          <a:xfrm flipH="1" flipV="1">
            <a:off x="4733020" y="783238"/>
            <a:ext cx="409490" cy="931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stCxn id="14" idx="1"/>
          </p:cNvCxnSpPr>
          <p:nvPr/>
        </p:nvCxnSpPr>
        <p:spPr>
          <a:xfrm flipH="1" flipV="1">
            <a:off x="4812632" y="960916"/>
            <a:ext cx="325116" cy="5371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stCxn id="15" idx="1"/>
            <a:endCxn id="4" idx="3"/>
          </p:cNvCxnSpPr>
          <p:nvPr/>
        </p:nvCxnSpPr>
        <p:spPr>
          <a:xfrm flipH="1">
            <a:off x="4571102" y="2118938"/>
            <a:ext cx="595074" cy="5804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stCxn id="33" idx="1"/>
          </p:cNvCxnSpPr>
          <p:nvPr/>
        </p:nvCxnSpPr>
        <p:spPr>
          <a:xfrm flipH="1">
            <a:off x="4636675" y="2727439"/>
            <a:ext cx="540382" cy="710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stCxn id="39" idx="1"/>
          </p:cNvCxnSpPr>
          <p:nvPr/>
        </p:nvCxnSpPr>
        <p:spPr>
          <a:xfrm flipH="1">
            <a:off x="4828367" y="4210953"/>
            <a:ext cx="358214" cy="2377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4828367" y="5166834"/>
            <a:ext cx="358214" cy="5493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DB9F0EAB-6430-C86F-E977-96C8437137B7}"/>
              </a:ext>
            </a:extLst>
          </p:cNvPr>
          <p:cNvSpPr/>
          <p:nvPr/>
        </p:nvSpPr>
        <p:spPr>
          <a:xfrm>
            <a:off x="5177057" y="2456311"/>
            <a:ext cx="1844260" cy="542255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Expand commercial offers for remote IAPT assessment and treatment products</a:t>
            </a:r>
            <a:endParaRPr lang="en-US" sz="8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7282458" y="2456311"/>
            <a:ext cx="4617665" cy="5422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latin typeface="Arial" panose="020B0604020202020204"/>
                <a:cs typeface="Arial"/>
              </a:rPr>
              <a:t>Develop digital IAPT offer to provide additional capacity into services both within ELFT and other IAPT 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/>
                <a:cs typeface="Arial"/>
              </a:rPr>
              <a:t>providers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latin typeface="Arial" panose="020B0604020202020204"/>
              </a:rPr>
              <a:t>Expand our Education and Training offer to enable us to train more of the current workforce and develop training to encourage the next generation of clinical and operational 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/>
              </a:rPr>
              <a:t>staff</a:t>
            </a:r>
            <a:endParaRPr lang="en-GB" sz="800" dirty="0">
              <a:solidFill>
                <a:schemeClr val="tx1"/>
              </a:solidFill>
              <a:latin typeface="Arial" panose="020B0604020202020204"/>
              <a:cs typeface="Arial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C9CCABA-FDD6-2228-BE2D-A45813366F27}"/>
              </a:ext>
            </a:extLst>
          </p:cNvPr>
          <p:cNvSpPr/>
          <p:nvPr/>
        </p:nvSpPr>
        <p:spPr>
          <a:xfrm>
            <a:off x="5177057" y="3106628"/>
            <a:ext cx="1844260" cy="476156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Support staff to create personal development plans and opportunity for staff development</a:t>
            </a:r>
            <a:endParaRPr lang="en-US" sz="8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C9CCABA-FDD6-2228-BE2D-A45813366F27}"/>
              </a:ext>
            </a:extLst>
          </p:cNvPr>
          <p:cNvSpPr/>
          <p:nvPr/>
        </p:nvSpPr>
        <p:spPr>
          <a:xfrm>
            <a:off x="5186581" y="3650332"/>
            <a:ext cx="1844260" cy="1121241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800" dirty="0" smtClean="0">
                <a:solidFill>
                  <a:schemeClr val="tx1"/>
                </a:solidFill>
                <a:latin typeface="Arial"/>
                <a:cs typeface="Calibri"/>
              </a:rPr>
              <a:t>Increase visibility of Commercial Development in the Trust and upskilling across the Team to support this</a:t>
            </a:r>
            <a:endParaRPr lang="en-US" sz="800" dirty="0">
              <a:solidFill>
                <a:schemeClr val="tx1"/>
              </a:solidFill>
              <a:latin typeface="Arial"/>
              <a:cs typeface="Calibri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A61A3E2-8CB6-8426-D577-820A9C36E071}"/>
              </a:ext>
            </a:extLst>
          </p:cNvPr>
          <p:cNvSpPr/>
          <p:nvPr/>
        </p:nvSpPr>
        <p:spPr>
          <a:xfrm>
            <a:off x="7282458" y="3646474"/>
            <a:ext cx="4617665" cy="1115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Support the wider Trust and DMT colleagues with their needs, and establish CDD as a core support service by increasing visibility and resilience of 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CDD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latin typeface="Arial" panose="020B0604020202020204"/>
              </a:rPr>
              <a:t>Establish a framework across the Trust and the ICS to enable clear and consistent communication between system partners to ensure a smooth process to develop and agree transformational activities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latin typeface="Arial" panose="020B0604020202020204"/>
              </a:rPr>
              <a:t>Enhance CDD office environment to support more effective hybrid working arrangements and collaboration between 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/>
              </a:rPr>
              <a:t>teams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/>
                <a:cs typeface="Calibri"/>
              </a:rPr>
              <a:t>Set up drop-ins/clinics for different areas across CDD to enable staff across the Trust to engage with CDD with ideas/questions/queries to support income generation and </a:t>
            </a:r>
            <a:r>
              <a:rPr lang="en-US" sz="800" dirty="0" smtClean="0">
                <a:solidFill>
                  <a:prstClr val="black"/>
                </a:solidFill>
                <a:latin typeface="Arial" panose="020B0604020202020204"/>
                <a:cs typeface="Calibri"/>
              </a:rPr>
              <a:t>savings</a:t>
            </a:r>
            <a:endParaRPr lang="en-GB" sz="800" dirty="0">
              <a:solidFill>
                <a:schemeClr val="tx1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stCxn id="38" idx="1"/>
          </p:cNvCxnSpPr>
          <p:nvPr/>
        </p:nvCxnSpPr>
        <p:spPr>
          <a:xfrm flipH="1">
            <a:off x="4812633" y="3344706"/>
            <a:ext cx="364424" cy="10194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7282457" y="4846759"/>
            <a:ext cx="4595903" cy="6482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latin typeface="Arial" panose="020B0604020202020204"/>
              </a:rPr>
              <a:t>Develop an ICS-wide Contracting Hub for all contractual and investment activities across the locality</a:t>
            </a: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latin typeface="Arial" panose="020B0604020202020204"/>
              </a:rPr>
              <a:t>Work more closely with other NEL Trusts (via the NEL Procurement Collaborative) to identify and maximise further procurement opportunities, value in contracts and efficiencies as a single system</a:t>
            </a:r>
            <a:endParaRPr lang="en-GB" sz="800" dirty="0">
              <a:solidFill>
                <a:schemeClr val="tx1"/>
              </a:solidFill>
              <a:latin typeface="Arial" panose="020B0604020202020204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5186581" y="5562095"/>
            <a:ext cx="1853784" cy="512334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 algn="ctr">
              <a:defRPr/>
            </a:pPr>
            <a:r>
              <a:rPr lang="en-GB" sz="800" dirty="0">
                <a:solidFill>
                  <a:prstClr val="black"/>
                </a:solidFill>
                <a:latin typeface="Arial" panose="020B0604020202020204"/>
                <a:cs typeface="Arial"/>
              </a:rPr>
              <a:t>Fully establish the two warehouse sites, and expand remit and function of warehouse team to improve Trust supply resilience </a:t>
            </a:r>
            <a:endParaRPr lang="en-GB" sz="800" dirty="0">
              <a:solidFill>
                <a:prstClr val="black"/>
              </a:solidFill>
              <a:latin typeface="Arial" panose="020B0604020202020204"/>
              <a:cs typeface="Arial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7282456" y="5595237"/>
            <a:ext cx="4595903" cy="4791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Support mobilisation of new services to ensure they commence in a more timely manner in line with proposed start date</a:t>
            </a:r>
            <a:endParaRPr lang="en-GB" sz="800" dirty="0">
              <a:solidFill>
                <a:schemeClr val="tx1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950941D-68F4-F8EB-6B65-F7EBCEB957CB}"/>
              </a:ext>
            </a:extLst>
          </p:cNvPr>
          <p:cNvSpPr/>
          <p:nvPr/>
        </p:nvSpPr>
        <p:spPr>
          <a:xfrm>
            <a:off x="5186581" y="6145564"/>
            <a:ext cx="1853784" cy="637619"/>
          </a:xfrm>
          <a:prstGeom prst="rect">
            <a:avLst/>
          </a:prstGeom>
          <a:solidFill>
            <a:srgbClr val="FFFF9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>
              <a:defRPr/>
            </a:pPr>
            <a:r>
              <a:rPr lang="en-GB" sz="800" dirty="0">
                <a:solidFill>
                  <a:prstClr val="black"/>
                </a:solidFill>
                <a:latin typeface="Arial" panose="020B0604020202020204"/>
                <a:cs typeface="Arial"/>
              </a:rPr>
              <a:t>Reduce mobilisation/recruitment time for new posts/schemes agreed through 2324 planning round through proactive support to services</a:t>
            </a:r>
            <a:endParaRPr lang="en-GB" sz="800" dirty="0">
              <a:solidFill>
                <a:prstClr val="black"/>
              </a:solidFill>
              <a:latin typeface="Arial" panose="020B0604020202020204"/>
              <a:cs typeface="Arial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B295707-EAF5-F64B-F685-B1C05AD2E2FD}"/>
              </a:ext>
            </a:extLst>
          </p:cNvPr>
          <p:cNvSpPr/>
          <p:nvPr/>
        </p:nvSpPr>
        <p:spPr>
          <a:xfrm>
            <a:off x="7282455" y="6145564"/>
            <a:ext cx="4595903" cy="628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lang="en-GB" sz="800" dirty="0">
                <a:solidFill>
                  <a:schemeClr val="tx1"/>
                </a:solidFill>
                <a:latin typeface="Arial" panose="020B0604020202020204"/>
                <a:cs typeface="Arial" panose="020B0604020202020204"/>
              </a:rPr>
              <a:t>Create opportunities for supporting idea generations and proactively look for additional/different sources of income</a:t>
            </a:r>
            <a:endParaRPr lang="en-GB" sz="800" dirty="0">
              <a:solidFill>
                <a:schemeClr val="tx1"/>
              </a:solidFill>
              <a:latin typeface="Arial" panose="020B0604020202020204"/>
              <a:cs typeface="Arial" panose="020B0604020202020204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stCxn id="50" idx="1"/>
          </p:cNvCxnSpPr>
          <p:nvPr/>
        </p:nvCxnSpPr>
        <p:spPr>
          <a:xfrm flipH="1" flipV="1">
            <a:off x="4812632" y="5787322"/>
            <a:ext cx="373949" cy="309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E2BE3B5-F510-956B-E0B8-97BE5787B611}"/>
              </a:ext>
            </a:extLst>
          </p:cNvPr>
          <p:cNvCxnSpPr>
            <a:cxnSpLocks/>
            <a:stCxn id="54" idx="1"/>
          </p:cNvCxnSpPr>
          <p:nvPr/>
        </p:nvCxnSpPr>
        <p:spPr>
          <a:xfrm flipH="1" flipV="1">
            <a:off x="4812632" y="5871859"/>
            <a:ext cx="373949" cy="5925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154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564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3</cp:revision>
  <dcterms:created xsi:type="dcterms:W3CDTF">2023-05-04T14:24:32Z</dcterms:created>
  <dcterms:modified xsi:type="dcterms:W3CDTF">2023-05-04T14:40:57Z</dcterms:modified>
</cp:coreProperties>
</file>