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17EE-6EF0-4C80-90E4-6E9F4C88580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DCD7-1448-4535-9362-917727683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293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17EE-6EF0-4C80-90E4-6E9F4C88580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DCD7-1448-4535-9362-917727683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47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17EE-6EF0-4C80-90E4-6E9F4C88580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DCD7-1448-4535-9362-917727683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919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17EE-6EF0-4C80-90E4-6E9F4C88580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DCD7-1448-4535-9362-917727683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407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17EE-6EF0-4C80-90E4-6E9F4C88580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DCD7-1448-4535-9362-917727683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71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17EE-6EF0-4C80-90E4-6E9F4C88580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DCD7-1448-4535-9362-917727683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39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17EE-6EF0-4C80-90E4-6E9F4C88580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DCD7-1448-4535-9362-917727683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42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17EE-6EF0-4C80-90E4-6E9F4C88580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DCD7-1448-4535-9362-917727683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84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17EE-6EF0-4C80-90E4-6E9F4C88580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DCD7-1448-4535-9362-917727683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38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17EE-6EF0-4C80-90E4-6E9F4C88580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DCD7-1448-4535-9362-917727683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49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17EE-6EF0-4C80-90E4-6E9F4C88580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DCD7-1448-4535-9362-917727683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87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317EE-6EF0-4C80-90E4-6E9F4C88580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3DCD7-1448-4535-9362-917727683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550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9471" y="2647762"/>
            <a:ext cx="1844260" cy="14042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&amp; Hackney Mental Health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2023/24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Plan Priorities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888760" y="804213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888758" y="2315920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888756" y="3815338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888755" y="5314757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/>
          <p:nvPr/>
        </p:nvCxnSpPr>
        <p:spPr>
          <a:xfrm flipH="1">
            <a:off x="2100210" y="1074481"/>
            <a:ext cx="768659" cy="19010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0CD0F4-31AA-B8ED-19C1-EF36BBFD4899}"/>
              </a:ext>
            </a:extLst>
          </p:cNvPr>
          <p:cNvCxnSpPr>
            <a:cxnSpLocks/>
          </p:cNvCxnSpPr>
          <p:nvPr/>
        </p:nvCxnSpPr>
        <p:spPr>
          <a:xfrm flipH="1">
            <a:off x="2114441" y="2598479"/>
            <a:ext cx="754428" cy="4596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FC239C-B4F2-CF28-B74C-82DC6D71BC15}"/>
              </a:ext>
            </a:extLst>
          </p:cNvPr>
          <p:cNvCxnSpPr>
            <a:cxnSpLocks/>
          </p:cNvCxnSpPr>
          <p:nvPr/>
        </p:nvCxnSpPr>
        <p:spPr>
          <a:xfrm flipH="1" flipV="1">
            <a:off x="2109132" y="3130290"/>
            <a:ext cx="808898" cy="8938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113D928-F40B-7E17-0FF6-BF2FFDD2EDE6}"/>
              </a:ext>
            </a:extLst>
          </p:cNvPr>
          <p:cNvCxnSpPr>
            <a:cxnSpLocks/>
          </p:cNvCxnSpPr>
          <p:nvPr/>
        </p:nvCxnSpPr>
        <p:spPr>
          <a:xfrm flipH="1" flipV="1">
            <a:off x="2109132" y="3284597"/>
            <a:ext cx="808899" cy="23004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5039564" y="802032"/>
            <a:ext cx="1844260" cy="816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/>
                <a:cs typeface="Calibri"/>
              </a:rPr>
              <a:t>Community Transformation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5039564" y="1738272"/>
            <a:ext cx="1844260" cy="8588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/>
                <a:cs typeface="Calibri"/>
              </a:rPr>
              <a:t>Inpatient experience of care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9F0EAB-6430-C86F-E977-96C8437137B7}"/>
              </a:ext>
            </a:extLst>
          </p:cNvPr>
          <p:cNvSpPr/>
          <p:nvPr/>
        </p:nvSpPr>
        <p:spPr>
          <a:xfrm>
            <a:off x="5032805" y="2714503"/>
            <a:ext cx="1844260" cy="8798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/>
                <a:cs typeface="Calibri"/>
              </a:rPr>
              <a:t>Tackling issues of Inequality and Diversity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50941D-68F4-F8EB-6B65-F7EBCEB957CB}"/>
              </a:ext>
            </a:extLst>
          </p:cNvPr>
          <p:cNvSpPr/>
          <p:nvPr/>
        </p:nvSpPr>
        <p:spPr>
          <a:xfrm>
            <a:off x="5032805" y="3742850"/>
            <a:ext cx="1844260" cy="6579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/>
                <a:cs typeface="Calibri"/>
              </a:rPr>
              <a:t>Staff wellbeing and retention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B7212B-A402-548F-7A03-0B16C9F5FFE1}"/>
              </a:ext>
            </a:extLst>
          </p:cNvPr>
          <p:cNvSpPr/>
          <p:nvPr/>
        </p:nvSpPr>
        <p:spPr>
          <a:xfrm>
            <a:off x="5039564" y="4554249"/>
            <a:ext cx="1844260" cy="8135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/>
                <a:cs typeface="Calibri"/>
              </a:rPr>
              <a:t>Financial Viability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7C3D620-3D11-AA1D-CB58-E113823E0B74}"/>
              </a:ext>
            </a:extLst>
          </p:cNvPr>
          <p:cNvSpPr/>
          <p:nvPr/>
        </p:nvSpPr>
        <p:spPr>
          <a:xfrm>
            <a:off x="5028565" y="5505106"/>
            <a:ext cx="1844260" cy="6555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/>
                <a:cs typeface="Calibri"/>
              </a:rPr>
              <a:t>Sustainability and Carbon Reduction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830DBE8-D9FA-3175-383F-2EEE4752BF4D}"/>
              </a:ext>
            </a:extLst>
          </p:cNvPr>
          <p:cNvCxnSpPr>
            <a:cxnSpLocks/>
            <a:stCxn id="17" idx="1"/>
            <a:endCxn id="5" idx="3"/>
          </p:cNvCxnSpPr>
          <p:nvPr/>
        </p:nvCxnSpPr>
        <p:spPr>
          <a:xfrm flipH="1" flipV="1">
            <a:off x="4733020" y="1040935"/>
            <a:ext cx="306544" cy="16926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1A233EB-12B9-0755-13EE-67D0EF87E3AE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4838007" y="2167721"/>
            <a:ext cx="201557" cy="253896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stCxn id="20" idx="1"/>
          </p:cNvCxnSpPr>
          <p:nvPr/>
        </p:nvCxnSpPr>
        <p:spPr>
          <a:xfrm flipH="1" flipV="1">
            <a:off x="4812132" y="2538950"/>
            <a:ext cx="220673" cy="61548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E806802-A5EA-73D2-A6C2-63B41EE16DA1}"/>
              </a:ext>
            </a:extLst>
          </p:cNvPr>
          <p:cNvCxnSpPr>
            <a:cxnSpLocks/>
            <a:stCxn id="22" idx="1"/>
            <a:endCxn id="9" idx="3"/>
          </p:cNvCxnSpPr>
          <p:nvPr/>
        </p:nvCxnSpPr>
        <p:spPr>
          <a:xfrm flipH="1" flipV="1">
            <a:off x="4733016" y="4052060"/>
            <a:ext cx="299789" cy="1975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7FBCCAF-BF40-322D-14D9-3AB57D664C0C}"/>
              </a:ext>
            </a:extLst>
          </p:cNvPr>
          <p:cNvCxnSpPr>
            <a:cxnSpLocks/>
          </p:cNvCxnSpPr>
          <p:nvPr/>
        </p:nvCxnSpPr>
        <p:spPr>
          <a:xfrm flipH="1">
            <a:off x="4779497" y="4921349"/>
            <a:ext cx="265632" cy="463102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F399E7E-38EE-02B8-574C-4F7AA151BAA0}"/>
              </a:ext>
            </a:extLst>
          </p:cNvPr>
          <p:cNvCxnSpPr>
            <a:cxnSpLocks/>
          </p:cNvCxnSpPr>
          <p:nvPr/>
        </p:nvCxnSpPr>
        <p:spPr>
          <a:xfrm flipH="1" flipV="1">
            <a:off x="4741911" y="5491617"/>
            <a:ext cx="277758" cy="191723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7247520" y="802032"/>
            <a:ext cx="4646453" cy="822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Fully implement the community transformation </a:t>
            </a:r>
            <a:r>
              <a:rPr lang="en-US" sz="800" dirty="0" err="1">
                <a:solidFill>
                  <a:schemeClr val="tx1"/>
                </a:solidFill>
                <a:latin typeface="Arial"/>
                <a:cs typeface="Calibri"/>
              </a:rPr>
              <a:t>programme</a:t>
            </a: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, and ensure it is working well with the required engagement of key staff groups e.g.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consultants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Clear pathways between teams (wards, crisis, recovery)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Referral criteria understood and developed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Screening and triage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Fidelity to the model; involve wider place-based system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7277416" y="1737430"/>
            <a:ext cx="4616557" cy="8597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Calibri"/>
              </a:rPr>
              <a:t>Improve Quality and Safety of Inpatient 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Calibri"/>
              </a:rPr>
              <a:t>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  <a:latin typeface="Arial"/>
                <a:cs typeface="Calibri"/>
              </a:rPr>
              <a:t>Estates process and response to works/ environment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  <a:latin typeface="Arial"/>
                <a:cs typeface="Calibri"/>
              </a:rPr>
              <a:t>Supervision and appraisals up to date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  <a:latin typeface="Arial"/>
                <a:cs typeface="Calibri"/>
              </a:rPr>
              <a:t>Audits and regular checks in place and monitored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  <a:latin typeface="Arial"/>
                <a:cs typeface="Calibri"/>
              </a:rPr>
              <a:t>Recruitment and retention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  <a:latin typeface="Arial"/>
                <a:cs typeface="Calibri"/>
              </a:rPr>
              <a:t>Therapeutic environment – groups, activities, 1 to 1 time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7257149" y="2699540"/>
            <a:ext cx="4572916" cy="8948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Calibri"/>
              </a:rPr>
              <a:t>Tackling issues of Inequality and 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Calibri"/>
              </a:rPr>
              <a:t>Diversity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  <a:latin typeface="Arial"/>
                <a:cs typeface="Calibri"/>
              </a:rPr>
              <a:t>BAME Let’s Talk Report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  <a:latin typeface="Arial"/>
                <a:cs typeface="Calibri"/>
              </a:rPr>
              <a:t>LGBTQ+ access steering group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  <a:latin typeface="Arial"/>
                <a:cs typeface="Calibri"/>
              </a:rPr>
              <a:t>Equality and Diversity training and content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  <a:latin typeface="Arial"/>
                <a:cs typeface="Calibri"/>
              </a:rPr>
              <a:t>Access and awareness for </a:t>
            </a:r>
            <a:r>
              <a:rPr lang="en-GB" sz="800" dirty="0" err="1" smtClean="0">
                <a:solidFill>
                  <a:schemeClr val="tx1"/>
                </a:solidFill>
                <a:latin typeface="Arial"/>
                <a:cs typeface="Calibri"/>
              </a:rPr>
              <a:t>neurodiverse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Calibri"/>
              </a:rPr>
              <a:t> people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  <a:latin typeface="Arial"/>
                <a:cs typeface="Calibri"/>
              </a:rPr>
              <a:t>Regular </a:t>
            </a:r>
            <a:r>
              <a:rPr lang="en-GB" sz="800" dirty="0">
                <a:solidFill>
                  <a:schemeClr val="tx1"/>
                </a:solidFill>
                <a:latin typeface="Arial"/>
                <a:cs typeface="Calibri"/>
              </a:rPr>
              <a:t>Directorate Management Team (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Calibri"/>
              </a:rPr>
              <a:t>DMT) </a:t>
            </a:r>
            <a:r>
              <a:rPr lang="en-GB" sz="800" dirty="0">
                <a:solidFill>
                  <a:schemeClr val="tx1"/>
                </a:solidFill>
                <a:latin typeface="Arial"/>
                <a:cs typeface="Calibri"/>
              </a:rPr>
              <a:t>oversight 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Calibri"/>
              </a:rPr>
              <a:t>of Equity data</a:t>
            </a:r>
            <a:endParaRPr lang="en-GB" sz="8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432C9F8-BA66-1D38-25AF-AD0F6F33A6F6}"/>
              </a:ext>
            </a:extLst>
          </p:cNvPr>
          <p:cNvSpPr/>
          <p:nvPr/>
        </p:nvSpPr>
        <p:spPr>
          <a:xfrm>
            <a:off x="7183612" y="3773773"/>
            <a:ext cx="4646453" cy="6422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  <a:latin typeface="Arial"/>
                <a:cs typeface="Calibri"/>
              </a:rPr>
              <a:t>Improve staff Well Being and Staff </a:t>
            </a:r>
            <a:r>
              <a:rPr lang="en-GB" sz="800" dirty="0" smtClean="0">
                <a:solidFill>
                  <a:schemeClr val="tx1"/>
                </a:solidFill>
                <a:latin typeface="Arial"/>
                <a:cs typeface="Calibri"/>
              </a:rPr>
              <a:t>Retention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  <a:latin typeface="Arial"/>
                <a:cs typeface="Calibri"/>
              </a:rPr>
              <a:t>Directorate Management Team (DMT) visibility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  <a:latin typeface="Arial"/>
                <a:cs typeface="Calibri"/>
              </a:rPr>
              <a:t>Recruitment and retention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  <a:latin typeface="Arial"/>
                <a:cs typeface="Calibri"/>
              </a:rPr>
              <a:t>‘Space and time’ for staff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solidFill>
                  <a:schemeClr val="tx1"/>
                </a:solidFill>
                <a:latin typeface="Arial"/>
                <a:cs typeface="Calibri"/>
              </a:rPr>
              <a:t>IT/Systems training</a:t>
            </a:r>
            <a:endParaRPr lang="en-US" sz="8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53FEF67-9012-0BB0-CA45-FBE360B31A3F}"/>
              </a:ext>
            </a:extLst>
          </p:cNvPr>
          <p:cNvSpPr/>
          <p:nvPr/>
        </p:nvSpPr>
        <p:spPr>
          <a:xfrm>
            <a:off x="7183612" y="4554249"/>
            <a:ext cx="4646453" cy="8135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Deliver on the financial viability progress, targets and the borough of Hackney savings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plan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Staff awareness of financial situation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Review Rehab team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Transport services; medical staffing/section 12; Home Treatment Team (HTT) bank usage; community agency usage; admin review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DFA763-4055-EEE4-40DF-184A17DDFAD1}"/>
              </a:ext>
            </a:extLst>
          </p:cNvPr>
          <p:cNvSpPr/>
          <p:nvPr/>
        </p:nvSpPr>
        <p:spPr>
          <a:xfrm>
            <a:off x="7202661" y="5486821"/>
            <a:ext cx="4646453" cy="6738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Incorporate Sustainability &amp; Carbon Reduction in our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plans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Create driver diagram and action plan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Staff focus group for ideas</a:t>
            </a:r>
            <a:endParaRPr lang="en-US" sz="8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722B8D4-CE4E-9A96-39E0-F17427331D00}"/>
              </a:ext>
            </a:extLst>
          </p:cNvPr>
          <p:cNvSpPr txBox="1"/>
          <p:nvPr/>
        </p:nvSpPr>
        <p:spPr>
          <a:xfrm>
            <a:off x="8392886" y="35884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latin typeface="Arial"/>
              <a:cs typeface="Calibri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7D3C6F6-349C-4C2B-5470-2018ACAB798F}"/>
              </a:ext>
            </a:extLst>
          </p:cNvPr>
          <p:cNvSpPr txBox="1"/>
          <p:nvPr/>
        </p:nvSpPr>
        <p:spPr>
          <a:xfrm>
            <a:off x="2783846" y="-12070"/>
            <a:ext cx="2224013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Trust Strategic Objective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EC5E31D-0391-3F4A-ACB7-A9171078C7AD}"/>
              </a:ext>
            </a:extLst>
          </p:cNvPr>
          <p:cNvSpPr txBox="1"/>
          <p:nvPr/>
        </p:nvSpPr>
        <p:spPr>
          <a:xfrm>
            <a:off x="5136217" y="8645"/>
            <a:ext cx="1843014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Priority areas for the service</a:t>
            </a:r>
          </a:p>
        </p:txBody>
      </p:sp>
      <p:sp>
        <p:nvSpPr>
          <p:cNvPr id="57" name="TextBox 4">
            <a:extLst>
              <a:ext uri="{FF2B5EF4-FFF2-40B4-BE49-F238E27FC236}">
                <a16:creationId xmlns:a16="http://schemas.microsoft.com/office/drawing/2014/main" id="{325A45EC-E20B-EAB0-E1B3-12401AEFFE0B}"/>
              </a:ext>
            </a:extLst>
          </p:cNvPr>
          <p:cNvSpPr txBox="1"/>
          <p:nvPr/>
        </p:nvSpPr>
        <p:spPr>
          <a:xfrm>
            <a:off x="7107589" y="-1325"/>
            <a:ext cx="4559175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Defined workstreams / projects / </a:t>
            </a:r>
            <a:r>
              <a:rPr lang="en-US" sz="1400" b="1" dirty="0" err="1">
                <a:latin typeface="Arial"/>
                <a:cs typeface="Calibri"/>
              </a:rPr>
              <a:t>programmes</a:t>
            </a:r>
            <a:r>
              <a:rPr lang="en-US" sz="1400" b="1" dirty="0">
                <a:latin typeface="Arial"/>
                <a:cs typeface="Calibri"/>
              </a:rPr>
              <a:t> for 23-24</a:t>
            </a:r>
            <a:endParaRPr lang="en-US" sz="1400" dirty="0">
              <a:latin typeface="Arial"/>
              <a:cs typeface="Calibri" panose="020F0502020204030204"/>
            </a:endParaRPr>
          </a:p>
        </p:txBody>
      </p:sp>
      <p:pic>
        <p:nvPicPr>
          <p:cNvPr id="58" name="Picture 47" descr="Text&#10;&#10;Description automatically generated">
            <a:extLst>
              <a:ext uri="{FF2B5EF4-FFF2-40B4-BE49-F238E27FC236}">
                <a16:creationId xmlns:a16="http://schemas.microsoft.com/office/drawing/2014/main" id="{95043E4A-0ABE-E9CB-4F08-5FCA043BC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49" y="112259"/>
            <a:ext cx="12382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201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1</cp:revision>
  <dcterms:created xsi:type="dcterms:W3CDTF">2023-05-04T11:29:34Z</dcterms:created>
  <dcterms:modified xsi:type="dcterms:W3CDTF">2023-05-04T11:29:53Z</dcterms:modified>
</cp:coreProperties>
</file>