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2D3826-6E26-483F-B597-159393AB437F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C1C6E-BF9C-47B3-B9F8-26905336CE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430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502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65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89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026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8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69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6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392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44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1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77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9037-6653-481B-A408-84696BC572CA}" type="datetimeFigureOut">
              <a:rPr lang="en-GB" smtClean="0"/>
              <a:t>04/05/2023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C59D3-5584-49CE-B553-3D80DF53F6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65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605780" y="3111020"/>
            <a:ext cx="1750293" cy="737506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and embed membership engagement plan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604627" y="2295598"/>
            <a:ext cx="1752601" cy="61850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Embed opportunities for service user involvement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64BB20-4594-4728-BFE7-D96CE8C43545}"/>
              </a:ext>
            </a:extLst>
          </p:cNvPr>
          <p:cNvSpPr/>
          <p:nvPr/>
        </p:nvSpPr>
        <p:spPr>
          <a:xfrm>
            <a:off x="4604628" y="4034229"/>
            <a:ext cx="1777352" cy="765464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focus on team wellbeing and development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FB898EFA-9EE4-483A-90A0-891E86909DFC}"/>
              </a:ext>
            </a:extLst>
          </p:cNvPr>
          <p:cNvSpPr/>
          <p:nvPr/>
        </p:nvSpPr>
        <p:spPr>
          <a:xfrm>
            <a:off x="4604629" y="5003276"/>
            <a:ext cx="1777351" cy="637672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 waste reduction and sustainability plan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987" y="242416"/>
            <a:ext cx="1022984" cy="508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604627" y="1474559"/>
            <a:ext cx="1752600" cy="64941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the delivery of the Trust strategy, Marmot and Anchor focus 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629378" y="5801806"/>
            <a:ext cx="1777352" cy="65468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 on the development of an admin professional group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05894" y="1356310"/>
            <a:ext cx="1384718" cy="6443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04845" y="2593250"/>
            <a:ext cx="1385768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05896" y="5102066"/>
            <a:ext cx="1384716" cy="6648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05895" y="3824024"/>
            <a:ext cx="1384717" cy="6803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474132" y="2749076"/>
            <a:ext cx="1278467" cy="122594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latin typeface="Arial"/>
                <a:cs typeface="Calibri"/>
              </a:rPr>
              <a:t>Corporate Governance</a:t>
            </a:r>
          </a:p>
          <a:p>
            <a:pPr algn="ctr"/>
            <a:r>
              <a:rPr lang="en-US" sz="1200" dirty="0" smtClean="0">
                <a:solidFill>
                  <a:srgbClr val="000000"/>
                </a:solidFill>
                <a:latin typeface="Arial"/>
                <a:cs typeface="Calibri"/>
              </a:rPr>
              <a:t>2023/24 Annual Plan Priorities</a:t>
            </a:r>
            <a:endParaRPr lang="en-US" sz="1200" dirty="0">
              <a:solidFill>
                <a:srgbClr val="000000"/>
              </a:solidFill>
              <a:latin typeface="Arial"/>
              <a:cs typeface="Calibri"/>
            </a:endParaRP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2075" y="1267820"/>
            <a:ext cx="4331256" cy="238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and strengthen governor contributions/interactions with the Trust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604627" y="716993"/>
            <a:ext cx="1777353" cy="560788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  <a:headEnd type="none" w="med" len="med"/>
            <a:tailEnd type="triangle" w="med" len="med"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Board and Council effectiveness</a:t>
            </a:r>
            <a:endParaRPr lang="en-GB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9899" y="350792"/>
            <a:ext cx="4323433" cy="2313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embed opportunities to support chair effectiveness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 rot="10800000" flipV="1">
            <a:off x="7519861" y="2146437"/>
            <a:ext cx="4343508" cy="2292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Keep up to date on changes in the Trust and systems working 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5334762"/>
            <a:ext cx="4315370" cy="23362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effectiveness of Clinical Safety Team processes, procedures and systems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7923" y="2716308"/>
            <a:ext cx="4315370" cy="2145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opportunities for service users work experience in the Clinical Safety team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4152218"/>
            <a:ext cx="4315370" cy="2388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implement annual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 for Clinical Governance Team meetings and away days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9899" y="1854024"/>
            <a:ext cx="4333470" cy="2247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Contribute to Trust’s anchor organisation ambition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1836" y="921496"/>
            <a:ext cx="4331495" cy="3018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Strengthen communications, relationships and teamwork between Corporate Governance Team and Board/Governors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2989597"/>
            <a:ext cx="4315370" cy="2923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corporate service user accreditation with Corporate </a:t>
            </a:r>
            <a:r>
              <a:rPr lang="en-GB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</a:t>
            </a:r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Participation Lead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5032221"/>
            <a:ext cx="4315370" cy="2507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 apprentice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6489600"/>
            <a:ext cx="4315370" cy="2464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coproduce admin skills academy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4454323"/>
            <a:ext cx="4323432" cy="2564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Ensure opportunities for team/individual development inc protected time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3613302"/>
            <a:ext cx="4315370" cy="2027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Shape a distinguished, diverse and impactful Council of Governors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29900" y="632085"/>
            <a:ext cx="4323432" cy="234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corporate governance structure, policies and procedures 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4772117"/>
            <a:ext cx="4315370" cy="208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socialising opportunities (out of hours, team lunches, etc)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2431965"/>
            <a:ext cx="4323432" cy="2160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good practice/learning both internally and with external stakeholders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>
            <a:stCxn id="45" idx="1"/>
          </p:cNvCxnSpPr>
          <p:nvPr/>
        </p:nvCxnSpPr>
        <p:spPr>
          <a:xfrm flipH="1">
            <a:off x="6483096" y="5969695"/>
            <a:ext cx="1036765" cy="10090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483096" y="6148021"/>
            <a:ext cx="1036766" cy="11816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483096" y="6266188"/>
            <a:ext cx="1036766" cy="29850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6185709"/>
            <a:ext cx="4323432" cy="2369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opportunities to raise the profile of admin as a profession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5916914"/>
            <a:ext cx="4315370" cy="20181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leadership skills and strategic thinking of senior managers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5629730"/>
            <a:ext cx="4315370" cy="2202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and coproduce annual plan for Heads of Admin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3330988"/>
            <a:ext cx="4315370" cy="226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opportunities to develop an engaged and knowledgeable membership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3858008"/>
            <a:ext cx="4315370" cy="2356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 and embed opportunities for internal and external engagement/collaboration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7519861" y="1567612"/>
            <a:ext cx="4333470" cy="22752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Reconnect to the Trust strategy</a:t>
            </a:r>
            <a:endParaRPr lang="en-GB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Connector 53"/>
          <p:cNvCxnSpPr>
            <a:endCxn id="149" idx="3"/>
          </p:cNvCxnSpPr>
          <p:nvPr/>
        </p:nvCxnSpPr>
        <p:spPr>
          <a:xfrm flipH="1">
            <a:off x="3790612" y="5355156"/>
            <a:ext cx="814016" cy="79322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94" idx="1"/>
          </p:cNvCxnSpPr>
          <p:nvPr/>
        </p:nvCxnSpPr>
        <p:spPr>
          <a:xfrm flipH="1">
            <a:off x="3859639" y="997387"/>
            <a:ext cx="744988" cy="508928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859639" y="2950146"/>
            <a:ext cx="744990" cy="317057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 flipV="1">
            <a:off x="3859639" y="4164189"/>
            <a:ext cx="720241" cy="22433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3859639" y="4342967"/>
            <a:ext cx="769741" cy="180505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3859639" y="1678489"/>
            <a:ext cx="742535" cy="91996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39" idx="1"/>
          </p:cNvCxnSpPr>
          <p:nvPr/>
        </p:nvCxnSpPr>
        <p:spPr>
          <a:xfrm flipH="1" flipV="1">
            <a:off x="3859639" y="1567612"/>
            <a:ext cx="744988" cy="23165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38" idx="1"/>
          </p:cNvCxnSpPr>
          <p:nvPr/>
        </p:nvCxnSpPr>
        <p:spPr>
          <a:xfrm flipH="1">
            <a:off x="6483096" y="749226"/>
            <a:ext cx="1046804" cy="453741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>
            <a:off x="6406730" y="772171"/>
            <a:ext cx="1108804" cy="9419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>
            <a:off x="6406730" y="468685"/>
            <a:ext cx="1116868" cy="30348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 flipV="1">
            <a:off x="3859639" y="1795139"/>
            <a:ext cx="718151" cy="171777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 flipV="1">
            <a:off x="6406730" y="997387"/>
            <a:ext cx="1101580" cy="40341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flipH="1" flipV="1">
            <a:off x="6406730" y="921496"/>
            <a:ext cx="1081966" cy="12502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3859639" y="3507638"/>
            <a:ext cx="703785" cy="59645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H="1" flipV="1">
            <a:off x="3859639" y="2912346"/>
            <a:ext cx="732036" cy="59910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 flipV="1">
            <a:off x="6406730" y="1854024"/>
            <a:ext cx="1101581" cy="40705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flipH="1" flipV="1">
            <a:off x="6406730" y="1795139"/>
            <a:ext cx="1123172" cy="15991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flipH="1" flipV="1">
            <a:off x="6406730" y="1678489"/>
            <a:ext cx="1127943" cy="29527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 flipV="1">
            <a:off x="6406730" y="2657631"/>
            <a:ext cx="1123170" cy="45661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 flipV="1">
            <a:off x="6406730" y="2593250"/>
            <a:ext cx="1108806" cy="24994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 flipV="1">
            <a:off x="6406730" y="3565177"/>
            <a:ext cx="1090785" cy="35052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 flipV="1">
            <a:off x="6406730" y="3479773"/>
            <a:ext cx="1090785" cy="17285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406730" y="3393260"/>
            <a:ext cx="1108805" cy="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6406730" y="4406198"/>
            <a:ext cx="1091774" cy="14757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H="1">
            <a:off x="6406730" y="4197744"/>
            <a:ext cx="1110564" cy="145223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flipH="1" flipV="1">
            <a:off x="6406730" y="4553777"/>
            <a:ext cx="1121622" cy="540730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H="1" flipV="1">
            <a:off x="6406730" y="4504353"/>
            <a:ext cx="1081966" cy="34522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H="1" flipV="1">
            <a:off x="6483096" y="5355156"/>
            <a:ext cx="1032440" cy="46385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>
            <a:stCxn id="46" idx="1"/>
          </p:cNvCxnSpPr>
          <p:nvPr/>
        </p:nvCxnSpPr>
        <p:spPr>
          <a:xfrm flipH="1">
            <a:off x="6483096" y="5691706"/>
            <a:ext cx="1036765" cy="277989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147" idx="1"/>
          </p:cNvCxnSpPr>
          <p:nvPr/>
        </p:nvCxnSpPr>
        <p:spPr>
          <a:xfrm flipH="1">
            <a:off x="1828800" y="1678489"/>
            <a:ext cx="577094" cy="160437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148" idx="1"/>
          </p:cNvCxnSpPr>
          <p:nvPr/>
        </p:nvCxnSpPr>
        <p:spPr>
          <a:xfrm flipH="1">
            <a:off x="1828800" y="2912346"/>
            <a:ext cx="576045" cy="480914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150" idx="1"/>
          </p:cNvCxnSpPr>
          <p:nvPr/>
        </p:nvCxnSpPr>
        <p:spPr>
          <a:xfrm flipH="1" flipV="1">
            <a:off x="1892808" y="3479773"/>
            <a:ext cx="513087" cy="684416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149" idx="1"/>
          </p:cNvCxnSpPr>
          <p:nvPr/>
        </p:nvCxnSpPr>
        <p:spPr>
          <a:xfrm flipH="1" flipV="1">
            <a:off x="1828800" y="3565177"/>
            <a:ext cx="577096" cy="1869301"/>
          </a:xfrm>
          <a:prstGeom prst="line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65C0FF7E-B889-E61A-7BF9-953CF60A28D2}"/>
              </a:ext>
            </a:extLst>
          </p:cNvPr>
          <p:cNvSpPr txBox="1"/>
          <p:nvPr/>
        </p:nvSpPr>
        <p:spPr>
          <a:xfrm>
            <a:off x="2034826" y="-28196"/>
            <a:ext cx="2197307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Trust Strategic Objective</a:t>
            </a:r>
            <a:endParaRPr lang="en-US" sz="1400" b="1" dirty="0">
              <a:latin typeface="Arial"/>
              <a:cs typeface="Arial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09724C8-F1B9-0826-F561-849F5BCB972D}"/>
              </a:ext>
            </a:extLst>
          </p:cNvPr>
          <p:cNvSpPr txBox="1"/>
          <p:nvPr/>
        </p:nvSpPr>
        <p:spPr>
          <a:xfrm>
            <a:off x="4398992" y="-60356"/>
            <a:ext cx="2448839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Priority areas for the service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128A996-CC85-9846-E43E-AAD1936D53DD}"/>
              </a:ext>
            </a:extLst>
          </p:cNvPr>
          <p:cNvSpPr txBox="1"/>
          <p:nvPr/>
        </p:nvSpPr>
        <p:spPr>
          <a:xfrm>
            <a:off x="6681542" y="45224"/>
            <a:ext cx="5510458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b="1" dirty="0">
                <a:latin typeface="Arial"/>
                <a:cs typeface="Calibri"/>
              </a:rPr>
              <a:t>Defined workstreams / projects / </a:t>
            </a:r>
            <a:r>
              <a:rPr lang="en-US" sz="1400" b="1" dirty="0" err="1">
                <a:latin typeface="Arial"/>
                <a:cs typeface="Calibri"/>
              </a:rPr>
              <a:t>programmes</a:t>
            </a:r>
            <a:r>
              <a:rPr lang="en-US" sz="1400" b="1" dirty="0">
                <a:latin typeface="Arial"/>
                <a:cs typeface="Calibri"/>
              </a:rPr>
              <a:t> for 23-24</a:t>
            </a:r>
            <a:endParaRPr lang="en-US" sz="1400" dirty="0">
              <a:latin typeface="Arial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360130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288</Words>
  <Application>Microsoft Office PowerPoint</Application>
  <PresentationFormat>Widescreen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Baksh de la Iglesia Amber</dc:creator>
  <cp:lastModifiedBy>Baksh de la Iglesia Amber</cp:lastModifiedBy>
  <cp:revision>1</cp:revision>
  <dcterms:created xsi:type="dcterms:W3CDTF">2023-05-04T11:39:25Z</dcterms:created>
  <dcterms:modified xsi:type="dcterms:W3CDTF">2023-05-04T11:39:34Z</dcterms:modified>
</cp:coreProperties>
</file>