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5E3E1-6A16-41FE-A167-2EC7674C2FD5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3F110-FCAB-497F-A286-A6FAD20AD6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791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5E3E1-6A16-41FE-A167-2EC7674C2FD5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3F110-FCAB-497F-A286-A6FAD20AD6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049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5E3E1-6A16-41FE-A167-2EC7674C2FD5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3F110-FCAB-497F-A286-A6FAD20AD6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901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5E3E1-6A16-41FE-A167-2EC7674C2FD5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3F110-FCAB-497F-A286-A6FAD20AD6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3754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5E3E1-6A16-41FE-A167-2EC7674C2FD5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3F110-FCAB-497F-A286-A6FAD20AD6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5506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5E3E1-6A16-41FE-A167-2EC7674C2FD5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3F110-FCAB-497F-A286-A6FAD20AD6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536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5E3E1-6A16-41FE-A167-2EC7674C2FD5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3F110-FCAB-497F-A286-A6FAD20AD6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7388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5E3E1-6A16-41FE-A167-2EC7674C2FD5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3F110-FCAB-497F-A286-A6FAD20AD6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451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5E3E1-6A16-41FE-A167-2EC7674C2FD5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3F110-FCAB-497F-A286-A6FAD20AD6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0150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5E3E1-6A16-41FE-A167-2EC7674C2FD5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3F110-FCAB-497F-A286-A6FAD20AD6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3685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5E3E1-6A16-41FE-A167-2EC7674C2FD5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3F110-FCAB-497F-A286-A6FAD20AD6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6863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5E3E1-6A16-41FE-A167-2EC7674C2FD5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3F110-FCAB-497F-A286-A6FAD20AD6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3618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4A77F04-71FA-5127-761E-16EA4DE66FD1}"/>
              </a:ext>
            </a:extLst>
          </p:cNvPr>
          <p:cNvSpPr/>
          <p:nvPr/>
        </p:nvSpPr>
        <p:spPr>
          <a:xfrm>
            <a:off x="209471" y="2647762"/>
            <a:ext cx="1784807" cy="9650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cs typeface="Calibri"/>
              </a:rPr>
              <a:t>Digital</a:t>
            </a:r>
          </a:p>
          <a:p>
            <a:pPr algn="ctr"/>
            <a:r>
              <a:rPr lang="en-US" dirty="0" smtClean="0">
                <a:solidFill>
                  <a:srgbClr val="000000"/>
                </a:solidFill>
                <a:cs typeface="Calibri"/>
              </a:rPr>
              <a:t>2023/24 </a:t>
            </a:r>
            <a:r>
              <a:rPr lang="en-US" dirty="0">
                <a:solidFill>
                  <a:srgbClr val="000000"/>
                </a:solidFill>
                <a:cs typeface="Calibri"/>
              </a:rPr>
              <a:t>Annual Plan Priorities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8040B2C-E5F6-B4AE-82B5-C01A84D5E308}"/>
              </a:ext>
            </a:extLst>
          </p:cNvPr>
          <p:cNvSpPr/>
          <p:nvPr/>
        </p:nvSpPr>
        <p:spPr>
          <a:xfrm>
            <a:off x="2888760" y="804213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Arial"/>
                <a:cs typeface="Calibri"/>
              </a:rPr>
              <a:t>Improved Population Health</a:t>
            </a:r>
            <a:endParaRPr lang="en-US" sz="120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6C491FD-E604-9344-DEF7-DE718783197F}"/>
              </a:ext>
            </a:extLst>
          </p:cNvPr>
          <p:cNvSpPr/>
          <p:nvPr/>
        </p:nvSpPr>
        <p:spPr>
          <a:xfrm>
            <a:off x="2726842" y="2720341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dirty="0">
                <a:solidFill>
                  <a:srgbClr val="000000"/>
                </a:solidFill>
                <a:latin typeface="Arial"/>
                <a:cs typeface="Calibri"/>
              </a:rPr>
              <a:t>Improved Experience of Care</a:t>
            </a:r>
            <a:endParaRPr lang="en-US" sz="12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4CF52A-E226-1663-AADA-0B700E67665E}"/>
              </a:ext>
            </a:extLst>
          </p:cNvPr>
          <p:cNvSpPr/>
          <p:nvPr/>
        </p:nvSpPr>
        <p:spPr>
          <a:xfrm>
            <a:off x="2853135" y="4112979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dirty="0">
                <a:solidFill>
                  <a:srgbClr val="000000"/>
                </a:solidFill>
                <a:latin typeface="Arial"/>
                <a:cs typeface="Calibri"/>
              </a:rPr>
              <a:t>Improved Staff Experience</a:t>
            </a:r>
            <a:endParaRPr lang="en-US" sz="12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EED66E1-0754-BBEB-109D-B072037E1EBF}"/>
              </a:ext>
            </a:extLst>
          </p:cNvPr>
          <p:cNvSpPr/>
          <p:nvPr/>
        </p:nvSpPr>
        <p:spPr>
          <a:xfrm>
            <a:off x="2888755" y="5314757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dirty="0">
                <a:solidFill>
                  <a:srgbClr val="000000"/>
                </a:solidFill>
                <a:latin typeface="Arial"/>
                <a:cs typeface="Calibri"/>
              </a:rPr>
              <a:t>Improved Value</a:t>
            </a:r>
            <a:endParaRPr lang="en-US" sz="12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5C0FF7E-B889-E61A-7BF9-953CF60A28D2}"/>
              </a:ext>
            </a:extLst>
          </p:cNvPr>
          <p:cNvSpPr txBox="1"/>
          <p:nvPr/>
        </p:nvSpPr>
        <p:spPr>
          <a:xfrm>
            <a:off x="2750364" y="50686"/>
            <a:ext cx="2224013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cs typeface="Calibri"/>
              </a:rPr>
              <a:t>Trust Strategic Objective</a:t>
            </a:r>
            <a:endParaRPr lang="en-US" sz="1400" b="1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E2BE3B5-F510-956B-E0B8-97BE5787B611}"/>
              </a:ext>
            </a:extLst>
          </p:cNvPr>
          <p:cNvCxnSpPr>
            <a:cxnSpLocks/>
          </p:cNvCxnSpPr>
          <p:nvPr/>
        </p:nvCxnSpPr>
        <p:spPr>
          <a:xfrm flipH="1">
            <a:off x="2130128" y="1074481"/>
            <a:ext cx="738742" cy="167388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40CD0F4-31AA-B8ED-19C1-EF36BBFD4899}"/>
              </a:ext>
            </a:extLst>
          </p:cNvPr>
          <p:cNvCxnSpPr>
            <a:cxnSpLocks/>
            <a:stCxn id="4" idx="1"/>
          </p:cNvCxnSpPr>
          <p:nvPr/>
        </p:nvCxnSpPr>
        <p:spPr>
          <a:xfrm flipH="1" flipV="1">
            <a:off x="2184982" y="2914361"/>
            <a:ext cx="541860" cy="4270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5FC239C-B4F2-CF28-B74C-82DC6D71BC15}"/>
              </a:ext>
            </a:extLst>
          </p:cNvPr>
          <p:cNvCxnSpPr>
            <a:cxnSpLocks/>
            <a:stCxn id="5" idx="1"/>
          </p:cNvCxnSpPr>
          <p:nvPr/>
        </p:nvCxnSpPr>
        <p:spPr>
          <a:xfrm flipH="1" flipV="1">
            <a:off x="2130128" y="3151083"/>
            <a:ext cx="723007" cy="119861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113D928-F40B-7E17-0FF6-BF2FFDD2EDE6}"/>
              </a:ext>
            </a:extLst>
          </p:cNvPr>
          <p:cNvCxnSpPr>
            <a:cxnSpLocks/>
          </p:cNvCxnSpPr>
          <p:nvPr/>
        </p:nvCxnSpPr>
        <p:spPr>
          <a:xfrm flipH="1" flipV="1">
            <a:off x="2042683" y="3263946"/>
            <a:ext cx="875347" cy="232107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E09724C8-F1B9-0826-F561-849F5BCB972D}"/>
              </a:ext>
            </a:extLst>
          </p:cNvPr>
          <p:cNvSpPr txBox="1"/>
          <p:nvPr/>
        </p:nvSpPr>
        <p:spPr>
          <a:xfrm>
            <a:off x="5051855" y="36775"/>
            <a:ext cx="1843014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cs typeface="Calibri"/>
              </a:rPr>
              <a:t>Priority areas for the service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B34D39D-4193-77D6-3453-C957D5C7C0F1}"/>
              </a:ext>
            </a:extLst>
          </p:cNvPr>
          <p:cNvSpPr/>
          <p:nvPr/>
        </p:nvSpPr>
        <p:spPr>
          <a:xfrm>
            <a:off x="5142510" y="829050"/>
            <a:ext cx="1844260" cy="610123"/>
          </a:xfrm>
          <a:prstGeom prst="rect">
            <a:avLst/>
          </a:prstGeom>
          <a:solidFill>
            <a:srgbClr val="FFFF9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  <a:latin typeface="Arial"/>
                <a:cs typeface="Calibri"/>
              </a:rPr>
              <a:t>Integrated Care, Partnerships and Co-production</a:t>
            </a:r>
            <a:endParaRPr lang="en-US" sz="1050" dirty="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1D6C0ED-4551-93E3-1CF4-28B489A3FA3C}"/>
              </a:ext>
            </a:extLst>
          </p:cNvPr>
          <p:cNvSpPr/>
          <p:nvPr/>
        </p:nvSpPr>
        <p:spPr>
          <a:xfrm>
            <a:off x="5137748" y="1592508"/>
            <a:ext cx="1844260" cy="794677"/>
          </a:xfrm>
          <a:prstGeom prst="rect">
            <a:avLst/>
          </a:prstGeom>
          <a:solidFill>
            <a:srgbClr val="FFFF9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  <a:latin typeface="Arial"/>
                <a:cs typeface="Calibri"/>
              </a:rPr>
              <a:t>New Service Developments</a:t>
            </a:r>
            <a:endParaRPr lang="en-US" sz="1050" dirty="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B9F0EAB-6430-C86F-E977-96C8437137B7}"/>
              </a:ext>
            </a:extLst>
          </p:cNvPr>
          <p:cNvSpPr/>
          <p:nvPr/>
        </p:nvSpPr>
        <p:spPr>
          <a:xfrm>
            <a:off x="5128800" y="2471686"/>
            <a:ext cx="1844260" cy="757301"/>
          </a:xfrm>
          <a:prstGeom prst="rect">
            <a:avLst/>
          </a:prstGeom>
          <a:solidFill>
            <a:srgbClr val="FFFF9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  <a:latin typeface="Arial"/>
                <a:cs typeface="Calibri"/>
              </a:rPr>
              <a:t>Staff &amp; Service User Wellbeing</a:t>
            </a:r>
            <a:endParaRPr lang="en-US" sz="1050" dirty="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C9CCABA-FDD6-2228-BE2D-A45813366F27}"/>
              </a:ext>
            </a:extLst>
          </p:cNvPr>
          <p:cNvSpPr/>
          <p:nvPr/>
        </p:nvSpPr>
        <p:spPr>
          <a:xfrm>
            <a:off x="5166176" y="3350865"/>
            <a:ext cx="1844260" cy="1229528"/>
          </a:xfrm>
          <a:prstGeom prst="rect">
            <a:avLst/>
          </a:prstGeom>
          <a:solidFill>
            <a:srgbClr val="FFFF9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  <a:latin typeface="Arial"/>
                <a:cs typeface="Calibri"/>
              </a:rPr>
              <a:t>Digital First</a:t>
            </a:r>
            <a:endParaRPr lang="en-US" sz="1050" dirty="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950941D-68F4-F8EB-6B65-F7EBCEB957CB}"/>
              </a:ext>
            </a:extLst>
          </p:cNvPr>
          <p:cNvSpPr/>
          <p:nvPr/>
        </p:nvSpPr>
        <p:spPr>
          <a:xfrm>
            <a:off x="5132986" y="4704705"/>
            <a:ext cx="1853784" cy="1343156"/>
          </a:xfrm>
          <a:prstGeom prst="rect">
            <a:avLst/>
          </a:prstGeom>
          <a:solidFill>
            <a:srgbClr val="FFFF9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  <a:latin typeface="Arial"/>
                <a:cs typeface="Calibri"/>
              </a:rPr>
              <a:t>Value</a:t>
            </a:r>
            <a:endParaRPr lang="en-US" sz="1050" dirty="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B2D4150-7F6B-7F0E-780D-2AFC73EC4ABE}"/>
              </a:ext>
            </a:extLst>
          </p:cNvPr>
          <p:cNvSpPr/>
          <p:nvPr/>
        </p:nvSpPr>
        <p:spPr>
          <a:xfrm>
            <a:off x="7293340" y="820005"/>
            <a:ext cx="4624690" cy="63248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50" dirty="0" smtClean="0">
                <a:solidFill>
                  <a:schemeClr val="tx1"/>
                </a:solidFill>
                <a:latin typeface="Arial"/>
                <a:cs typeface="Calibri"/>
              </a:rPr>
              <a:t>Support Patient Held Records through Patient Knows Best across the BLMK and East London 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50" dirty="0" smtClean="0">
                <a:solidFill>
                  <a:schemeClr val="tx1"/>
                </a:solidFill>
                <a:latin typeface="Arial"/>
                <a:cs typeface="Calibri"/>
              </a:rPr>
              <a:t>Support national initiatives across the North East London Foundation Trust/ELFT Collaborative</a:t>
            </a:r>
            <a:endParaRPr lang="en-US" sz="1050" dirty="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54D5EDF-DF8B-E0F3-AF96-5932510FAE8E}"/>
              </a:ext>
            </a:extLst>
          </p:cNvPr>
          <p:cNvSpPr/>
          <p:nvPr/>
        </p:nvSpPr>
        <p:spPr>
          <a:xfrm>
            <a:off x="7289085" y="1600022"/>
            <a:ext cx="4646453" cy="7871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50" dirty="0" smtClean="0">
                <a:solidFill>
                  <a:schemeClr val="tx1"/>
                </a:solidFill>
                <a:latin typeface="Arial"/>
                <a:cs typeface="Calibri"/>
              </a:rPr>
              <a:t>Implementation of Virtual Desktop Infrastructure (VDI)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50" dirty="0" smtClean="0">
                <a:solidFill>
                  <a:schemeClr val="tx1"/>
                </a:solidFill>
                <a:latin typeface="Arial"/>
                <a:cs typeface="Calibri"/>
              </a:rPr>
              <a:t>Rollout of the Strategic </a:t>
            </a:r>
            <a:r>
              <a:rPr lang="en-US" sz="1050" dirty="0" err="1" smtClean="0">
                <a:solidFill>
                  <a:schemeClr val="tx1"/>
                </a:solidFill>
                <a:latin typeface="Arial"/>
                <a:cs typeface="Calibri"/>
              </a:rPr>
              <a:t>WiFi</a:t>
            </a:r>
            <a:r>
              <a:rPr lang="en-US" sz="1050" dirty="0" smtClean="0">
                <a:solidFill>
                  <a:schemeClr val="tx1"/>
                </a:solidFill>
                <a:latin typeface="Arial"/>
                <a:cs typeface="Calibri"/>
              </a:rPr>
              <a:t> </a:t>
            </a:r>
            <a:r>
              <a:rPr lang="en-US" sz="1050" dirty="0" err="1" smtClean="0">
                <a:solidFill>
                  <a:schemeClr val="tx1"/>
                </a:solidFill>
                <a:latin typeface="Arial"/>
                <a:cs typeface="Calibri"/>
              </a:rPr>
              <a:t>Programme</a:t>
            </a:r>
            <a:endParaRPr lang="en-US" sz="1050" dirty="0" smtClean="0">
              <a:solidFill>
                <a:schemeClr val="tx1"/>
              </a:solidFill>
              <a:latin typeface="Arial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50" dirty="0" smtClean="0">
                <a:solidFill>
                  <a:schemeClr val="tx1"/>
                </a:solidFill>
                <a:latin typeface="Arial"/>
                <a:cs typeface="Calibri"/>
              </a:rPr>
              <a:t>Support a Resilient Network through the Multi-Vendor Cloud Solution and a Data Centre Upgrade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50" dirty="0" smtClean="0">
                <a:solidFill>
                  <a:schemeClr val="tx1"/>
                </a:solidFill>
                <a:latin typeface="Arial"/>
                <a:cs typeface="Calibri"/>
              </a:rPr>
              <a:t>Rollout the Service Improvement (SIP) </a:t>
            </a:r>
            <a:r>
              <a:rPr lang="en-US" sz="1050" dirty="0" err="1" smtClean="0">
                <a:solidFill>
                  <a:schemeClr val="tx1"/>
                </a:solidFill>
                <a:latin typeface="Arial"/>
                <a:cs typeface="Calibri"/>
              </a:rPr>
              <a:t>programme</a:t>
            </a:r>
            <a:endParaRPr lang="en-US" sz="1050" dirty="0" smtClean="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A61A3E2-8CB6-8426-D577-820A9C36E071}"/>
              </a:ext>
            </a:extLst>
          </p:cNvPr>
          <p:cNvSpPr/>
          <p:nvPr/>
        </p:nvSpPr>
        <p:spPr>
          <a:xfrm>
            <a:off x="7283821" y="2476890"/>
            <a:ext cx="4617665" cy="6956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50" dirty="0" smtClean="0">
                <a:solidFill>
                  <a:schemeClr val="tx1"/>
                </a:solidFill>
                <a:latin typeface="Arial"/>
                <a:cs typeface="Calibri"/>
              </a:rPr>
              <a:t>Rollout of Enterprise Voice Phase 1 and Phase 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50" dirty="0" smtClean="0">
                <a:solidFill>
                  <a:schemeClr val="tx1"/>
                </a:solidFill>
                <a:latin typeface="Arial"/>
                <a:cs typeface="Calibri"/>
              </a:rPr>
              <a:t>Improve the NHS and Corporate Guest </a:t>
            </a:r>
            <a:r>
              <a:rPr lang="en-US" sz="1050" dirty="0" err="1" smtClean="0">
                <a:solidFill>
                  <a:schemeClr val="tx1"/>
                </a:solidFill>
                <a:latin typeface="Arial"/>
                <a:cs typeface="Calibri"/>
              </a:rPr>
              <a:t>WiFi</a:t>
            </a:r>
            <a:endParaRPr lang="en-US" sz="1050" dirty="0" smtClean="0">
              <a:solidFill>
                <a:schemeClr val="tx1"/>
              </a:solidFill>
              <a:latin typeface="Arial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50" dirty="0" smtClean="0">
                <a:solidFill>
                  <a:schemeClr val="tx1"/>
                </a:solidFill>
                <a:latin typeface="Arial"/>
                <a:cs typeface="Calibri"/>
              </a:rPr>
              <a:t>Improve mobile coverage across the Trust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50" dirty="0" smtClean="0">
                <a:solidFill>
                  <a:schemeClr val="tx1"/>
                </a:solidFill>
                <a:latin typeface="Arial"/>
                <a:cs typeface="Calibri"/>
              </a:rPr>
              <a:t>Unified Communications (UC) System integration</a:t>
            </a:r>
            <a:endParaRPr lang="en-US" sz="1050" dirty="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B295707-EAF5-F64B-F685-B1C05AD2E2FD}"/>
              </a:ext>
            </a:extLst>
          </p:cNvPr>
          <p:cNvSpPr/>
          <p:nvPr/>
        </p:nvSpPr>
        <p:spPr>
          <a:xfrm>
            <a:off x="7294701" y="3277865"/>
            <a:ext cx="4595903" cy="12798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50" dirty="0" smtClean="0">
                <a:solidFill>
                  <a:schemeClr val="tx1"/>
                </a:solidFill>
                <a:latin typeface="Arial"/>
                <a:cs typeface="Calibri"/>
              </a:rPr>
              <a:t>Support Capital Projects and Communications Room Remediation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50" dirty="0" smtClean="0">
                <a:solidFill>
                  <a:schemeClr val="tx1"/>
                </a:solidFill>
                <a:latin typeface="Arial"/>
                <a:cs typeface="Calibri"/>
              </a:rPr>
              <a:t>Establish a Digital Taskforce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50" dirty="0" smtClean="0">
                <a:solidFill>
                  <a:schemeClr val="tx1"/>
                </a:solidFill>
                <a:latin typeface="Arial"/>
                <a:cs typeface="Calibri"/>
              </a:rPr>
              <a:t>Continue collaborative working through the Digital &amp; Estates Collaborative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50" dirty="0" smtClean="0">
                <a:solidFill>
                  <a:schemeClr val="tx1"/>
                </a:solidFill>
                <a:latin typeface="Arial"/>
                <a:cs typeface="Calibri"/>
              </a:rPr>
              <a:t>Focus on Digital Improvements across Mental Health, Community Health, Inpatients, and Specialist Services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50" dirty="0" smtClean="0">
                <a:solidFill>
                  <a:schemeClr val="tx1"/>
                </a:solidFill>
                <a:latin typeface="Arial"/>
                <a:cs typeface="Calibri"/>
              </a:rPr>
              <a:t>Improvements around the ELFT Record and Non-Clinical Digital Systems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432C9F8-BA66-1D38-25AF-AD0F6F33A6F6}"/>
              </a:ext>
            </a:extLst>
          </p:cNvPr>
          <p:cNvSpPr/>
          <p:nvPr/>
        </p:nvSpPr>
        <p:spPr>
          <a:xfrm>
            <a:off x="7283821" y="4720516"/>
            <a:ext cx="4617666" cy="13273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50" dirty="0" smtClean="0">
                <a:solidFill>
                  <a:schemeClr val="tx1"/>
                </a:solidFill>
                <a:latin typeface="Arial"/>
                <a:cs typeface="Calibri"/>
              </a:rPr>
              <a:t>Improve Education and Awareness around Digital Infrastructure Security, Application/Systems Security, Digital Access Control, Authentication and Policies &amp; </a:t>
            </a:r>
            <a:r>
              <a:rPr lang="en-US" sz="1050" dirty="0" err="1" smtClean="0">
                <a:solidFill>
                  <a:schemeClr val="tx1"/>
                </a:solidFill>
                <a:latin typeface="Arial"/>
                <a:cs typeface="Calibri"/>
              </a:rPr>
              <a:t>Proceedures</a:t>
            </a:r>
            <a:endParaRPr lang="en-US" sz="1050" dirty="0" smtClean="0">
              <a:solidFill>
                <a:schemeClr val="tx1"/>
              </a:solidFill>
              <a:latin typeface="Arial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50" dirty="0" smtClean="0">
                <a:solidFill>
                  <a:schemeClr val="tx1"/>
                </a:solidFill>
                <a:latin typeface="Arial"/>
                <a:cs typeface="Calibri"/>
              </a:rPr>
              <a:t>Digital Shaping Our Future </a:t>
            </a:r>
            <a:r>
              <a:rPr lang="en-US" sz="1050" dirty="0" err="1" smtClean="0">
                <a:solidFill>
                  <a:schemeClr val="tx1"/>
                </a:solidFill>
                <a:latin typeface="Arial"/>
                <a:cs typeface="Calibri"/>
              </a:rPr>
              <a:t>programme</a:t>
            </a:r>
            <a:endParaRPr lang="en-US" sz="1050" dirty="0" smtClean="0">
              <a:solidFill>
                <a:schemeClr val="tx1"/>
              </a:solidFill>
              <a:latin typeface="Arial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50" dirty="0" smtClean="0">
                <a:solidFill>
                  <a:schemeClr val="tx1"/>
                </a:solidFill>
                <a:latin typeface="Arial"/>
                <a:cs typeface="Calibri"/>
              </a:rPr>
              <a:t>Establish Clinical Digital Leadership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50" dirty="0" smtClean="0">
                <a:solidFill>
                  <a:schemeClr val="tx1"/>
                </a:solidFill>
                <a:latin typeface="Arial"/>
                <a:cs typeface="Calibri"/>
              </a:rPr>
              <a:t>Embed People Participation into Digital to establish user-centric systems design and education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50" dirty="0" smtClean="0">
                <a:solidFill>
                  <a:schemeClr val="tx1"/>
                </a:solidFill>
                <a:latin typeface="Arial"/>
                <a:cs typeface="Calibri"/>
              </a:rPr>
              <a:t>Improve Clinical Risk Management across the Trust</a:t>
            </a:r>
            <a:endParaRPr lang="en-US" sz="1050" dirty="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C7CB55F-0224-F7B1-AB26-C3BF03125C7F}"/>
              </a:ext>
            </a:extLst>
          </p:cNvPr>
          <p:cNvSpPr txBox="1"/>
          <p:nvPr/>
        </p:nvSpPr>
        <p:spPr>
          <a:xfrm>
            <a:off x="8250011" y="225499"/>
            <a:ext cx="222401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b="1" dirty="0">
              <a:cs typeface="Calibri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128A996-CC85-9846-E43E-AAD1936D53DD}"/>
              </a:ext>
            </a:extLst>
          </p:cNvPr>
          <p:cNvSpPr txBox="1"/>
          <p:nvPr/>
        </p:nvSpPr>
        <p:spPr>
          <a:xfrm>
            <a:off x="7126639" y="36775"/>
            <a:ext cx="4559175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cs typeface="Calibri"/>
              </a:rPr>
              <a:t>Defined workstreams / projects / </a:t>
            </a:r>
            <a:r>
              <a:rPr lang="en-US" sz="1400" b="1" dirty="0" err="1">
                <a:cs typeface="Calibri"/>
              </a:rPr>
              <a:t>programmes</a:t>
            </a:r>
            <a:r>
              <a:rPr lang="en-US" sz="1400" b="1" dirty="0">
                <a:cs typeface="Calibri"/>
              </a:rPr>
              <a:t> for 23-24</a:t>
            </a:r>
            <a:endParaRPr lang="en-US" sz="1400" dirty="0">
              <a:cs typeface="Calibri" panose="020F0502020204030204"/>
            </a:endParaRPr>
          </a:p>
        </p:txBody>
      </p:sp>
      <p:pic>
        <p:nvPicPr>
          <p:cNvPr id="34" name="Picture 33" descr="Text&#10;&#10;Description automatically generated">
            <a:extLst>
              <a:ext uri="{FF2B5EF4-FFF2-40B4-BE49-F238E27FC236}">
                <a16:creationId xmlns:a16="http://schemas.microsoft.com/office/drawing/2014/main" id="{0492C38F-2DF5-9535-3365-2D915BE1542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81" t="14839" r="7253" b="30968"/>
          <a:stretch>
            <a:fillRect/>
          </a:stretch>
        </p:blipFill>
        <p:spPr bwMode="auto">
          <a:xfrm>
            <a:off x="164829" y="151783"/>
            <a:ext cx="1230393" cy="65242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9E2BE3B5-F510-956B-E0B8-97BE5787B611}"/>
              </a:ext>
            </a:extLst>
          </p:cNvPr>
          <p:cNvCxnSpPr>
            <a:cxnSpLocks/>
            <a:stCxn id="13" idx="1"/>
            <a:endCxn id="3" idx="3"/>
          </p:cNvCxnSpPr>
          <p:nvPr/>
        </p:nvCxnSpPr>
        <p:spPr>
          <a:xfrm flipH="1" flipV="1">
            <a:off x="4733020" y="1040935"/>
            <a:ext cx="409490" cy="9317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9E2BE3B5-F510-956B-E0B8-97BE5787B611}"/>
              </a:ext>
            </a:extLst>
          </p:cNvPr>
          <p:cNvCxnSpPr>
            <a:cxnSpLocks/>
            <a:stCxn id="14" idx="1"/>
          </p:cNvCxnSpPr>
          <p:nvPr/>
        </p:nvCxnSpPr>
        <p:spPr>
          <a:xfrm flipH="1" flipV="1">
            <a:off x="4812632" y="1218613"/>
            <a:ext cx="325116" cy="77123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9E2BE3B5-F510-956B-E0B8-97BE5787B611}"/>
              </a:ext>
            </a:extLst>
          </p:cNvPr>
          <p:cNvCxnSpPr>
            <a:cxnSpLocks/>
            <a:stCxn id="15" idx="1"/>
            <a:endCxn id="4" idx="3"/>
          </p:cNvCxnSpPr>
          <p:nvPr/>
        </p:nvCxnSpPr>
        <p:spPr>
          <a:xfrm flipH="1">
            <a:off x="4571102" y="2850337"/>
            <a:ext cx="557698" cy="10672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9E2BE3B5-F510-956B-E0B8-97BE5787B611}"/>
              </a:ext>
            </a:extLst>
          </p:cNvPr>
          <p:cNvCxnSpPr>
            <a:cxnSpLocks/>
            <a:stCxn id="15" idx="1"/>
            <a:endCxn id="5" idx="3"/>
          </p:cNvCxnSpPr>
          <p:nvPr/>
        </p:nvCxnSpPr>
        <p:spPr>
          <a:xfrm flipH="1">
            <a:off x="4697395" y="2850337"/>
            <a:ext cx="431405" cy="149936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9E2BE3B5-F510-956B-E0B8-97BE5787B611}"/>
              </a:ext>
            </a:extLst>
          </p:cNvPr>
          <p:cNvCxnSpPr>
            <a:cxnSpLocks/>
            <a:stCxn id="16" idx="1"/>
          </p:cNvCxnSpPr>
          <p:nvPr/>
        </p:nvCxnSpPr>
        <p:spPr>
          <a:xfrm flipH="1">
            <a:off x="4697395" y="3965629"/>
            <a:ext cx="468781" cy="50595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9E2BE3B5-F510-956B-E0B8-97BE5787B611}"/>
              </a:ext>
            </a:extLst>
          </p:cNvPr>
          <p:cNvCxnSpPr>
            <a:cxnSpLocks/>
            <a:stCxn id="17" idx="1"/>
          </p:cNvCxnSpPr>
          <p:nvPr/>
        </p:nvCxnSpPr>
        <p:spPr>
          <a:xfrm flipH="1">
            <a:off x="4812632" y="5376283"/>
            <a:ext cx="320354" cy="20874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8830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235</Words>
  <Application>Microsoft Office PowerPoint</Application>
  <PresentationFormat>Widescreen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Baksh de la Iglesia Amber</dc:creator>
  <cp:lastModifiedBy>Baksh de la Iglesia Amber</cp:lastModifiedBy>
  <cp:revision>1</cp:revision>
  <dcterms:created xsi:type="dcterms:W3CDTF">2023-05-04T11:41:08Z</dcterms:created>
  <dcterms:modified xsi:type="dcterms:W3CDTF">2023-05-04T11:41:16Z</dcterms:modified>
</cp:coreProperties>
</file>