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76375-B5DE-49BE-B0F0-138EF025583D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772A0-2787-4710-AD5B-FBE791E1A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8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4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72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9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8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1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6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0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7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9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8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30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623F-5FDF-44EA-A0DD-9FAEA69B0419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C8C5-55BB-4FB5-96F1-B363C2DB6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34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748654" y="2010207"/>
            <a:ext cx="1432875" cy="1036115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&amp; Managerial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748654" y="869628"/>
            <a:ext cx="1442385" cy="660124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&amp; Guidance Development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758164" y="3526777"/>
            <a:ext cx="1432875" cy="1204898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and Training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748654" y="5212129"/>
            <a:ext cx="1442385" cy="942213"/>
          </a:xfrm>
          <a:prstGeom prst="rect">
            <a:avLst/>
          </a:prstGeom>
          <a:solidFill>
            <a:srgbClr val="FFFF93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and Surveillance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641505" y="1569478"/>
            <a:ext cx="1362590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653216" y="2783695"/>
            <a:ext cx="1357416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641505" y="5212129"/>
            <a:ext cx="1374349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641505" y="3997912"/>
            <a:ext cx="1375663" cy="872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AC7F449-18E2-43C4-AE83-21987D7C29A7}"/>
              </a:ext>
            </a:extLst>
          </p:cNvPr>
          <p:cNvSpPr/>
          <p:nvPr/>
        </p:nvSpPr>
        <p:spPr>
          <a:xfrm>
            <a:off x="7137913" y="3534415"/>
            <a:ext cx="3746310" cy="13355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there is an up-to-date Infection Prevention and Control Manual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the Glove Quality Improvement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hand hygiene techniques and compliance across all clinical areas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shared learning through the Directorate Management Team (DMT) Lead Nurses Ward Away 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Mandatory training and provide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and Control (IPC)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1 &amp; 2 Training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C78FBC8-CC8E-4BE8-8888-558E10C33B10}"/>
              </a:ext>
            </a:extLst>
          </p:cNvPr>
          <p:cNvSpPr/>
          <p:nvPr/>
        </p:nvSpPr>
        <p:spPr>
          <a:xfrm>
            <a:off x="7094749" y="5191757"/>
            <a:ext cx="3832637" cy="9829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Antimicrobial resistance audits completed in Older Adults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 robust surveillance programme around outbreak management and COVID-19 swabbing regime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completion of audits, particularly across Estates and Facilities including place &amp; cleaning audits, hand hygiene, Personal Protective Equipment (PPE) and environmental audits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81249" y="2965841"/>
            <a:ext cx="1173235" cy="12936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Control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Annual Plan Priorities 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47" idx="1"/>
          </p:cNvCxnSpPr>
          <p:nvPr/>
        </p:nvCxnSpPr>
        <p:spPr>
          <a:xfrm flipH="1">
            <a:off x="1343934" y="2005496"/>
            <a:ext cx="1297571" cy="148132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137913" y="842463"/>
            <a:ext cx="3746310" cy="71445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workplaces are Covid secure through establishing work plans and ensuring workplace risk assessments are carried 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waste management and decontamination establishing an Infection Prevention &amp; Control Manual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BFC9E625-8A5F-4C18-BED3-AF9BE0E1FCCE}"/>
              </a:ext>
            </a:extLst>
          </p:cNvPr>
          <p:cNvCxnSpPr>
            <a:cxnSpLocks/>
            <a:stCxn id="148" idx="1"/>
          </p:cNvCxnSpPr>
          <p:nvPr/>
        </p:nvCxnSpPr>
        <p:spPr>
          <a:xfrm flipH="1">
            <a:off x="1340986" y="3219713"/>
            <a:ext cx="1312230" cy="39295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88C81CB-8F84-413B-BB23-4A768995E202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1340987" y="3725270"/>
            <a:ext cx="1300518" cy="70866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A0F08F19-5306-4240-B326-3B2108496D63}"/>
              </a:ext>
            </a:extLst>
          </p:cNvPr>
          <p:cNvCxnSpPr>
            <a:cxnSpLocks/>
            <a:stCxn id="149" idx="1"/>
          </p:cNvCxnSpPr>
          <p:nvPr/>
        </p:nvCxnSpPr>
        <p:spPr>
          <a:xfrm flipH="1" flipV="1">
            <a:off x="1318423" y="3840139"/>
            <a:ext cx="1323082" cy="180800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D0D6B1C8-7AF2-45C2-84A7-279215CFA2AA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079606" y="1346033"/>
            <a:ext cx="672021" cy="55758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8" idx="1"/>
            <a:endCxn id="148" idx="3"/>
          </p:cNvCxnSpPr>
          <p:nvPr/>
        </p:nvCxnSpPr>
        <p:spPr>
          <a:xfrm flipH="1">
            <a:off x="4010632" y="2528265"/>
            <a:ext cx="738022" cy="69144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>
            <a:extLst>
              <a:ext uri="{FF2B5EF4-FFF2-40B4-BE49-F238E27FC236}">
                <a16:creationId xmlns:a16="http://schemas.microsoft.com/office/drawing/2014/main" id="{FE005683-2C1A-4637-9561-F4097CA5E610}"/>
              </a:ext>
            </a:extLst>
          </p:cNvPr>
          <p:cNvCxnSpPr>
            <a:cxnSpLocks/>
            <a:stCxn id="139" idx="1"/>
            <a:endCxn id="150" idx="3"/>
          </p:cNvCxnSpPr>
          <p:nvPr/>
        </p:nvCxnSpPr>
        <p:spPr>
          <a:xfrm flipH="1">
            <a:off x="4017168" y="4308725"/>
            <a:ext cx="731683" cy="12520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id="{2A2D4947-2DBE-4D62-BA8C-20D90328EEF2}"/>
              </a:ext>
            </a:extLst>
          </p:cNvPr>
          <p:cNvCxnSpPr>
            <a:cxnSpLocks/>
            <a:stCxn id="140" idx="1"/>
            <a:endCxn id="149" idx="3"/>
          </p:cNvCxnSpPr>
          <p:nvPr/>
        </p:nvCxnSpPr>
        <p:spPr>
          <a:xfrm flipH="1" flipV="1">
            <a:off x="4015854" y="5648147"/>
            <a:ext cx="732800" cy="3508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Arrow Connector 396">
            <a:extLst>
              <a:ext uri="{FF2B5EF4-FFF2-40B4-BE49-F238E27FC236}">
                <a16:creationId xmlns:a16="http://schemas.microsoft.com/office/drawing/2014/main" id="{9DE0B008-0166-4198-9B0A-1C1416400C36}"/>
              </a:ext>
            </a:extLst>
          </p:cNvPr>
          <p:cNvCxnSpPr>
            <a:cxnSpLocks/>
            <a:stCxn id="171" idx="1"/>
            <a:endCxn id="139" idx="3"/>
          </p:cNvCxnSpPr>
          <p:nvPr/>
        </p:nvCxnSpPr>
        <p:spPr>
          <a:xfrm flipH="1" flipV="1">
            <a:off x="6191039" y="4129226"/>
            <a:ext cx="946874" cy="763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Arrow Connector 408">
            <a:extLst>
              <a:ext uri="{FF2B5EF4-FFF2-40B4-BE49-F238E27FC236}">
                <a16:creationId xmlns:a16="http://schemas.microsoft.com/office/drawing/2014/main" id="{FC703851-C785-4707-8948-4A29728CF49E}"/>
              </a:ext>
            </a:extLst>
          </p:cNvPr>
          <p:cNvCxnSpPr>
            <a:cxnSpLocks/>
            <a:stCxn id="80" idx="1"/>
            <a:endCxn id="140" idx="3"/>
          </p:cNvCxnSpPr>
          <p:nvPr/>
        </p:nvCxnSpPr>
        <p:spPr>
          <a:xfrm flipH="1">
            <a:off x="6191039" y="5683235"/>
            <a:ext cx="903710" cy="1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D01A8A1F-7E15-49D0-BD21-5B923ED0DA60}"/>
              </a:ext>
            </a:extLst>
          </p:cNvPr>
          <p:cNvCxnSpPr>
            <a:cxnSpLocks/>
            <a:stCxn id="250" idx="1"/>
            <a:endCxn id="10" idx="3"/>
          </p:cNvCxnSpPr>
          <p:nvPr/>
        </p:nvCxnSpPr>
        <p:spPr>
          <a:xfrm flipH="1">
            <a:off x="6191039" y="1199690"/>
            <a:ext cx="946874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9C5EF58-B09B-435D-A6C7-0A21DBA742F3}"/>
              </a:ext>
            </a:extLst>
          </p:cNvPr>
          <p:cNvSpPr/>
          <p:nvPr/>
        </p:nvSpPr>
        <p:spPr>
          <a:xfrm>
            <a:off x="7137913" y="1886979"/>
            <a:ext cx="3746310" cy="126707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there are robust infection prevention and control standards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Board to Floor assurance document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that the Infection Prevention and Control (IPC) risk register is updated and current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the Gram-negative catheter Quality Improvement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all staff are suitably education on </a:t>
            </a: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and Control (IPC) </a:t>
            </a:r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water safety, estates and facilities through monthly meetings and the Estates meeting/Water Safety Group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01A8A1F-7E15-49D0-BD21-5B923ED0DA60}"/>
              </a:ext>
            </a:extLst>
          </p:cNvPr>
          <p:cNvCxnSpPr>
            <a:cxnSpLocks/>
            <a:stCxn id="121" idx="1"/>
            <a:endCxn id="8" idx="3"/>
          </p:cNvCxnSpPr>
          <p:nvPr/>
        </p:nvCxnSpPr>
        <p:spPr>
          <a:xfrm flipH="1" flipV="1">
            <a:off x="6181529" y="2528265"/>
            <a:ext cx="956384" cy="3819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230163" y="137913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004095" y="141106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286645" y="246686"/>
            <a:ext cx="55104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99977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2023-05-04T11:37:31Z</dcterms:created>
  <dcterms:modified xsi:type="dcterms:W3CDTF">2023-05-04T11:37:47Z</dcterms:modified>
</cp:coreProperties>
</file>