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14DFC-7E9C-4B17-8500-05116B5FFCB6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0F235-5E5D-4943-A7E1-0BA08F0C0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5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35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DE1A-1DAB-410C-ADA4-9DF2750C8CF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E311-B5D2-42E9-9157-2D820286F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010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DE1A-1DAB-410C-ADA4-9DF2750C8CF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E311-B5D2-42E9-9157-2D820286F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70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DE1A-1DAB-410C-ADA4-9DF2750C8CF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E311-B5D2-42E9-9157-2D820286F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5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DE1A-1DAB-410C-ADA4-9DF2750C8CF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E311-B5D2-42E9-9157-2D820286F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12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DE1A-1DAB-410C-ADA4-9DF2750C8CF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E311-B5D2-42E9-9157-2D820286F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42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DE1A-1DAB-410C-ADA4-9DF2750C8CF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E311-B5D2-42E9-9157-2D820286F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56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DE1A-1DAB-410C-ADA4-9DF2750C8CF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E311-B5D2-42E9-9157-2D820286F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12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DE1A-1DAB-410C-ADA4-9DF2750C8CF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E311-B5D2-42E9-9157-2D820286F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16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DE1A-1DAB-410C-ADA4-9DF2750C8CF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E311-B5D2-42E9-9157-2D820286F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92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DE1A-1DAB-410C-ADA4-9DF2750C8CF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E311-B5D2-42E9-9157-2D820286F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54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0DE1A-1DAB-410C-ADA4-9DF2750C8CF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E311-B5D2-42E9-9157-2D820286F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57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0DE1A-1DAB-410C-ADA4-9DF2750C8CF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6E311-B5D2-42E9-9157-2D820286FC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9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538455" y="4390018"/>
            <a:ext cx="2761899" cy="348528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and support staff wellbeing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590296" y="689794"/>
            <a:ext cx="2708399" cy="588209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provision of self service equity data </a:t>
            </a: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564867" y="3358345"/>
            <a:ext cx="2728844" cy="405949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our staff with professional and accredited working environment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4551205" y="5444281"/>
            <a:ext cx="2736395" cy="388417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data consumption costs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136371" y="1168248"/>
            <a:ext cx="1185161" cy="644357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136371" y="2366461"/>
            <a:ext cx="1180178" cy="638191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136371" y="4792350"/>
            <a:ext cx="1238853" cy="664823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136371" y="3601828"/>
            <a:ext cx="1180178" cy="568146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350528" y="2757081"/>
            <a:ext cx="1280041" cy="1225947"/>
          </a:xfrm>
          <a:prstGeom prst="rect">
            <a:avLst/>
          </a:prstGeom>
          <a:solidFill>
            <a:srgbClr val="FF9966"/>
          </a:solidFill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Informatics</a:t>
            </a:r>
            <a:endParaRPr lang="en-US" sz="11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 Annual Plan Priorities</a:t>
            </a:r>
            <a:endParaRPr lang="en-US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5292" y="783882"/>
            <a:ext cx="3377215" cy="40725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 analysis for access, outcomes and flow in all </a:t>
            </a:r>
            <a:r>
              <a:rPr lang="en-GB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PowerBI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590295" y="2069598"/>
            <a:ext cx="2708399" cy="56815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services to see access rates, improve flow and reduce waiting times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5291" y="1443100"/>
            <a:ext cx="3377215" cy="35419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shared datasets in </a:t>
            </a:r>
            <a:r>
              <a:rPr lang="en-GB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PowerBI</a:t>
            </a: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London and BLMK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5291" y="1966999"/>
            <a:ext cx="3377215" cy="36618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Flow, waiting times pages in all </a:t>
            </a:r>
            <a:r>
              <a:rPr lang="en-GB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PowerBI</a:t>
            </a: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apps, 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Mining tools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5293" y="2485954"/>
            <a:ext cx="3377215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safety enhancements in all </a:t>
            </a:r>
            <a:r>
              <a:rPr lang="en-GB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PowerBI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31162" y="3385478"/>
            <a:ext cx="3377215" cy="59074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Independent Reporting Layer covering Inpatient, Community, Primary Care, Talking Therapies, Safety, Staffing and Finance 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85291" y="2895861"/>
            <a:ext cx="3377215" cy="33977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 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Informatics Skills Development (ISD) </a:t>
            </a: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Accreditation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12367" y="4200545"/>
            <a:ext cx="3377215" cy="2736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Informatics pulse survey</a:t>
            </a:r>
          </a:p>
        </p:txBody>
      </p:sp>
      <p:cxnSp>
        <p:nvCxnSpPr>
          <p:cNvPr id="3" name="Straight Connector 2"/>
          <p:cNvCxnSpPr>
            <a:endCxn id="147" idx="1"/>
          </p:cNvCxnSpPr>
          <p:nvPr/>
        </p:nvCxnSpPr>
        <p:spPr>
          <a:xfrm flipV="1">
            <a:off x="1708291" y="1490427"/>
            <a:ext cx="428080" cy="1745208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endCxn id="10" idx="1"/>
          </p:cNvCxnSpPr>
          <p:nvPr/>
        </p:nvCxnSpPr>
        <p:spPr>
          <a:xfrm flipV="1">
            <a:off x="3375224" y="983899"/>
            <a:ext cx="1215072" cy="459201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94" idx="1"/>
          </p:cNvCxnSpPr>
          <p:nvPr/>
        </p:nvCxnSpPr>
        <p:spPr>
          <a:xfrm flipV="1">
            <a:off x="3375224" y="2353673"/>
            <a:ext cx="1215071" cy="269081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8E4CE9D1-795B-4966-ADAE-77021FA02619}"/>
              </a:ext>
            </a:extLst>
          </p:cNvPr>
          <p:cNvSpPr/>
          <p:nvPr/>
        </p:nvSpPr>
        <p:spPr>
          <a:xfrm>
            <a:off x="4569851" y="2736140"/>
            <a:ext cx="2728844" cy="477408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provision of self service patient safety data </a:t>
            </a:r>
          </a:p>
        </p:txBody>
      </p:sp>
      <p:cxnSp>
        <p:nvCxnSpPr>
          <p:cNvPr id="48" name="Straight Connector 47"/>
          <p:cNvCxnSpPr>
            <a:stCxn id="149" idx="3"/>
            <a:endCxn id="140" idx="1"/>
          </p:cNvCxnSpPr>
          <p:nvPr/>
        </p:nvCxnSpPr>
        <p:spPr>
          <a:xfrm>
            <a:off x="3375224" y="5124762"/>
            <a:ext cx="1175981" cy="513728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6" idx="1"/>
          </p:cNvCxnSpPr>
          <p:nvPr/>
        </p:nvCxnSpPr>
        <p:spPr>
          <a:xfrm>
            <a:off x="3375224" y="3976218"/>
            <a:ext cx="1163231" cy="588064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139" idx="1"/>
          </p:cNvCxnSpPr>
          <p:nvPr/>
        </p:nvCxnSpPr>
        <p:spPr>
          <a:xfrm flipV="1">
            <a:off x="3375224" y="3561320"/>
            <a:ext cx="1189643" cy="202974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590297" y="1351808"/>
            <a:ext cx="2708400" cy="60382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with shared data sets to support our Services to see Physical Health data from Primary Care</a:t>
            </a:r>
          </a:p>
        </p:txBody>
      </p:sp>
      <p:cxnSp>
        <p:nvCxnSpPr>
          <p:cNvPr id="74" name="Straight Connector 73"/>
          <p:cNvCxnSpPr>
            <a:endCxn id="73" idx="1"/>
          </p:cNvCxnSpPr>
          <p:nvPr/>
        </p:nvCxnSpPr>
        <p:spPr>
          <a:xfrm>
            <a:off x="3375224" y="1490427"/>
            <a:ext cx="1215073" cy="163293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0" idx="3"/>
            <a:endCxn id="250" idx="1"/>
          </p:cNvCxnSpPr>
          <p:nvPr/>
        </p:nvCxnSpPr>
        <p:spPr>
          <a:xfrm>
            <a:off x="7298695" y="983899"/>
            <a:ext cx="1086597" cy="3612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73" idx="3"/>
            <a:endCxn id="106" idx="1"/>
          </p:cNvCxnSpPr>
          <p:nvPr/>
        </p:nvCxnSpPr>
        <p:spPr>
          <a:xfrm flipV="1">
            <a:off x="7298697" y="1620198"/>
            <a:ext cx="1086594" cy="33522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4" idx="3"/>
            <a:endCxn id="107" idx="1"/>
          </p:cNvCxnSpPr>
          <p:nvPr/>
        </p:nvCxnSpPr>
        <p:spPr>
          <a:xfrm flipV="1">
            <a:off x="7298694" y="2150092"/>
            <a:ext cx="1086597" cy="203581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46" idx="3"/>
            <a:endCxn id="108" idx="1"/>
          </p:cNvCxnSpPr>
          <p:nvPr/>
        </p:nvCxnSpPr>
        <p:spPr>
          <a:xfrm flipV="1">
            <a:off x="7298695" y="2622754"/>
            <a:ext cx="1086598" cy="352090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538454" y="3898022"/>
            <a:ext cx="2761899" cy="348528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 our staff with a modern analytical environment.</a:t>
            </a:r>
            <a:endParaRPr lang="en-GB" sz="1021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9" name="Straight Connector 128"/>
          <p:cNvCxnSpPr>
            <a:endCxn id="127" idx="1"/>
          </p:cNvCxnSpPr>
          <p:nvPr/>
        </p:nvCxnSpPr>
        <p:spPr>
          <a:xfrm>
            <a:off x="3375224" y="3885901"/>
            <a:ext cx="1163230" cy="186385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endCxn id="46" idx="1"/>
          </p:cNvCxnSpPr>
          <p:nvPr/>
        </p:nvCxnSpPr>
        <p:spPr>
          <a:xfrm>
            <a:off x="3375224" y="2685557"/>
            <a:ext cx="1194627" cy="289287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endCxn id="148" idx="1"/>
          </p:cNvCxnSpPr>
          <p:nvPr/>
        </p:nvCxnSpPr>
        <p:spPr>
          <a:xfrm flipV="1">
            <a:off x="1708291" y="2685557"/>
            <a:ext cx="428080" cy="672788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endCxn id="150" idx="1"/>
          </p:cNvCxnSpPr>
          <p:nvPr/>
        </p:nvCxnSpPr>
        <p:spPr>
          <a:xfrm>
            <a:off x="1708291" y="3385478"/>
            <a:ext cx="428080" cy="500423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endCxn id="149" idx="1"/>
          </p:cNvCxnSpPr>
          <p:nvPr/>
        </p:nvCxnSpPr>
        <p:spPr>
          <a:xfrm>
            <a:off x="1708291" y="3491345"/>
            <a:ext cx="428080" cy="1633417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39" idx="3"/>
            <a:endCxn id="111" idx="1"/>
          </p:cNvCxnSpPr>
          <p:nvPr/>
        </p:nvCxnSpPr>
        <p:spPr>
          <a:xfrm flipV="1">
            <a:off x="7293711" y="3098835"/>
            <a:ext cx="1091580" cy="462485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7" idx="3"/>
            <a:endCxn id="110" idx="1"/>
          </p:cNvCxnSpPr>
          <p:nvPr/>
        </p:nvCxnSpPr>
        <p:spPr>
          <a:xfrm flipV="1">
            <a:off x="7300353" y="3680848"/>
            <a:ext cx="1130809" cy="391438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6" idx="3"/>
            <a:endCxn id="112" idx="1"/>
          </p:cNvCxnSpPr>
          <p:nvPr/>
        </p:nvCxnSpPr>
        <p:spPr>
          <a:xfrm flipV="1">
            <a:off x="7300354" y="4337345"/>
            <a:ext cx="1112013" cy="226937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Rectangle 2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31161" y="5466646"/>
            <a:ext cx="3377215" cy="34368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and optimise storage, back ups and access to data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36FD096-66CA-5996-A94F-067267CDCBAA}"/>
              </a:ext>
            </a:extLst>
          </p:cNvPr>
          <p:cNvCxnSpPr>
            <a:cxnSpLocks/>
          </p:cNvCxnSpPr>
          <p:nvPr/>
        </p:nvCxnSpPr>
        <p:spPr>
          <a:xfrm>
            <a:off x="7298694" y="5629709"/>
            <a:ext cx="1113673" cy="8779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531811" y="4850529"/>
            <a:ext cx="2761899" cy="508379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services and external partners (</a:t>
            </a:r>
            <a:r>
              <a:rPr lang="en-GB" sz="102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n-GB" sz="102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research partners) self service access to data</a:t>
            </a:r>
          </a:p>
        </p:txBody>
      </p:sp>
      <p:cxnSp>
        <p:nvCxnSpPr>
          <p:cNvPr id="155" name="Straight Connector 154"/>
          <p:cNvCxnSpPr>
            <a:endCxn id="153" idx="1"/>
          </p:cNvCxnSpPr>
          <p:nvPr/>
        </p:nvCxnSpPr>
        <p:spPr>
          <a:xfrm>
            <a:off x="3391435" y="4145170"/>
            <a:ext cx="1140376" cy="959549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Rectangle 18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431161" y="4763714"/>
            <a:ext cx="3377215" cy="511936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service access/artificial intelligence access to system independent reporting layer</a:t>
            </a:r>
          </a:p>
        </p:txBody>
      </p:sp>
      <p:cxnSp>
        <p:nvCxnSpPr>
          <p:cNvPr id="190" name="Straight Connector 189"/>
          <p:cNvCxnSpPr>
            <a:stCxn id="153" idx="3"/>
            <a:endCxn id="189" idx="1"/>
          </p:cNvCxnSpPr>
          <p:nvPr/>
        </p:nvCxnSpPr>
        <p:spPr>
          <a:xfrm flipV="1">
            <a:off x="7293710" y="5019682"/>
            <a:ext cx="1137451" cy="81704"/>
          </a:xfrm>
          <a:prstGeom prst="line">
            <a:avLst/>
          </a:prstGeom>
          <a:ln w="6350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1708291" y="76931"/>
            <a:ext cx="21973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838761" y="-1777"/>
            <a:ext cx="244883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8304414" y="46300"/>
            <a:ext cx="346712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 dirty="0">
              <a:latin typeface="Arial"/>
              <a:cs typeface="Calibri" panose="020F0502020204030204"/>
            </a:endParaRPr>
          </a:p>
        </p:txBody>
      </p:sp>
      <p:pic>
        <p:nvPicPr>
          <p:cNvPr id="54" name="Picture 53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9802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2023-05-04T11:42:08Z</dcterms:created>
  <dcterms:modified xsi:type="dcterms:W3CDTF">2023-05-04T11:42:19Z</dcterms:modified>
</cp:coreProperties>
</file>