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9BCD66-18B7-480F-B107-4E43EE582ABC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D4EEC5-D546-4881-9A2B-437E2C182F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8444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6A4E6B-4D8B-4070-81BB-0FC5B758879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6394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7EE61-1C28-4C87-9CB9-F2F28ECAFBAF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78A16-2831-4172-8965-7E12ED798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7505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7EE61-1C28-4C87-9CB9-F2F28ECAFBAF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78A16-2831-4172-8965-7E12ED798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2614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7EE61-1C28-4C87-9CB9-F2F28ECAFBAF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78A16-2831-4172-8965-7E12ED798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837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7EE61-1C28-4C87-9CB9-F2F28ECAFBAF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78A16-2831-4172-8965-7E12ED798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9114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7EE61-1C28-4C87-9CB9-F2F28ECAFBAF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78A16-2831-4172-8965-7E12ED798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1585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7EE61-1C28-4C87-9CB9-F2F28ECAFBAF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78A16-2831-4172-8965-7E12ED798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2840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7EE61-1C28-4C87-9CB9-F2F28ECAFBAF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78A16-2831-4172-8965-7E12ED798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4996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7EE61-1C28-4C87-9CB9-F2F28ECAFBAF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78A16-2831-4172-8965-7E12ED798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353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7EE61-1C28-4C87-9CB9-F2F28ECAFBAF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78A16-2831-4172-8965-7E12ED798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0880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7EE61-1C28-4C87-9CB9-F2F28ECAFBAF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78A16-2831-4172-8965-7E12ED798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5115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7EE61-1C28-4C87-9CB9-F2F28ECAFBAF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78A16-2831-4172-8965-7E12ED798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3067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7EE61-1C28-4C87-9CB9-F2F28ECAFBAF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B78A16-2831-4172-8965-7E12ED798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7035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E1CE4C0-F92D-483C-87BB-2D7530180C61}"/>
              </a:ext>
            </a:extLst>
          </p:cNvPr>
          <p:cNvSpPr/>
          <p:nvPr/>
        </p:nvSpPr>
        <p:spPr>
          <a:xfrm>
            <a:off x="4753570" y="2690392"/>
            <a:ext cx="1175211" cy="446890"/>
          </a:xfrm>
          <a:prstGeom prst="rect">
            <a:avLst/>
          </a:prstGeom>
          <a:solidFill>
            <a:srgbClr val="FFFF93"/>
          </a:solidFill>
          <a:ln w="6350">
            <a:solidFill>
              <a:schemeClr val="tx1"/>
            </a:solidFill>
          </a:ln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Digital First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164BB20-4594-4728-BFE7-D96CE8C43545}"/>
              </a:ext>
            </a:extLst>
          </p:cNvPr>
          <p:cNvSpPr/>
          <p:nvPr/>
        </p:nvSpPr>
        <p:spPr>
          <a:xfrm>
            <a:off x="4753570" y="715264"/>
            <a:ext cx="1175211" cy="446890"/>
          </a:xfrm>
          <a:prstGeom prst="rect">
            <a:avLst/>
          </a:prstGeom>
          <a:solidFill>
            <a:srgbClr val="FFFF93"/>
          </a:solidFill>
          <a:ln w="635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Integrated Care, Partnerships &amp; Coproduction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708D49B-643D-4C81-9E2F-A03F5A99771E}"/>
              </a:ext>
            </a:extLst>
          </p:cNvPr>
          <p:cNvSpPr/>
          <p:nvPr/>
        </p:nvSpPr>
        <p:spPr>
          <a:xfrm>
            <a:off x="7772401" y="2846982"/>
            <a:ext cx="3128682" cy="420387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 Mental Health Law (MHL) </a:t>
            </a:r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raining </a:t>
            </a:r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trategy</a:t>
            </a:r>
            <a:endParaRPr lang="en-GB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B898EFA-9EE4-483A-90A0-891E86909DFC}"/>
              </a:ext>
            </a:extLst>
          </p:cNvPr>
          <p:cNvSpPr/>
          <p:nvPr/>
        </p:nvSpPr>
        <p:spPr>
          <a:xfrm>
            <a:off x="4754606" y="1702828"/>
            <a:ext cx="1175211" cy="446890"/>
          </a:xfrm>
          <a:prstGeom prst="rect">
            <a:avLst/>
          </a:prstGeom>
          <a:solidFill>
            <a:srgbClr val="FFFF93"/>
          </a:solidFill>
          <a:ln w="635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Service Developments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6C205169-6091-4F1E-B530-86825B33A7BC}"/>
              </a:ext>
            </a:extLst>
          </p:cNvPr>
          <p:cNvSpPr/>
          <p:nvPr/>
        </p:nvSpPr>
        <p:spPr>
          <a:xfrm>
            <a:off x="7767175" y="1038505"/>
            <a:ext cx="3125476" cy="442683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 and strengthen the Mental Capacity Act (MCA) functions</a:t>
            </a:r>
            <a:endParaRPr lang="en-GB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9" name="Rectangle 658">
            <a:extLst>
              <a:ext uri="{FF2B5EF4-FFF2-40B4-BE49-F238E27FC236}">
                <a16:creationId xmlns:a16="http://schemas.microsoft.com/office/drawing/2014/main" id="{FBCEE72F-0091-49F8-B193-759102C28B73}"/>
              </a:ext>
            </a:extLst>
          </p:cNvPr>
          <p:cNvSpPr/>
          <p:nvPr/>
        </p:nvSpPr>
        <p:spPr>
          <a:xfrm>
            <a:off x="7760690" y="1616420"/>
            <a:ext cx="3125476" cy="46064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 digital </a:t>
            </a:r>
            <a:r>
              <a:rPr lang="en-GB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solutions related to Mental Health Law functions to support operational services and overall governance</a:t>
            </a:r>
            <a:endParaRPr lang="en-GB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A4810C58-610B-4153-8D4A-9F9744922E51}"/>
              </a:ext>
            </a:extLst>
          </p:cNvPr>
          <p:cNvSpPr/>
          <p:nvPr/>
        </p:nvSpPr>
        <p:spPr>
          <a:xfrm>
            <a:off x="4750794" y="3677956"/>
            <a:ext cx="1175211" cy="446890"/>
          </a:xfrm>
          <a:prstGeom prst="rect">
            <a:avLst/>
          </a:prstGeom>
          <a:solidFill>
            <a:srgbClr val="FFFF93"/>
          </a:solidFill>
          <a:ln w="63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Workforce, Equality &amp; Diversity</a:t>
            </a: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8E7A2BAE-A822-42CF-946B-B4D9896903CF}"/>
              </a:ext>
            </a:extLst>
          </p:cNvPr>
          <p:cNvSpPr/>
          <p:nvPr/>
        </p:nvSpPr>
        <p:spPr>
          <a:xfrm>
            <a:off x="4750597" y="4665520"/>
            <a:ext cx="1175211" cy="446890"/>
          </a:xfrm>
          <a:prstGeom prst="rect">
            <a:avLst/>
          </a:prstGeom>
          <a:solidFill>
            <a:srgbClr val="FFFF93"/>
          </a:solidFill>
          <a:ln w="63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Estates </a:t>
            </a:r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DBE141B0-0706-41F4-ABA4-60A553E69E0C}"/>
              </a:ext>
            </a:extLst>
          </p:cNvPr>
          <p:cNvSpPr/>
          <p:nvPr/>
        </p:nvSpPr>
        <p:spPr>
          <a:xfrm>
            <a:off x="2643448" y="1162154"/>
            <a:ext cx="1362590" cy="87203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Improved Population Health Outcomes</a:t>
            </a: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9341D91F-0EBC-4794-A1A8-792B9F85BDBC}"/>
              </a:ext>
            </a:extLst>
          </p:cNvPr>
          <p:cNvSpPr/>
          <p:nvPr/>
        </p:nvSpPr>
        <p:spPr>
          <a:xfrm>
            <a:off x="2655159" y="2376371"/>
            <a:ext cx="1357416" cy="87203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Improved Experience of Care </a:t>
            </a:r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F101D2EB-3232-46CC-A9CC-87233B1425E8}"/>
              </a:ext>
            </a:extLst>
          </p:cNvPr>
          <p:cNvSpPr/>
          <p:nvPr/>
        </p:nvSpPr>
        <p:spPr>
          <a:xfrm>
            <a:off x="2643448" y="4804805"/>
            <a:ext cx="1374349" cy="87203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Improved Value </a:t>
            </a:r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85D519D1-E578-4AA7-B61A-CCB95976D899}"/>
              </a:ext>
            </a:extLst>
          </p:cNvPr>
          <p:cNvSpPr/>
          <p:nvPr/>
        </p:nvSpPr>
        <p:spPr>
          <a:xfrm>
            <a:off x="2643448" y="3590588"/>
            <a:ext cx="1375663" cy="87203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Improved Staff Experience </a:t>
            </a:r>
          </a:p>
        </p:txBody>
      </p:sp>
      <p:sp>
        <p:nvSpPr>
          <p:cNvPr id="171" name="Rectangle 170">
            <a:extLst>
              <a:ext uri="{FF2B5EF4-FFF2-40B4-BE49-F238E27FC236}">
                <a16:creationId xmlns:a16="http://schemas.microsoft.com/office/drawing/2014/main" id="{EAC7F449-18E2-43C4-AE83-21987D7C29A7}"/>
              </a:ext>
            </a:extLst>
          </p:cNvPr>
          <p:cNvSpPr/>
          <p:nvPr/>
        </p:nvSpPr>
        <p:spPr>
          <a:xfrm>
            <a:off x="7788059" y="4051465"/>
            <a:ext cx="3125476" cy="511196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 communication strategy (internal and external) regarding Mental Health Law related issues </a:t>
            </a:r>
            <a:endParaRPr lang="en-GB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7" name="Rectangle 176">
            <a:extLst>
              <a:ext uri="{FF2B5EF4-FFF2-40B4-BE49-F238E27FC236}">
                <a16:creationId xmlns:a16="http://schemas.microsoft.com/office/drawing/2014/main" id="{F4527CC8-6817-4A3C-B3B1-9BCC913A3D44}"/>
              </a:ext>
            </a:extLst>
          </p:cNvPr>
          <p:cNvSpPr/>
          <p:nvPr/>
        </p:nvSpPr>
        <p:spPr>
          <a:xfrm>
            <a:off x="7778792" y="3402601"/>
            <a:ext cx="3125476" cy="513632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 structure, job roles and development pathways across Mental Health Law Department to further improve its performance and operations</a:t>
            </a:r>
            <a:endParaRPr lang="en-GB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F3D08EA3-995E-4DB4-A5BB-A2EAE8013E37}"/>
              </a:ext>
            </a:extLst>
          </p:cNvPr>
          <p:cNvSpPr/>
          <p:nvPr/>
        </p:nvSpPr>
        <p:spPr>
          <a:xfrm>
            <a:off x="7775607" y="5872755"/>
            <a:ext cx="3125476" cy="48007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 the conditions of the Service Level Agreements with </a:t>
            </a:r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GB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cute NHS trusts and develop annual action plan</a:t>
            </a:r>
            <a:endParaRPr lang="en-GB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3C78FBC8-CC8E-4BE8-8888-558E10C33B10}"/>
              </a:ext>
            </a:extLst>
          </p:cNvPr>
          <p:cNvSpPr/>
          <p:nvPr/>
        </p:nvSpPr>
        <p:spPr>
          <a:xfrm>
            <a:off x="7780515" y="4697893"/>
            <a:ext cx="3125476" cy="499091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 Mental Health Law Department working arrangements, including office space</a:t>
            </a:r>
            <a:endParaRPr lang="en-GB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1" name="Rectangle 200">
            <a:extLst>
              <a:ext uri="{FF2B5EF4-FFF2-40B4-BE49-F238E27FC236}">
                <a16:creationId xmlns:a16="http://schemas.microsoft.com/office/drawing/2014/main" id="{256A1A21-999F-4AAC-B396-511940A0B660}"/>
              </a:ext>
            </a:extLst>
          </p:cNvPr>
          <p:cNvSpPr/>
          <p:nvPr/>
        </p:nvSpPr>
        <p:spPr>
          <a:xfrm>
            <a:off x="83192" y="2558517"/>
            <a:ext cx="1173235" cy="129364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Mental Health Law </a:t>
            </a:r>
          </a:p>
          <a:p>
            <a:pPr algn="ctr"/>
            <a:r>
              <a:rPr lang="en-GB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2023/24 Annual Plan Priorities </a:t>
            </a:r>
            <a:endParaRPr lang="en-GB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7732C603-B784-4DF3-AB99-DAD713F63096}"/>
              </a:ext>
            </a:extLst>
          </p:cNvPr>
          <p:cNvCxnSpPr>
            <a:cxnSpLocks/>
            <a:stCxn id="147" idx="1"/>
          </p:cNvCxnSpPr>
          <p:nvPr/>
        </p:nvCxnSpPr>
        <p:spPr>
          <a:xfrm flipH="1">
            <a:off x="1345877" y="1598172"/>
            <a:ext cx="1297571" cy="1481326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0" name="Rectangle 249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760690" y="407974"/>
            <a:ext cx="3125476" cy="495299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Improved relationship and support with operational services through strengthened Mental Health Law governance</a:t>
            </a:r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arrangements</a:t>
            </a:r>
            <a:endParaRPr lang="en-GB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09" name="Straight Arrow Connector 308">
            <a:extLst>
              <a:ext uri="{FF2B5EF4-FFF2-40B4-BE49-F238E27FC236}">
                <a16:creationId xmlns:a16="http://schemas.microsoft.com/office/drawing/2014/main" id="{BFC9E625-8A5F-4C18-BED3-AF9BE0E1FCCE}"/>
              </a:ext>
            </a:extLst>
          </p:cNvPr>
          <p:cNvCxnSpPr>
            <a:cxnSpLocks/>
            <a:stCxn id="148" idx="1"/>
          </p:cNvCxnSpPr>
          <p:nvPr/>
        </p:nvCxnSpPr>
        <p:spPr>
          <a:xfrm flipH="1">
            <a:off x="1342929" y="2812389"/>
            <a:ext cx="1312230" cy="392951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Straight Arrow Connector 309">
            <a:extLst>
              <a:ext uri="{FF2B5EF4-FFF2-40B4-BE49-F238E27FC236}">
                <a16:creationId xmlns:a16="http://schemas.microsoft.com/office/drawing/2014/main" id="{E88C81CB-8F84-413B-BB23-4A768995E202}"/>
              </a:ext>
            </a:extLst>
          </p:cNvPr>
          <p:cNvCxnSpPr>
            <a:cxnSpLocks/>
            <a:stCxn id="150" idx="1"/>
          </p:cNvCxnSpPr>
          <p:nvPr/>
        </p:nvCxnSpPr>
        <p:spPr>
          <a:xfrm flipH="1" flipV="1">
            <a:off x="1342930" y="3317946"/>
            <a:ext cx="1300518" cy="708660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Straight Arrow Connector 310">
            <a:extLst>
              <a:ext uri="{FF2B5EF4-FFF2-40B4-BE49-F238E27FC236}">
                <a16:creationId xmlns:a16="http://schemas.microsoft.com/office/drawing/2014/main" id="{A0F08F19-5306-4240-B326-3B2108496D63}"/>
              </a:ext>
            </a:extLst>
          </p:cNvPr>
          <p:cNvCxnSpPr>
            <a:cxnSpLocks/>
            <a:stCxn id="149" idx="1"/>
          </p:cNvCxnSpPr>
          <p:nvPr/>
        </p:nvCxnSpPr>
        <p:spPr>
          <a:xfrm flipH="1" flipV="1">
            <a:off x="1320366" y="3432815"/>
            <a:ext cx="1323082" cy="1808008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Straight Arrow Connector 311">
            <a:extLst>
              <a:ext uri="{FF2B5EF4-FFF2-40B4-BE49-F238E27FC236}">
                <a16:creationId xmlns:a16="http://schemas.microsoft.com/office/drawing/2014/main" id="{D0D6B1C8-7AF2-45C2-84A7-279215CFA2AA}"/>
              </a:ext>
            </a:extLst>
          </p:cNvPr>
          <p:cNvCxnSpPr>
            <a:cxnSpLocks/>
            <a:stCxn id="10" idx="1"/>
          </p:cNvCxnSpPr>
          <p:nvPr/>
        </p:nvCxnSpPr>
        <p:spPr>
          <a:xfrm flipH="1">
            <a:off x="4081549" y="938709"/>
            <a:ext cx="672021" cy="557582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Straight Arrow Connector 312">
            <a:extLst>
              <a:ext uri="{FF2B5EF4-FFF2-40B4-BE49-F238E27FC236}">
                <a16:creationId xmlns:a16="http://schemas.microsoft.com/office/drawing/2014/main" id="{2423C01F-0311-43EB-A297-627FC19BFE10}"/>
              </a:ext>
            </a:extLst>
          </p:cNvPr>
          <p:cNvCxnSpPr>
            <a:cxnSpLocks/>
            <a:stCxn id="33" idx="1"/>
          </p:cNvCxnSpPr>
          <p:nvPr/>
        </p:nvCxnSpPr>
        <p:spPr>
          <a:xfrm flipH="1" flipV="1">
            <a:off x="4081549" y="1621111"/>
            <a:ext cx="673057" cy="305162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Straight Arrow Connector 313">
            <a:extLst>
              <a:ext uri="{FF2B5EF4-FFF2-40B4-BE49-F238E27FC236}">
                <a16:creationId xmlns:a16="http://schemas.microsoft.com/office/drawing/2014/main" id="{BEA04051-8D63-45B2-A133-C9C6233452F0}"/>
              </a:ext>
            </a:extLst>
          </p:cNvPr>
          <p:cNvCxnSpPr>
            <a:cxnSpLocks/>
            <a:stCxn id="8" idx="1"/>
            <a:endCxn id="148" idx="3"/>
          </p:cNvCxnSpPr>
          <p:nvPr/>
        </p:nvCxnSpPr>
        <p:spPr>
          <a:xfrm flipH="1" flipV="1">
            <a:off x="4012575" y="2812389"/>
            <a:ext cx="740995" cy="101448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Straight Arrow Connector 318">
            <a:extLst>
              <a:ext uri="{FF2B5EF4-FFF2-40B4-BE49-F238E27FC236}">
                <a16:creationId xmlns:a16="http://schemas.microsoft.com/office/drawing/2014/main" id="{FE005683-2C1A-4637-9561-F4097CA5E610}"/>
              </a:ext>
            </a:extLst>
          </p:cNvPr>
          <p:cNvCxnSpPr>
            <a:cxnSpLocks/>
            <a:stCxn id="139" idx="1"/>
            <a:endCxn id="150" idx="3"/>
          </p:cNvCxnSpPr>
          <p:nvPr/>
        </p:nvCxnSpPr>
        <p:spPr>
          <a:xfrm flipH="1">
            <a:off x="4019111" y="3901401"/>
            <a:ext cx="731683" cy="125205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" name="Straight Arrow Connector 319">
            <a:extLst>
              <a:ext uri="{FF2B5EF4-FFF2-40B4-BE49-F238E27FC236}">
                <a16:creationId xmlns:a16="http://schemas.microsoft.com/office/drawing/2014/main" id="{2A2D4947-2DBE-4D62-BA8C-20D90328EEF2}"/>
              </a:ext>
            </a:extLst>
          </p:cNvPr>
          <p:cNvCxnSpPr>
            <a:cxnSpLocks/>
            <a:stCxn id="140" idx="1"/>
            <a:endCxn id="149" idx="3"/>
          </p:cNvCxnSpPr>
          <p:nvPr/>
        </p:nvCxnSpPr>
        <p:spPr>
          <a:xfrm flipH="1">
            <a:off x="4017797" y="4888965"/>
            <a:ext cx="732800" cy="351858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2" name="Straight Arrow Connector 321">
            <a:extLst>
              <a:ext uri="{FF2B5EF4-FFF2-40B4-BE49-F238E27FC236}">
                <a16:creationId xmlns:a16="http://schemas.microsoft.com/office/drawing/2014/main" id="{6E012EF8-FEB3-4989-B2FC-1AFC93016EDA}"/>
              </a:ext>
            </a:extLst>
          </p:cNvPr>
          <p:cNvCxnSpPr>
            <a:cxnSpLocks/>
            <a:stCxn id="95" idx="1"/>
            <a:endCxn id="149" idx="3"/>
          </p:cNvCxnSpPr>
          <p:nvPr/>
        </p:nvCxnSpPr>
        <p:spPr>
          <a:xfrm flipH="1" flipV="1">
            <a:off x="4017797" y="5240823"/>
            <a:ext cx="745034" cy="426881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8" name="Straight Arrow Connector 327">
            <a:extLst>
              <a:ext uri="{FF2B5EF4-FFF2-40B4-BE49-F238E27FC236}">
                <a16:creationId xmlns:a16="http://schemas.microsoft.com/office/drawing/2014/main" id="{D8026EF2-D3C7-4EAB-BED9-9DB1033B887B}"/>
              </a:ext>
            </a:extLst>
          </p:cNvPr>
          <p:cNvCxnSpPr>
            <a:cxnSpLocks/>
            <a:stCxn id="35" idx="1"/>
            <a:endCxn id="33" idx="3"/>
          </p:cNvCxnSpPr>
          <p:nvPr/>
        </p:nvCxnSpPr>
        <p:spPr>
          <a:xfrm flipH="1">
            <a:off x="5929817" y="1259847"/>
            <a:ext cx="1837358" cy="666426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4" name="Straight Arrow Connector 383">
            <a:extLst>
              <a:ext uri="{FF2B5EF4-FFF2-40B4-BE49-F238E27FC236}">
                <a16:creationId xmlns:a16="http://schemas.microsoft.com/office/drawing/2014/main" id="{F2EBDBE0-F164-4C29-A916-6F2DC538DEE4}"/>
              </a:ext>
            </a:extLst>
          </p:cNvPr>
          <p:cNvCxnSpPr>
            <a:cxnSpLocks/>
            <a:stCxn id="659" idx="1"/>
            <a:endCxn id="8" idx="3"/>
          </p:cNvCxnSpPr>
          <p:nvPr/>
        </p:nvCxnSpPr>
        <p:spPr>
          <a:xfrm flipH="1">
            <a:off x="5928781" y="1846740"/>
            <a:ext cx="1831909" cy="1067097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8" name="Straight Arrow Connector 387">
            <a:extLst>
              <a:ext uri="{FF2B5EF4-FFF2-40B4-BE49-F238E27FC236}">
                <a16:creationId xmlns:a16="http://schemas.microsoft.com/office/drawing/2014/main" id="{10888909-04EE-4DB0-826C-583F4FF3E2C0}"/>
              </a:ext>
            </a:extLst>
          </p:cNvPr>
          <p:cNvCxnSpPr>
            <a:cxnSpLocks/>
            <a:stCxn id="177" idx="1"/>
          </p:cNvCxnSpPr>
          <p:nvPr/>
        </p:nvCxnSpPr>
        <p:spPr>
          <a:xfrm flipH="1">
            <a:off x="6011117" y="3659417"/>
            <a:ext cx="1767675" cy="288434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7" name="Straight Arrow Connector 396">
            <a:extLst>
              <a:ext uri="{FF2B5EF4-FFF2-40B4-BE49-F238E27FC236}">
                <a16:creationId xmlns:a16="http://schemas.microsoft.com/office/drawing/2014/main" id="{9DE0B008-0166-4198-9B0A-1C1416400C36}"/>
              </a:ext>
            </a:extLst>
          </p:cNvPr>
          <p:cNvCxnSpPr>
            <a:cxnSpLocks/>
            <a:stCxn id="171" idx="1"/>
          </p:cNvCxnSpPr>
          <p:nvPr/>
        </p:nvCxnSpPr>
        <p:spPr>
          <a:xfrm flipH="1" flipV="1">
            <a:off x="5956795" y="4036578"/>
            <a:ext cx="1831264" cy="270485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9" name="Straight Arrow Connector 408">
            <a:extLst>
              <a:ext uri="{FF2B5EF4-FFF2-40B4-BE49-F238E27FC236}">
                <a16:creationId xmlns:a16="http://schemas.microsoft.com/office/drawing/2014/main" id="{FC703851-C785-4707-8948-4A29728CF49E}"/>
              </a:ext>
            </a:extLst>
          </p:cNvPr>
          <p:cNvCxnSpPr>
            <a:cxnSpLocks/>
            <a:stCxn id="80" idx="1"/>
          </p:cNvCxnSpPr>
          <p:nvPr/>
        </p:nvCxnSpPr>
        <p:spPr>
          <a:xfrm flipH="1" flipV="1">
            <a:off x="6011117" y="4859727"/>
            <a:ext cx="1769398" cy="87712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3" name="Straight Arrow Connector 432">
            <a:extLst>
              <a:ext uri="{FF2B5EF4-FFF2-40B4-BE49-F238E27FC236}">
                <a16:creationId xmlns:a16="http://schemas.microsoft.com/office/drawing/2014/main" id="{65BDCF44-C14C-4393-8180-686BCF3F2528}"/>
              </a:ext>
            </a:extLst>
          </p:cNvPr>
          <p:cNvCxnSpPr>
            <a:cxnSpLocks/>
            <a:stCxn id="77" idx="1"/>
          </p:cNvCxnSpPr>
          <p:nvPr/>
        </p:nvCxnSpPr>
        <p:spPr>
          <a:xfrm flipH="1" flipV="1">
            <a:off x="5980327" y="5984355"/>
            <a:ext cx="1795280" cy="128435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" name="Rectangle 326">
            <a:extLst>
              <a:ext uri="{FF2B5EF4-FFF2-40B4-BE49-F238E27FC236}">
                <a16:creationId xmlns:a16="http://schemas.microsoft.com/office/drawing/2014/main" id="{CBC430FE-1775-43FE-AB3F-9CAAAAA8E630}"/>
              </a:ext>
            </a:extLst>
          </p:cNvPr>
          <p:cNvSpPr/>
          <p:nvPr/>
        </p:nvSpPr>
        <p:spPr>
          <a:xfrm>
            <a:off x="7775607" y="5332216"/>
            <a:ext cx="3125476" cy="405303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 and resurrect delivery of the Service Level Agreement with the Court &amp; Tribunal Service</a:t>
            </a:r>
            <a:endParaRPr lang="en-GB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29" name="Straight Arrow Connector 328">
            <a:extLst>
              <a:ext uri="{FF2B5EF4-FFF2-40B4-BE49-F238E27FC236}">
                <a16:creationId xmlns:a16="http://schemas.microsoft.com/office/drawing/2014/main" id="{2C486472-A55F-4DD5-A35E-63A67954569F}"/>
              </a:ext>
            </a:extLst>
          </p:cNvPr>
          <p:cNvCxnSpPr>
            <a:cxnSpLocks/>
            <a:stCxn id="327" idx="1"/>
          </p:cNvCxnSpPr>
          <p:nvPr/>
        </p:nvCxnSpPr>
        <p:spPr>
          <a:xfrm flipH="1">
            <a:off x="6011117" y="5534868"/>
            <a:ext cx="1764490" cy="314251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Arrow Connector 168">
            <a:extLst>
              <a:ext uri="{FF2B5EF4-FFF2-40B4-BE49-F238E27FC236}">
                <a16:creationId xmlns:a16="http://schemas.microsoft.com/office/drawing/2014/main" id="{8E311D7E-89F2-49A1-A64B-71A56CA7FD4E}"/>
              </a:ext>
            </a:extLst>
          </p:cNvPr>
          <p:cNvCxnSpPr>
            <a:cxnSpLocks/>
            <a:stCxn id="32" idx="1"/>
          </p:cNvCxnSpPr>
          <p:nvPr/>
        </p:nvCxnSpPr>
        <p:spPr>
          <a:xfrm flipH="1">
            <a:off x="5980327" y="3057176"/>
            <a:ext cx="1792074" cy="819925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Arrow Connector 179">
            <a:extLst>
              <a:ext uri="{FF2B5EF4-FFF2-40B4-BE49-F238E27FC236}">
                <a16:creationId xmlns:a16="http://schemas.microsoft.com/office/drawing/2014/main" id="{D01A8A1F-7E15-49D0-BD21-5B923ED0DA60}"/>
              </a:ext>
            </a:extLst>
          </p:cNvPr>
          <p:cNvCxnSpPr>
            <a:cxnSpLocks/>
            <a:stCxn id="250" idx="1"/>
          </p:cNvCxnSpPr>
          <p:nvPr/>
        </p:nvCxnSpPr>
        <p:spPr>
          <a:xfrm flipH="1">
            <a:off x="5956795" y="655624"/>
            <a:ext cx="1803895" cy="283085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Rectangle 94">
            <a:extLst>
              <a:ext uri="{FF2B5EF4-FFF2-40B4-BE49-F238E27FC236}">
                <a16:creationId xmlns:a16="http://schemas.microsoft.com/office/drawing/2014/main" id="{5322F8E9-0C82-4C14-9E91-D1EE09D73E98}"/>
              </a:ext>
            </a:extLst>
          </p:cNvPr>
          <p:cNvSpPr/>
          <p:nvPr/>
        </p:nvSpPr>
        <p:spPr>
          <a:xfrm>
            <a:off x="4745571" y="5653082"/>
            <a:ext cx="1175211" cy="446890"/>
          </a:xfrm>
          <a:prstGeom prst="rect">
            <a:avLst/>
          </a:prstGeom>
          <a:solidFill>
            <a:srgbClr val="FFFF93"/>
          </a:solidFill>
          <a:ln w="63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Bids &amp; Contracts, Commissioning 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D9C5EF58-B09B-435D-A6C7-0A21DBA742F3}"/>
              </a:ext>
            </a:extLst>
          </p:cNvPr>
          <p:cNvSpPr/>
          <p:nvPr/>
        </p:nvSpPr>
        <p:spPr>
          <a:xfrm>
            <a:off x="7760690" y="2212292"/>
            <a:ext cx="3125476" cy="49945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Strengthen Associate Hospital Manager (AHM) Function</a:t>
            </a:r>
            <a:endParaRPr lang="en-GB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54" name="Straight Arrow Connector 453">
            <a:extLst>
              <a:ext uri="{FF2B5EF4-FFF2-40B4-BE49-F238E27FC236}">
                <a16:creationId xmlns:a16="http://schemas.microsoft.com/office/drawing/2014/main" id="{6DADAE18-24B7-4307-ADBC-8CE9D3205307}"/>
              </a:ext>
            </a:extLst>
          </p:cNvPr>
          <p:cNvCxnSpPr>
            <a:cxnSpLocks/>
          </p:cNvCxnSpPr>
          <p:nvPr/>
        </p:nvCxnSpPr>
        <p:spPr>
          <a:xfrm flipH="1">
            <a:off x="5956795" y="2487602"/>
            <a:ext cx="1810381" cy="1292160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43" name="Picture 47" descr="Text&#10;&#10;Description automatically generated">
            <a:extLst>
              <a:ext uri="{FF2B5EF4-FFF2-40B4-BE49-F238E27FC236}">
                <a16:creationId xmlns:a16="http://schemas.microsoft.com/office/drawing/2014/main" id="{95043E4A-0ABE-E9CB-4F08-5FCA043BC9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249" y="112259"/>
            <a:ext cx="1238250" cy="647700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65C0FF7E-B889-E61A-7BF9-953CF60A28D2}"/>
              </a:ext>
            </a:extLst>
          </p:cNvPr>
          <p:cNvSpPr txBox="1"/>
          <p:nvPr/>
        </p:nvSpPr>
        <p:spPr>
          <a:xfrm>
            <a:off x="2204600" y="-62473"/>
            <a:ext cx="2197307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latin typeface="Arial"/>
                <a:cs typeface="Calibri"/>
              </a:rPr>
              <a:t>Trust Strategic Objective</a:t>
            </a:r>
            <a:endParaRPr lang="en-US" sz="1400" b="1" dirty="0">
              <a:latin typeface="Arial"/>
              <a:cs typeface="Arial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E09724C8-F1B9-0826-F561-849F5BCB972D}"/>
              </a:ext>
            </a:extLst>
          </p:cNvPr>
          <p:cNvSpPr txBox="1"/>
          <p:nvPr/>
        </p:nvSpPr>
        <p:spPr>
          <a:xfrm>
            <a:off x="3978532" y="-59280"/>
            <a:ext cx="2448839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latin typeface="Arial"/>
                <a:cs typeface="Calibri"/>
              </a:rPr>
              <a:t>Priority areas for the service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4128A996-CC85-9846-E43E-AAD1936D53DD}"/>
              </a:ext>
            </a:extLst>
          </p:cNvPr>
          <p:cNvSpPr txBox="1"/>
          <p:nvPr/>
        </p:nvSpPr>
        <p:spPr>
          <a:xfrm>
            <a:off x="6261082" y="46300"/>
            <a:ext cx="5510458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latin typeface="Arial"/>
                <a:cs typeface="Calibri"/>
              </a:rPr>
              <a:t>Defined workstreams / projects / </a:t>
            </a:r>
            <a:r>
              <a:rPr lang="en-US" sz="1400" b="1" dirty="0" err="1">
                <a:latin typeface="Arial"/>
                <a:cs typeface="Calibri"/>
              </a:rPr>
              <a:t>programmes</a:t>
            </a:r>
            <a:r>
              <a:rPr lang="en-US" sz="1400" b="1" dirty="0">
                <a:latin typeface="Arial"/>
                <a:cs typeface="Calibri"/>
              </a:rPr>
              <a:t> for 23-24</a:t>
            </a:r>
            <a:endParaRPr lang="en-US" sz="1400" dirty="0">
              <a:latin typeface="Arial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7315098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195</Words>
  <Application>Microsoft Office PowerPoint</Application>
  <PresentationFormat>Widescreen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Baksh de la Iglesia Amber</dc:creator>
  <cp:lastModifiedBy>Baksh de la Iglesia Amber</cp:lastModifiedBy>
  <cp:revision>1</cp:revision>
  <dcterms:created xsi:type="dcterms:W3CDTF">2023-05-04T11:37:11Z</dcterms:created>
  <dcterms:modified xsi:type="dcterms:W3CDTF">2023-05-04T11:37:19Z</dcterms:modified>
</cp:coreProperties>
</file>