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7C5C4E-1ADE-4B2F-8464-F0E0E7E7D2F4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A3662E-EF3F-43C5-BF09-F280114A8D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8360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9738" y="1235075"/>
            <a:ext cx="5918200" cy="3330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6A4E6B-4D8B-4070-81BB-0FC5B758879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2202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D1C7C-2CAE-4295-A362-7E11532DAEFC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4C648-14F0-49CF-ABB3-FDCA6C326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1032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D1C7C-2CAE-4295-A362-7E11532DAEFC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4C648-14F0-49CF-ABB3-FDCA6C326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0986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D1C7C-2CAE-4295-A362-7E11532DAEFC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4C648-14F0-49CF-ABB3-FDCA6C326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236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D1C7C-2CAE-4295-A362-7E11532DAEFC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4C648-14F0-49CF-ABB3-FDCA6C326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755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D1C7C-2CAE-4295-A362-7E11532DAEFC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4C648-14F0-49CF-ABB3-FDCA6C326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899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D1C7C-2CAE-4295-A362-7E11532DAEFC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4C648-14F0-49CF-ABB3-FDCA6C326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449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D1C7C-2CAE-4295-A362-7E11532DAEFC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4C648-14F0-49CF-ABB3-FDCA6C326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0897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D1C7C-2CAE-4295-A362-7E11532DAEFC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4C648-14F0-49CF-ABB3-FDCA6C326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8366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D1C7C-2CAE-4295-A362-7E11532DAEFC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4C648-14F0-49CF-ABB3-FDCA6C326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3394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D1C7C-2CAE-4295-A362-7E11532DAEFC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4C648-14F0-49CF-ABB3-FDCA6C326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100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D1C7C-2CAE-4295-A362-7E11532DAEFC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4C648-14F0-49CF-ABB3-FDCA6C326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0271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D1C7C-2CAE-4295-A362-7E11532DAEFC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4C648-14F0-49CF-ABB3-FDCA6C326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9156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Rectangle 249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3983364" y="236563"/>
            <a:ext cx="1903964" cy="3930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800" dirty="0">
                <a:solidFill>
                  <a:schemeClr val="tx1"/>
                </a:solidFill>
                <a:latin typeface="Arial"/>
                <a:cs typeface="Arial"/>
              </a:rPr>
              <a:t>Agree and  implement changes in accordance with Fuller recommendations 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3983364" y="677633"/>
            <a:ext cx="1903964" cy="4351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800" dirty="0">
                <a:solidFill>
                  <a:schemeClr val="tx1"/>
                </a:solidFill>
                <a:latin typeface="Arial"/>
                <a:cs typeface="Arial"/>
              </a:rPr>
              <a:t>ICS Neighbourhood Working Group 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3983364" y="2074881"/>
            <a:ext cx="1903964" cy="31302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800" dirty="0">
                <a:solidFill>
                  <a:schemeClr val="tx1"/>
                </a:solidFill>
                <a:latin typeface="Arial"/>
                <a:cs typeface="Arial"/>
              </a:rPr>
              <a:t>Recovery Planning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3983364" y="5560325"/>
            <a:ext cx="1903964" cy="9144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800" dirty="0">
                <a:solidFill>
                  <a:schemeClr val="tx1"/>
                </a:solidFill>
                <a:latin typeface="Arial"/>
                <a:cs typeface="Arial"/>
              </a:rPr>
              <a:t>Staff Wellbeing, Recruitment and Retention</a:t>
            </a: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3983364" y="2971487"/>
            <a:ext cx="1903964" cy="2712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800" dirty="0">
                <a:solidFill>
                  <a:schemeClr val="tx1"/>
                </a:solidFill>
                <a:latin typeface="Arial"/>
                <a:cs typeface="Arial"/>
              </a:rPr>
              <a:t>Ensure direct communication with service users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3983364" y="2682595"/>
            <a:ext cx="1903964" cy="2409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800" dirty="0">
                <a:solidFill>
                  <a:schemeClr val="tx1"/>
                </a:solidFill>
                <a:latin typeface="Arial"/>
                <a:cs typeface="Arial"/>
              </a:rPr>
              <a:t>Introduce Peer support workers into </a:t>
            </a:r>
            <a:r>
              <a:rPr lang="en-GB" sz="800" dirty="0" smtClean="0">
                <a:solidFill>
                  <a:schemeClr val="tx1"/>
                </a:solidFill>
                <a:latin typeface="Arial"/>
                <a:cs typeface="Arial"/>
              </a:rPr>
              <a:t>Newham Community Health Services</a:t>
            </a:r>
            <a:endParaRPr lang="en-GB" sz="8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3983364" y="1160743"/>
            <a:ext cx="1903964" cy="4757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800" dirty="0">
                <a:solidFill>
                  <a:schemeClr val="tx1"/>
                </a:solidFill>
                <a:latin typeface="Arial"/>
                <a:cs typeface="Arial"/>
              </a:rPr>
              <a:t>Service Developments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6052786" y="254125"/>
            <a:ext cx="6001424" cy="3841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30175" indent="-130175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/>
                <a:cs typeface="Arial"/>
              </a:rPr>
              <a:t>Work with the ICS on the implementation of the Fuller recommendations that have a direct impact </a:t>
            </a:r>
            <a:r>
              <a:rPr lang="en-GB" sz="800" dirty="0" smtClean="0">
                <a:solidFill>
                  <a:schemeClr val="tx1"/>
                </a:solidFill>
                <a:latin typeface="Arial"/>
                <a:cs typeface="Arial"/>
              </a:rPr>
              <a:t>on</a:t>
            </a:r>
            <a:r>
              <a:rPr lang="en-GB" sz="800" dirty="0">
                <a:solidFill>
                  <a:schemeClr val="tx1"/>
                </a:solidFill>
                <a:latin typeface="Arial"/>
                <a:cs typeface="Arial"/>
              </a:rPr>
              <a:t> Newham Community Health Services</a:t>
            </a: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6052786" y="676402"/>
            <a:ext cx="6001424" cy="4959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30175" indent="-130175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/>
                <a:cs typeface="Arial"/>
              </a:rPr>
              <a:t>Continue to participate in ICS working group for neighbourhood based model . </a:t>
            </a:r>
          </a:p>
          <a:p>
            <a:pPr marL="130175" indent="-130175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/>
                <a:cs typeface="Arial"/>
              </a:rPr>
              <a:t>Joint work with </a:t>
            </a:r>
            <a:r>
              <a:rPr lang="en-GB" sz="800" dirty="0" smtClean="0">
                <a:solidFill>
                  <a:schemeClr val="tx1"/>
                </a:solidFill>
                <a:latin typeface="Arial"/>
                <a:cs typeface="Arial"/>
              </a:rPr>
              <a:t>the borough of Newham and Primary Care Networks (PCN’s)</a:t>
            </a:r>
            <a:r>
              <a:rPr lang="en-GB" sz="800" dirty="0">
                <a:solidFill>
                  <a:schemeClr val="tx1"/>
                </a:solidFill>
                <a:latin typeface="Arial"/>
                <a:cs typeface="Arial"/>
              </a:rPr>
              <a:t>  to identify an appropriate neighbourhood model</a:t>
            </a:r>
          </a:p>
          <a:p>
            <a:pPr marL="130175" indent="-130175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/>
                <a:cs typeface="Arial"/>
              </a:rPr>
              <a:t>Restructure </a:t>
            </a:r>
            <a:r>
              <a:rPr lang="en-GB" sz="800" dirty="0" smtClean="0">
                <a:solidFill>
                  <a:schemeClr val="tx1"/>
                </a:solidFill>
                <a:latin typeface="Arial"/>
                <a:cs typeface="Arial"/>
              </a:rPr>
              <a:t>Extended Primary Care Teams (EPCT) </a:t>
            </a:r>
            <a:r>
              <a:rPr lang="en-GB" sz="800" dirty="0">
                <a:solidFill>
                  <a:schemeClr val="tx1"/>
                </a:solidFill>
                <a:latin typeface="Arial"/>
                <a:cs typeface="Arial"/>
              </a:rPr>
              <a:t>in accordance with agreed neighbourhood model  </a:t>
            </a:r>
          </a:p>
          <a:p>
            <a:pPr marL="130175" indent="-130175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/>
                <a:cs typeface="Arial"/>
              </a:rPr>
              <a:t>Participate in Testing - Healthier Lives programme ( Docklands PCN – Obesity /Smoking cessation )   </a:t>
            </a:r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6052786" y="1196265"/>
            <a:ext cx="6008622" cy="482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30175" indent="-130175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/>
                <a:cs typeface="Arial"/>
              </a:rPr>
              <a:t>Pulmonary Rehab – Recruit to posts and integrate the team with Long Covid</a:t>
            </a:r>
          </a:p>
          <a:p>
            <a:pPr marL="130175" indent="-130175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/>
                <a:cs typeface="Arial"/>
              </a:rPr>
              <a:t>Autism service – continue with </a:t>
            </a:r>
            <a:r>
              <a:rPr lang="en-GB" sz="800" dirty="0" smtClean="0">
                <a:solidFill>
                  <a:schemeClr val="tx1"/>
                </a:solidFill>
                <a:latin typeface="Arial"/>
                <a:cs typeface="Arial"/>
              </a:rPr>
              <a:t>recruitment and transfer </a:t>
            </a:r>
            <a:r>
              <a:rPr lang="en-GB" sz="800" dirty="0">
                <a:solidFill>
                  <a:schemeClr val="tx1"/>
                </a:solidFill>
                <a:latin typeface="Arial"/>
                <a:cs typeface="Arial"/>
              </a:rPr>
              <a:t>service to </a:t>
            </a:r>
            <a:r>
              <a:rPr lang="en-GB" sz="800" dirty="0" smtClean="0">
                <a:solidFill>
                  <a:schemeClr val="tx1"/>
                </a:solidFill>
                <a:latin typeface="Arial"/>
                <a:cs typeface="Arial"/>
              </a:rPr>
              <a:t>Adult Mental Health (AMH)</a:t>
            </a:r>
            <a:endParaRPr lang="en-GB" sz="8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30175" indent="-130175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/>
                <a:cs typeface="Arial"/>
              </a:rPr>
              <a:t>Integrated Discharge Hub – Continue work on integrating the service with </a:t>
            </a:r>
            <a:r>
              <a:rPr lang="en-GB" sz="800" dirty="0" smtClean="0">
                <a:solidFill>
                  <a:schemeClr val="tx1"/>
                </a:solidFill>
                <a:latin typeface="Arial"/>
                <a:cs typeface="Arial"/>
              </a:rPr>
              <a:t>Newham University Hospital Trust (NUHT)</a:t>
            </a:r>
            <a:r>
              <a:rPr lang="en-GB" sz="800" dirty="0">
                <a:solidFill>
                  <a:schemeClr val="tx1"/>
                </a:solidFill>
                <a:latin typeface="Arial"/>
                <a:cs typeface="Arial"/>
              </a:rPr>
              <a:t> </a:t>
            </a:r>
          </a:p>
          <a:p>
            <a:pPr marL="130175" indent="-130175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/>
                <a:cs typeface="Arial"/>
              </a:rPr>
              <a:t> Community Neuro – Continue to participate in ICS review of the service and ICS Business plan</a:t>
            </a:r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6052786" y="2138410"/>
            <a:ext cx="6001424" cy="38146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30175" indent="-130175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/>
                <a:cs typeface="Arial"/>
              </a:rPr>
              <a:t>Support services to deliver on recovery plans to reduce waiting lists and backlogs</a:t>
            </a:r>
          </a:p>
          <a:p>
            <a:pPr marL="130175" indent="-130175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/>
                <a:cs typeface="Arial"/>
              </a:rPr>
              <a:t>Planning guidance – </a:t>
            </a:r>
            <a:r>
              <a:rPr lang="en-GB" sz="800" dirty="0" smtClean="0">
                <a:solidFill>
                  <a:schemeClr val="tx1"/>
                </a:solidFill>
                <a:latin typeface="Arial"/>
                <a:cs typeface="Arial"/>
              </a:rPr>
              <a:t>Community Health Newham services </a:t>
            </a:r>
            <a:r>
              <a:rPr lang="en-GB" sz="800" dirty="0">
                <a:solidFill>
                  <a:schemeClr val="tx1"/>
                </a:solidFill>
                <a:latin typeface="Arial"/>
                <a:cs typeface="Arial"/>
              </a:rPr>
              <a:t>already operate </a:t>
            </a:r>
            <a:r>
              <a:rPr lang="en-GB" sz="800" dirty="0" smtClean="0">
                <a:solidFill>
                  <a:schemeClr val="tx1"/>
                </a:solidFill>
                <a:latin typeface="Arial"/>
                <a:cs typeface="Arial"/>
              </a:rPr>
              <a:t>self-referral </a:t>
            </a:r>
            <a:r>
              <a:rPr lang="en-GB" sz="800" dirty="0">
                <a:solidFill>
                  <a:schemeClr val="tx1"/>
                </a:solidFill>
                <a:latin typeface="Arial"/>
                <a:cs typeface="Arial"/>
              </a:rPr>
              <a:t>pathways </a:t>
            </a:r>
            <a:r>
              <a:rPr lang="en-GB" sz="800" dirty="0" smtClean="0">
                <a:solidFill>
                  <a:schemeClr val="tx1"/>
                </a:solidFill>
                <a:latin typeface="Arial"/>
                <a:cs typeface="Arial"/>
              </a:rPr>
              <a:t>(Musculoskeletal/Podiatry/Falls </a:t>
            </a:r>
            <a:r>
              <a:rPr lang="en-GB" sz="800" dirty="0">
                <a:solidFill>
                  <a:schemeClr val="tx1"/>
                </a:solidFill>
                <a:latin typeface="Arial"/>
                <a:cs typeface="Arial"/>
              </a:rPr>
              <a:t>Response )  – Review pathways with service users, </a:t>
            </a:r>
            <a:r>
              <a:rPr lang="en-GB" sz="800" dirty="0" smtClean="0">
                <a:solidFill>
                  <a:schemeClr val="tx1"/>
                </a:solidFill>
                <a:latin typeface="Arial"/>
                <a:cs typeface="Arial"/>
              </a:rPr>
              <a:t>and partners </a:t>
            </a:r>
            <a:r>
              <a:rPr lang="en-GB" sz="800" dirty="0">
                <a:solidFill>
                  <a:schemeClr val="tx1"/>
                </a:solidFill>
                <a:latin typeface="Arial"/>
                <a:cs typeface="Arial"/>
              </a:rPr>
              <a:t>to ensure </a:t>
            </a:r>
            <a:r>
              <a:rPr lang="en-GB" sz="800" dirty="0" smtClean="0">
                <a:solidFill>
                  <a:schemeClr val="tx1"/>
                </a:solidFill>
                <a:latin typeface="Arial"/>
                <a:cs typeface="Arial"/>
              </a:rPr>
              <a:t>accessibility </a:t>
            </a:r>
            <a:endParaRPr lang="en-GB" sz="8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6052786" y="2776944"/>
            <a:ext cx="6001424" cy="2459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30175" indent="-130175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/>
                <a:cs typeface="Arial"/>
              </a:rPr>
              <a:t>Test </a:t>
            </a:r>
            <a:r>
              <a:rPr lang="en-GB" sz="800" dirty="0" smtClean="0">
                <a:solidFill>
                  <a:schemeClr val="tx1"/>
                </a:solidFill>
                <a:latin typeface="Arial"/>
                <a:cs typeface="Arial"/>
              </a:rPr>
              <a:t>Principal Social Worker (PSW) </a:t>
            </a:r>
            <a:r>
              <a:rPr lang="en-GB" sz="800" dirty="0">
                <a:solidFill>
                  <a:schemeClr val="tx1"/>
                </a:solidFill>
                <a:latin typeface="Arial"/>
                <a:cs typeface="Arial"/>
              </a:rPr>
              <a:t>roles in continence/Diabetes and Long Covid . </a:t>
            </a:r>
          </a:p>
          <a:p>
            <a:pPr marL="130175" indent="-130175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/>
                <a:cs typeface="Arial"/>
              </a:rPr>
              <a:t>Work with </a:t>
            </a:r>
            <a:r>
              <a:rPr lang="en-GB" sz="800" dirty="0" smtClean="0">
                <a:solidFill>
                  <a:schemeClr val="tx1"/>
                </a:solidFill>
                <a:latin typeface="Arial"/>
                <a:cs typeface="Arial"/>
              </a:rPr>
              <a:t>the People Participation Team </a:t>
            </a:r>
            <a:r>
              <a:rPr lang="en-GB" sz="800" dirty="0">
                <a:solidFill>
                  <a:schemeClr val="tx1"/>
                </a:solidFill>
                <a:latin typeface="Arial"/>
                <a:cs typeface="Arial"/>
              </a:rPr>
              <a:t>to establish a workable model for Newham Community Health Services</a:t>
            </a:r>
          </a:p>
        </p:txBody>
      </p:sp>
      <p:sp>
        <p:nvSpPr>
          <p:cNvPr id="185" name="Rectangle 184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6052786" y="5563091"/>
            <a:ext cx="6001424" cy="9173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30175" indent="-130175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/>
                <a:cs typeface="Arial"/>
              </a:rPr>
              <a:t>Develop managers  skills and training to address health and wellbeing – focus on staff engagement and develop a structured approach to support managers ( particularly those at 8a ) </a:t>
            </a:r>
          </a:p>
          <a:p>
            <a:pPr marL="130175" indent="-130175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/>
                <a:cs typeface="Arial"/>
              </a:rPr>
              <a:t>Implement </a:t>
            </a:r>
            <a:r>
              <a:rPr lang="en-GB" sz="800" dirty="0" err="1">
                <a:solidFill>
                  <a:schemeClr val="tx1"/>
                </a:solidFill>
                <a:latin typeface="Arial"/>
                <a:cs typeface="Arial"/>
              </a:rPr>
              <a:t>Trialog</a:t>
            </a:r>
            <a:r>
              <a:rPr lang="en-GB" sz="800" dirty="0">
                <a:solidFill>
                  <a:schemeClr val="tx1"/>
                </a:solidFill>
                <a:latin typeface="Arial"/>
                <a:cs typeface="Arial"/>
              </a:rPr>
              <a:t> supervision process </a:t>
            </a:r>
          </a:p>
          <a:p>
            <a:pPr marL="130175" indent="-130175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/>
                <a:cs typeface="Arial"/>
              </a:rPr>
              <a:t>Continue with recruitment initiatives and workforce plan</a:t>
            </a:r>
          </a:p>
          <a:p>
            <a:pPr marL="130175" indent="-130175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/>
                <a:cs typeface="Arial"/>
              </a:rPr>
              <a:t>Introduce stay surveys, Work with partners to support International  recruits </a:t>
            </a:r>
          </a:p>
          <a:p>
            <a:pPr marL="130175" indent="-130175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/>
                <a:cs typeface="Arial"/>
              </a:rPr>
              <a:t>Clinical Leads to take back responsibility for recruitment within their teams.</a:t>
            </a:r>
          </a:p>
          <a:p>
            <a:pPr marL="130175" indent="-130175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/>
                <a:cs typeface="Arial"/>
              </a:rPr>
              <a:t>Define what good retention means in Newham Community Health Services  </a:t>
            </a:r>
          </a:p>
        </p:txBody>
      </p:sp>
      <p:sp>
        <p:nvSpPr>
          <p:cNvPr id="270" name="Rectangle 269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6052786" y="3073284"/>
            <a:ext cx="6001424" cy="21543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30175" indent="-130175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/>
                <a:cs typeface="Arial"/>
              </a:rPr>
              <a:t>Implement roll out  of Care Opinion across all </a:t>
            </a:r>
            <a:r>
              <a:rPr lang="en-GB" sz="800" dirty="0" smtClean="0">
                <a:solidFill>
                  <a:schemeClr val="tx1"/>
                </a:solidFill>
                <a:latin typeface="Arial"/>
                <a:cs typeface="Arial"/>
              </a:rPr>
              <a:t>Community Health Newham </a:t>
            </a:r>
            <a:r>
              <a:rPr lang="en-GB" sz="800" dirty="0">
                <a:solidFill>
                  <a:schemeClr val="tx1"/>
                </a:solidFill>
                <a:latin typeface="Arial"/>
                <a:cs typeface="Arial"/>
              </a:rPr>
              <a:t>services .</a:t>
            </a:r>
          </a:p>
        </p:txBody>
      </p:sp>
      <p:sp>
        <p:nvSpPr>
          <p:cNvPr id="302" name="Rectangle 301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3983364" y="5229931"/>
            <a:ext cx="1912150" cy="2824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800">
                <a:solidFill>
                  <a:schemeClr val="tx1"/>
                </a:solidFill>
                <a:latin typeface="Arial"/>
                <a:cs typeface="Arial"/>
              </a:rPr>
              <a:t>Patient Participation /Carers strategy </a:t>
            </a:r>
          </a:p>
        </p:txBody>
      </p:sp>
      <p:sp>
        <p:nvSpPr>
          <p:cNvPr id="303" name="Rectangle 302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6052786" y="5256380"/>
            <a:ext cx="6001424" cy="2637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30175" indent="-130175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/>
                <a:cs typeface="Arial"/>
              </a:rPr>
              <a:t>Increase service user participation in </a:t>
            </a:r>
            <a:r>
              <a:rPr lang="en-GB" sz="800" dirty="0" smtClean="0">
                <a:solidFill>
                  <a:schemeClr val="tx1"/>
                </a:solidFill>
                <a:latin typeface="Arial"/>
                <a:cs typeface="Arial"/>
              </a:rPr>
              <a:t>all community health services and </a:t>
            </a:r>
            <a:r>
              <a:rPr lang="en-GB" sz="800" dirty="0">
                <a:solidFill>
                  <a:schemeClr val="tx1"/>
                </a:solidFill>
                <a:latin typeface="Arial"/>
                <a:cs typeface="Arial"/>
              </a:rPr>
              <a:t>develop a model for volunteering across </a:t>
            </a:r>
            <a:r>
              <a:rPr lang="en-GB" sz="800" dirty="0" smtClean="0">
                <a:solidFill>
                  <a:schemeClr val="tx1"/>
                </a:solidFill>
                <a:latin typeface="Arial"/>
                <a:cs typeface="Arial"/>
              </a:rPr>
              <a:t>Newham</a:t>
            </a:r>
            <a:endParaRPr lang="en-GB" sz="8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17" name="Rectangle 316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3983364" y="3290714"/>
            <a:ext cx="1903964" cy="51939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800" dirty="0">
                <a:solidFill>
                  <a:schemeClr val="tx1"/>
                </a:solidFill>
                <a:latin typeface="Arial"/>
                <a:cs typeface="Arial"/>
              </a:rPr>
              <a:t>Increasing number of QI projects and initiatives in Newham Community Health </a:t>
            </a:r>
            <a:r>
              <a:rPr lang="en-GB" sz="800" dirty="0" smtClean="0">
                <a:solidFill>
                  <a:schemeClr val="tx1"/>
                </a:solidFill>
                <a:latin typeface="Arial"/>
                <a:cs typeface="Arial"/>
              </a:rPr>
              <a:t>Services</a:t>
            </a:r>
            <a:r>
              <a:rPr lang="en-GB" sz="800" dirty="0">
                <a:solidFill>
                  <a:schemeClr val="tx1"/>
                </a:solidFill>
                <a:latin typeface="Arial"/>
                <a:cs typeface="Arial"/>
              </a:rPr>
              <a:t> </a:t>
            </a:r>
          </a:p>
        </p:txBody>
      </p:sp>
      <p:sp>
        <p:nvSpPr>
          <p:cNvPr id="318" name="Rectangle 317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6052786" y="3326820"/>
            <a:ext cx="6001424" cy="524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30175" indent="-130175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/>
                <a:cs typeface="Arial"/>
              </a:rPr>
              <a:t>Ensure all </a:t>
            </a:r>
            <a:r>
              <a:rPr lang="en-GB" sz="800" dirty="0" smtClean="0">
                <a:solidFill>
                  <a:schemeClr val="tx1"/>
                </a:solidFill>
                <a:latin typeface="Arial"/>
                <a:cs typeface="Arial"/>
              </a:rPr>
              <a:t>Quality Improvement (QI) </a:t>
            </a:r>
            <a:r>
              <a:rPr lang="en-GB" sz="800" dirty="0">
                <a:solidFill>
                  <a:schemeClr val="tx1"/>
                </a:solidFill>
                <a:latin typeface="Arial"/>
                <a:cs typeface="Arial"/>
              </a:rPr>
              <a:t>projects are agreed </a:t>
            </a:r>
            <a:r>
              <a:rPr lang="en-GB" sz="800" dirty="0" smtClean="0">
                <a:solidFill>
                  <a:schemeClr val="tx1"/>
                </a:solidFill>
                <a:latin typeface="Arial"/>
                <a:cs typeface="Arial"/>
              </a:rPr>
              <a:t>by the Working Together Group (WTG) </a:t>
            </a:r>
            <a:r>
              <a:rPr lang="en-GB" sz="800" dirty="0">
                <a:solidFill>
                  <a:schemeClr val="tx1"/>
                </a:solidFill>
                <a:latin typeface="Arial"/>
                <a:cs typeface="Arial"/>
              </a:rPr>
              <a:t>before sign off </a:t>
            </a:r>
          </a:p>
          <a:p>
            <a:pPr marL="130175" indent="-130175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/>
                <a:cs typeface="Arial"/>
              </a:rPr>
              <a:t>Ensure all new starters undertake QI training appropriate to their role</a:t>
            </a:r>
          </a:p>
          <a:p>
            <a:pPr marL="130175" indent="-130175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/>
                <a:cs typeface="Arial"/>
              </a:rPr>
              <a:t> Increase the number  of Project leads/QI coaches and Sponsors in </a:t>
            </a:r>
            <a:r>
              <a:rPr lang="en-GB" sz="800" dirty="0" smtClean="0">
                <a:solidFill>
                  <a:schemeClr val="tx1"/>
                </a:solidFill>
                <a:latin typeface="Arial"/>
                <a:cs typeface="Arial"/>
              </a:rPr>
              <a:t>Newham Community Health Services</a:t>
            </a:r>
            <a:endParaRPr lang="en-GB" sz="8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30175" indent="-130175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/>
                <a:cs typeface="Arial"/>
              </a:rPr>
              <a:t>Value learning systems for QI projects – focusing on flow, capacity and patient safety</a:t>
            </a:r>
          </a:p>
        </p:txBody>
      </p:sp>
      <p:sp>
        <p:nvSpPr>
          <p:cNvPr id="332" name="Rectangle 331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3983364" y="3858089"/>
            <a:ext cx="1903964" cy="3701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800">
                <a:solidFill>
                  <a:schemeClr val="tx1"/>
                </a:solidFill>
                <a:latin typeface="Arial"/>
                <a:cs typeface="Arial"/>
              </a:rPr>
              <a:t>Violence Reduction and Compassionate Care work </a:t>
            </a:r>
          </a:p>
        </p:txBody>
      </p:sp>
      <p:sp>
        <p:nvSpPr>
          <p:cNvPr id="333" name="Rectangle 332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6052786" y="3892568"/>
            <a:ext cx="6001424" cy="37917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30175" indent="-130175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/>
                <a:cs typeface="Arial"/>
              </a:rPr>
              <a:t>Embed Customer care training and Respectful Resolution training across </a:t>
            </a:r>
            <a:r>
              <a:rPr lang="en-GB" sz="800" dirty="0" smtClean="0">
                <a:solidFill>
                  <a:schemeClr val="tx1"/>
                </a:solidFill>
                <a:latin typeface="Arial"/>
                <a:cs typeface="Arial"/>
              </a:rPr>
              <a:t>Newham Community Health Services</a:t>
            </a:r>
            <a:r>
              <a:rPr lang="en-GB" sz="800" dirty="0">
                <a:solidFill>
                  <a:schemeClr val="tx1"/>
                </a:solidFill>
                <a:latin typeface="Arial"/>
                <a:cs typeface="Arial"/>
              </a:rPr>
              <a:t> </a:t>
            </a:r>
          </a:p>
          <a:p>
            <a:pPr marL="130175" indent="-130175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/>
                <a:cs typeface="Arial"/>
              </a:rPr>
              <a:t>Review clinical escalation document </a:t>
            </a:r>
          </a:p>
          <a:p>
            <a:pPr marL="130175" indent="-130175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/>
                <a:cs typeface="Arial"/>
              </a:rPr>
              <a:t>Implement Schwartz rounds in Newham Community Health Services </a:t>
            </a:r>
          </a:p>
        </p:txBody>
      </p:sp>
      <p:sp>
        <p:nvSpPr>
          <p:cNvPr id="352" name="Rectangle 351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3983364" y="4276210"/>
            <a:ext cx="1903964" cy="17797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800">
                <a:solidFill>
                  <a:schemeClr val="tx1"/>
                </a:solidFill>
                <a:latin typeface="Arial"/>
                <a:cs typeface="Arial"/>
              </a:rPr>
              <a:t>Embed Trauma Informed Care</a:t>
            </a:r>
          </a:p>
        </p:txBody>
      </p:sp>
      <p:sp>
        <p:nvSpPr>
          <p:cNvPr id="353" name="Rectangle 352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6052786" y="4319364"/>
            <a:ext cx="6001424" cy="14500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30175" indent="-130175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/>
                <a:cs typeface="Arial"/>
              </a:rPr>
              <a:t>Continue with roll out of training across Newham Community Health Services </a:t>
            </a:r>
          </a:p>
        </p:txBody>
      </p:sp>
      <p:sp>
        <p:nvSpPr>
          <p:cNvPr id="364" name="Rectangle 363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3983364" y="4502164"/>
            <a:ext cx="1903964" cy="67978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800">
                <a:solidFill>
                  <a:schemeClr val="tx1"/>
                </a:solidFill>
                <a:latin typeface="Arial"/>
                <a:cs typeface="Arial"/>
              </a:rPr>
              <a:t>Tackle inequalities and inequities for staff and service users</a:t>
            </a:r>
          </a:p>
        </p:txBody>
      </p:sp>
      <p:sp>
        <p:nvSpPr>
          <p:cNvPr id="365" name="Rectangle 364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6052786" y="4519590"/>
            <a:ext cx="5998689" cy="6669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69681" tIns="34840" rIns="69681" bIns="34840" rtlCol="0" anchor="ctr"/>
          <a:lstStyle/>
          <a:p>
            <a:pPr marL="130175" indent="-130175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/>
                <a:cs typeface="Arial"/>
              </a:rPr>
              <a:t>Understand access to services including use of heat maps to identify areas of need  including access to services  across all protected characteristics</a:t>
            </a:r>
          </a:p>
          <a:p>
            <a:pPr marL="130175" indent="-130175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/>
                <a:cs typeface="Arial"/>
              </a:rPr>
              <a:t>Use feedback from Patient Experience review of </a:t>
            </a:r>
            <a:r>
              <a:rPr lang="en-GB" sz="800" dirty="0" smtClean="0">
                <a:solidFill>
                  <a:schemeClr val="tx1"/>
                </a:solidFill>
                <a:latin typeface="Arial"/>
                <a:cs typeface="Arial"/>
              </a:rPr>
              <a:t>Extended Primary Care Teams (EPCT) to </a:t>
            </a:r>
            <a:r>
              <a:rPr lang="en-GB" sz="800" dirty="0">
                <a:solidFill>
                  <a:schemeClr val="tx1"/>
                </a:solidFill>
                <a:latin typeface="Arial"/>
                <a:cs typeface="Arial"/>
              </a:rPr>
              <a:t>inform inequalities work specifically around access to EPCT services </a:t>
            </a:r>
          </a:p>
          <a:p>
            <a:pPr marL="130175" indent="-130175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/>
                <a:cs typeface="Arial"/>
              </a:rPr>
              <a:t>Complete </a:t>
            </a:r>
            <a:r>
              <a:rPr lang="en-GB" sz="800" dirty="0" smtClean="0">
                <a:solidFill>
                  <a:schemeClr val="tx1"/>
                </a:solidFill>
                <a:latin typeface="Arial"/>
                <a:cs typeface="Arial"/>
              </a:rPr>
              <a:t>Equalities </a:t>
            </a:r>
            <a:r>
              <a:rPr lang="en-GB" sz="800" dirty="0">
                <a:solidFill>
                  <a:schemeClr val="tx1"/>
                </a:solidFill>
                <a:latin typeface="Arial"/>
                <a:cs typeface="Arial"/>
              </a:rPr>
              <a:t>plan for staff </a:t>
            </a:r>
            <a:r>
              <a:rPr lang="en-GB" sz="800" dirty="0" smtClean="0">
                <a:solidFill>
                  <a:schemeClr val="tx1"/>
                </a:solidFill>
                <a:latin typeface="Arial"/>
                <a:cs typeface="Arial"/>
              </a:rPr>
              <a:t>in Newham </a:t>
            </a:r>
            <a:r>
              <a:rPr lang="en-GB" sz="800" dirty="0">
                <a:solidFill>
                  <a:schemeClr val="tx1"/>
                </a:solidFill>
                <a:latin typeface="Arial"/>
                <a:cs typeface="Arial"/>
              </a:rPr>
              <a:t>Community Health Services </a:t>
            </a:r>
          </a:p>
        </p:txBody>
      </p:sp>
      <p:sp>
        <p:nvSpPr>
          <p:cNvPr id="416" name="Rectangle 415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3983364" y="6522780"/>
            <a:ext cx="1912150" cy="28697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800">
                <a:solidFill>
                  <a:schemeClr val="tx1"/>
                </a:solidFill>
                <a:latin typeface="Arial"/>
                <a:cs typeface="Arial"/>
              </a:rPr>
              <a:t>Plan for 23/24 Financial Viability schemes  and investments </a:t>
            </a:r>
          </a:p>
        </p:txBody>
      </p:sp>
      <p:sp>
        <p:nvSpPr>
          <p:cNvPr id="417" name="Rectangle 416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6052786" y="6518868"/>
            <a:ext cx="6001424" cy="2488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30175" indent="-130175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/>
                <a:cs typeface="Arial"/>
              </a:rPr>
              <a:t>Review all services for efficiencies. Review contract for </a:t>
            </a:r>
            <a:r>
              <a:rPr lang="en-GB" sz="800" dirty="0" smtClean="0">
                <a:solidFill>
                  <a:schemeClr val="tx1"/>
                </a:solidFill>
                <a:latin typeface="Arial"/>
                <a:cs typeface="Arial"/>
              </a:rPr>
              <a:t>Musculoskeletal (MSK) </a:t>
            </a:r>
            <a:r>
              <a:rPr lang="en-GB" sz="800" dirty="0">
                <a:solidFill>
                  <a:schemeClr val="tx1"/>
                </a:solidFill>
                <a:latin typeface="Arial"/>
                <a:cs typeface="Arial"/>
              </a:rPr>
              <a:t>, Work with ICS on funding increase for </a:t>
            </a:r>
            <a:r>
              <a:rPr lang="en-GB" sz="800" dirty="0" smtClean="0">
                <a:solidFill>
                  <a:schemeClr val="tx1"/>
                </a:solidFill>
                <a:latin typeface="Arial"/>
                <a:cs typeface="Arial"/>
              </a:rPr>
              <a:t>Neurological Rehabilitation</a:t>
            </a:r>
            <a:endParaRPr lang="en-GB" sz="8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65" name="Rectangle 264">
            <a:extLst>
              <a:ext uri="{FF2B5EF4-FFF2-40B4-BE49-F238E27FC236}">
                <a16:creationId xmlns:a16="http://schemas.microsoft.com/office/drawing/2014/main" id="{256A1A21-999F-4AAC-B396-511940A0B660}"/>
              </a:ext>
            </a:extLst>
          </p:cNvPr>
          <p:cNvSpPr/>
          <p:nvPr/>
        </p:nvSpPr>
        <p:spPr>
          <a:xfrm>
            <a:off x="30450" y="2623941"/>
            <a:ext cx="1295830" cy="200520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69681" tIns="34840" rIns="69681" bIns="34840" rtlCol="0"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  <a:latin typeface="Arial"/>
                <a:cs typeface="Arial"/>
              </a:rPr>
              <a:t>Newham Community Health Services </a:t>
            </a:r>
            <a:r>
              <a:rPr lang="en-GB" sz="1600" dirty="0" smtClean="0">
                <a:solidFill>
                  <a:schemeClr val="tx1"/>
                </a:solidFill>
                <a:latin typeface="Arial"/>
                <a:cs typeface="Arial"/>
              </a:rPr>
              <a:t>2023/24 </a:t>
            </a:r>
            <a:r>
              <a:rPr lang="en-GB" sz="1600" dirty="0">
                <a:solidFill>
                  <a:schemeClr val="tx1"/>
                </a:solidFill>
                <a:latin typeface="Arial"/>
                <a:cs typeface="Arial"/>
              </a:rPr>
              <a:t>Annual Plan Priorities</a:t>
            </a:r>
            <a:endParaRPr lang="en-US" sz="4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66" name="Rectangle 265">
            <a:extLst>
              <a:ext uri="{FF2B5EF4-FFF2-40B4-BE49-F238E27FC236}">
                <a16:creationId xmlns:a16="http://schemas.microsoft.com/office/drawing/2014/main" id="{DBE141B0-0706-41F4-ABA4-60A553E69E0C}"/>
              </a:ext>
            </a:extLst>
          </p:cNvPr>
          <p:cNvSpPr/>
          <p:nvPr/>
        </p:nvSpPr>
        <p:spPr>
          <a:xfrm>
            <a:off x="1704013" y="805980"/>
            <a:ext cx="1822183" cy="664207"/>
          </a:xfrm>
          <a:prstGeom prst="rect">
            <a:avLst/>
          </a:prstGeom>
          <a:solidFill>
            <a:srgbClr val="DDDDDD"/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400">
                <a:solidFill>
                  <a:schemeClr val="tx1"/>
                </a:solidFill>
                <a:latin typeface="Arial"/>
                <a:cs typeface="Arial"/>
              </a:rPr>
              <a:t>Improved Population Health Outcomes</a:t>
            </a:r>
          </a:p>
        </p:txBody>
      </p:sp>
      <p:sp>
        <p:nvSpPr>
          <p:cNvPr id="267" name="Rectangle 266">
            <a:extLst>
              <a:ext uri="{FF2B5EF4-FFF2-40B4-BE49-F238E27FC236}">
                <a16:creationId xmlns:a16="http://schemas.microsoft.com/office/drawing/2014/main" id="{9341D91F-0EBC-4794-A1A8-792B9F85BDBC}"/>
              </a:ext>
            </a:extLst>
          </p:cNvPr>
          <p:cNvSpPr/>
          <p:nvPr/>
        </p:nvSpPr>
        <p:spPr>
          <a:xfrm>
            <a:off x="1645806" y="2161315"/>
            <a:ext cx="1948606" cy="684620"/>
          </a:xfrm>
          <a:prstGeom prst="rect">
            <a:avLst/>
          </a:prstGeom>
          <a:solidFill>
            <a:srgbClr val="DDDDDD"/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400">
                <a:solidFill>
                  <a:schemeClr val="tx1"/>
                </a:solidFill>
                <a:latin typeface="Arial"/>
                <a:cs typeface="Arial"/>
              </a:rPr>
              <a:t>Improved Experience of Care </a:t>
            </a:r>
          </a:p>
        </p:txBody>
      </p:sp>
      <p:sp>
        <p:nvSpPr>
          <p:cNvPr id="268" name="Rectangle 267">
            <a:extLst>
              <a:ext uri="{FF2B5EF4-FFF2-40B4-BE49-F238E27FC236}">
                <a16:creationId xmlns:a16="http://schemas.microsoft.com/office/drawing/2014/main" id="{F101D2EB-3232-46CC-A9CC-87233B1425E8}"/>
              </a:ext>
            </a:extLst>
          </p:cNvPr>
          <p:cNvSpPr/>
          <p:nvPr/>
        </p:nvSpPr>
        <p:spPr>
          <a:xfrm>
            <a:off x="1647291" y="5569450"/>
            <a:ext cx="1953802" cy="592346"/>
          </a:xfrm>
          <a:prstGeom prst="rect">
            <a:avLst/>
          </a:prstGeom>
          <a:solidFill>
            <a:srgbClr val="DDDDDD"/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400">
                <a:solidFill>
                  <a:schemeClr val="tx1"/>
                </a:solidFill>
                <a:latin typeface="Arial"/>
                <a:cs typeface="Arial"/>
              </a:rPr>
              <a:t>Improved Value </a:t>
            </a:r>
          </a:p>
        </p:txBody>
      </p:sp>
      <p:sp>
        <p:nvSpPr>
          <p:cNvPr id="269" name="Rectangle 268">
            <a:extLst>
              <a:ext uri="{FF2B5EF4-FFF2-40B4-BE49-F238E27FC236}">
                <a16:creationId xmlns:a16="http://schemas.microsoft.com/office/drawing/2014/main" id="{85D519D1-E578-4AA7-B61A-CCB95976D899}"/>
              </a:ext>
            </a:extLst>
          </p:cNvPr>
          <p:cNvSpPr/>
          <p:nvPr/>
        </p:nvSpPr>
        <p:spPr>
          <a:xfrm>
            <a:off x="1648524" y="3871863"/>
            <a:ext cx="1954366" cy="640207"/>
          </a:xfrm>
          <a:prstGeom prst="rect">
            <a:avLst/>
          </a:prstGeom>
          <a:solidFill>
            <a:srgbClr val="DDDDDD"/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400">
                <a:solidFill>
                  <a:schemeClr val="tx1"/>
                </a:solidFill>
                <a:latin typeface="Arial"/>
                <a:cs typeface="Arial"/>
              </a:rPr>
              <a:t>Improved Staff Experience 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0F0A9F0-8A1B-DE4B-F968-A3CC71D7DA23}"/>
              </a:ext>
            </a:extLst>
          </p:cNvPr>
          <p:cNvSpPr/>
          <p:nvPr/>
        </p:nvSpPr>
        <p:spPr>
          <a:xfrm>
            <a:off x="3983364" y="1684487"/>
            <a:ext cx="1903964" cy="3424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800">
                <a:solidFill>
                  <a:schemeClr val="tx1"/>
                </a:solidFill>
                <a:latin typeface="Arial"/>
                <a:cs typeface="Arial"/>
              </a:rPr>
              <a:t>Meeting 2-hour rapid response target</a:t>
            </a:r>
            <a:endParaRPr lang="en-US" sz="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14883C1-779C-6948-7502-9CE16CE05D02}"/>
              </a:ext>
            </a:extLst>
          </p:cNvPr>
          <p:cNvSpPr/>
          <p:nvPr/>
        </p:nvSpPr>
        <p:spPr>
          <a:xfrm>
            <a:off x="6052786" y="1710906"/>
            <a:ext cx="6001424" cy="38819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,Sans-Serif" panose="020B0604020202020204" pitchFamily="34" charset="0"/>
              <a:buChar char="•"/>
            </a:pPr>
            <a:r>
              <a:rPr lang="en-US" sz="800" err="1">
                <a:solidFill>
                  <a:schemeClr val="tx1"/>
                </a:solidFill>
                <a:latin typeface="Arial"/>
                <a:cs typeface="Arial"/>
              </a:rPr>
              <a:t>Realising</a:t>
            </a:r>
            <a:r>
              <a:rPr lang="en-US" sz="800">
                <a:solidFill>
                  <a:schemeClr val="tx1"/>
                </a:solidFill>
                <a:latin typeface="Arial"/>
                <a:cs typeface="Arial"/>
              </a:rPr>
              <a:t> the benefits of system working</a:t>
            </a:r>
            <a:endParaRPr lang="en-US" sz="800">
              <a:solidFill>
                <a:schemeClr val="tx1"/>
              </a:solidFill>
              <a:ea typeface="+mn-lt"/>
              <a:cs typeface="+mn-lt"/>
            </a:endParaRPr>
          </a:p>
          <a:p>
            <a:pPr marL="171450" indent="-171450">
              <a:buFont typeface="Arial,Sans-Serif" panose="020B0604020202020204" pitchFamily="34" charset="0"/>
              <a:buChar char="•"/>
            </a:pPr>
            <a:r>
              <a:rPr lang="en-US" sz="800">
                <a:solidFill>
                  <a:schemeClr val="tx1"/>
                </a:solidFill>
                <a:latin typeface="Arial"/>
                <a:cs typeface="Arial"/>
              </a:rPr>
              <a:t>Ensuring the delivery of key performance indicators</a:t>
            </a:r>
            <a:endParaRPr lang="en-US" sz="800">
              <a:solidFill>
                <a:schemeClr val="tx1"/>
              </a:solidFill>
              <a:ea typeface="+mn-lt"/>
              <a:cs typeface="+mn-lt"/>
            </a:endParaRPr>
          </a:p>
          <a:p>
            <a:pPr marL="171450" indent="-171450">
              <a:buFont typeface="Arial,Sans-Serif" panose="020B0604020202020204" pitchFamily="34" charset="0"/>
              <a:buChar char="•"/>
            </a:pPr>
            <a:r>
              <a:rPr lang="en-US" sz="800">
                <a:solidFill>
                  <a:schemeClr val="tx1"/>
                </a:solidFill>
                <a:latin typeface="Arial"/>
                <a:cs typeface="Arial"/>
              </a:rPr>
              <a:t>Supporting data entry training on clinical systems </a:t>
            </a:r>
            <a:endParaRPr lang="en-GB" sz="80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31CE15-85EC-A846-F914-81D0FBE6CF05}"/>
              </a:ext>
            </a:extLst>
          </p:cNvPr>
          <p:cNvSpPr/>
          <p:nvPr/>
        </p:nvSpPr>
        <p:spPr>
          <a:xfrm>
            <a:off x="3983364" y="2435888"/>
            <a:ext cx="1903964" cy="19872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800">
                <a:solidFill>
                  <a:schemeClr val="tx1"/>
                </a:solidFill>
                <a:latin typeface="Arial"/>
                <a:cs typeface="Arial"/>
              </a:rPr>
              <a:t>Virtual Wards</a:t>
            </a:r>
            <a:endParaRPr lang="en-US" sz="80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00C3B9E-FD17-4E88-CE7B-37E3B42465CF}"/>
              </a:ext>
            </a:extLst>
          </p:cNvPr>
          <p:cNvSpPr/>
          <p:nvPr/>
        </p:nvSpPr>
        <p:spPr>
          <a:xfrm>
            <a:off x="6052786" y="2566764"/>
            <a:ext cx="6001424" cy="14500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30175" indent="-130175">
              <a:buFont typeface="Arial" panose="020B0604020202020204" pitchFamily="34" charset="0"/>
              <a:buChar char="•"/>
            </a:pPr>
            <a:r>
              <a:rPr lang="en-GB" sz="800" dirty="0" smtClean="0">
                <a:solidFill>
                  <a:schemeClr val="tx1"/>
                </a:solidFill>
                <a:latin typeface="Arial"/>
                <a:cs typeface="Arial"/>
              </a:rPr>
              <a:t>Community Health services in Newham and Tower Hamlets to </a:t>
            </a:r>
            <a:r>
              <a:rPr lang="en-GB" sz="800" dirty="0">
                <a:solidFill>
                  <a:schemeClr val="tx1"/>
                </a:solidFill>
                <a:latin typeface="Arial"/>
                <a:cs typeface="Arial"/>
              </a:rPr>
              <a:t>be involved in the system delivery of virtual wards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9E2BE3B5-F510-956B-E0B8-97BE5787B611}"/>
              </a:ext>
            </a:extLst>
          </p:cNvPr>
          <p:cNvCxnSpPr>
            <a:stCxn id="266" idx="1"/>
          </p:cNvCxnSpPr>
          <p:nvPr/>
        </p:nvCxnSpPr>
        <p:spPr>
          <a:xfrm flipH="1">
            <a:off x="1330036" y="1138084"/>
            <a:ext cx="373977" cy="218873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9E2BE3B5-F510-956B-E0B8-97BE5787B611}"/>
              </a:ext>
            </a:extLst>
          </p:cNvPr>
          <p:cNvCxnSpPr>
            <a:stCxn id="267" idx="1"/>
          </p:cNvCxnSpPr>
          <p:nvPr/>
        </p:nvCxnSpPr>
        <p:spPr>
          <a:xfrm flipH="1">
            <a:off x="1388225" y="2503625"/>
            <a:ext cx="257581" cy="91290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9E2BE3B5-F510-956B-E0B8-97BE5787B611}"/>
              </a:ext>
            </a:extLst>
          </p:cNvPr>
          <p:cNvCxnSpPr>
            <a:stCxn id="269" idx="1"/>
          </p:cNvCxnSpPr>
          <p:nvPr/>
        </p:nvCxnSpPr>
        <p:spPr>
          <a:xfrm flipH="1" flipV="1">
            <a:off x="1332755" y="3530437"/>
            <a:ext cx="315769" cy="66153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9E2BE3B5-F510-956B-E0B8-97BE5787B611}"/>
              </a:ext>
            </a:extLst>
          </p:cNvPr>
          <p:cNvCxnSpPr>
            <a:stCxn id="268" idx="1"/>
          </p:cNvCxnSpPr>
          <p:nvPr/>
        </p:nvCxnSpPr>
        <p:spPr>
          <a:xfrm flipH="1" flipV="1">
            <a:off x="1330036" y="3516284"/>
            <a:ext cx="317255" cy="234933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9E2BE3B5-F510-956B-E0B8-97BE5787B611}"/>
              </a:ext>
            </a:extLst>
          </p:cNvPr>
          <p:cNvCxnSpPr>
            <a:stCxn id="250" idx="1"/>
          </p:cNvCxnSpPr>
          <p:nvPr/>
        </p:nvCxnSpPr>
        <p:spPr>
          <a:xfrm flipH="1">
            <a:off x="3594412" y="433106"/>
            <a:ext cx="388952" cy="6796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9E2BE3B5-F510-956B-E0B8-97BE5787B611}"/>
              </a:ext>
            </a:extLst>
          </p:cNvPr>
          <p:cNvCxnSpPr>
            <a:stCxn id="107" idx="1"/>
          </p:cNvCxnSpPr>
          <p:nvPr/>
        </p:nvCxnSpPr>
        <p:spPr>
          <a:xfrm flipH="1">
            <a:off x="3601093" y="895196"/>
            <a:ext cx="382271" cy="26554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9E2BE3B5-F510-956B-E0B8-97BE5787B611}"/>
              </a:ext>
            </a:extLst>
          </p:cNvPr>
          <p:cNvCxnSpPr>
            <a:stCxn id="133" idx="1"/>
          </p:cNvCxnSpPr>
          <p:nvPr/>
        </p:nvCxnSpPr>
        <p:spPr>
          <a:xfrm flipH="1" flipV="1">
            <a:off x="3544252" y="1203760"/>
            <a:ext cx="439112" cy="19486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9E2BE3B5-F510-956B-E0B8-97BE5787B611}"/>
              </a:ext>
            </a:extLst>
          </p:cNvPr>
          <p:cNvCxnSpPr>
            <a:stCxn id="3" idx="1"/>
          </p:cNvCxnSpPr>
          <p:nvPr/>
        </p:nvCxnSpPr>
        <p:spPr>
          <a:xfrm flipH="1" flipV="1">
            <a:off x="3594412" y="1279199"/>
            <a:ext cx="388952" cy="57649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9E2BE3B5-F510-956B-E0B8-97BE5787B611}"/>
              </a:ext>
            </a:extLst>
          </p:cNvPr>
          <p:cNvCxnSpPr>
            <a:stCxn id="109" idx="1"/>
            <a:endCxn id="267" idx="3"/>
          </p:cNvCxnSpPr>
          <p:nvPr/>
        </p:nvCxnSpPr>
        <p:spPr>
          <a:xfrm flipH="1">
            <a:off x="3594412" y="2231393"/>
            <a:ext cx="388952" cy="2722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9E2BE3B5-F510-956B-E0B8-97BE5787B611}"/>
              </a:ext>
            </a:extLst>
          </p:cNvPr>
          <p:cNvCxnSpPr>
            <a:stCxn id="5" idx="1"/>
          </p:cNvCxnSpPr>
          <p:nvPr/>
        </p:nvCxnSpPr>
        <p:spPr>
          <a:xfrm flipH="1">
            <a:off x="3632512" y="2535250"/>
            <a:ext cx="350852" cy="1978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9E2BE3B5-F510-956B-E0B8-97BE5787B611}"/>
              </a:ext>
            </a:extLst>
          </p:cNvPr>
          <p:cNvCxnSpPr>
            <a:stCxn id="88" idx="1"/>
          </p:cNvCxnSpPr>
          <p:nvPr/>
        </p:nvCxnSpPr>
        <p:spPr>
          <a:xfrm flipH="1" flipV="1">
            <a:off x="3601093" y="2623941"/>
            <a:ext cx="382271" cy="1791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9E2BE3B5-F510-956B-E0B8-97BE5787B611}"/>
              </a:ext>
            </a:extLst>
          </p:cNvPr>
          <p:cNvCxnSpPr>
            <a:stCxn id="122" idx="1"/>
          </p:cNvCxnSpPr>
          <p:nvPr/>
        </p:nvCxnSpPr>
        <p:spPr>
          <a:xfrm flipH="1" flipV="1">
            <a:off x="3670612" y="2721884"/>
            <a:ext cx="312752" cy="38522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9E2BE3B5-F510-956B-E0B8-97BE5787B611}"/>
              </a:ext>
            </a:extLst>
          </p:cNvPr>
          <p:cNvCxnSpPr>
            <a:stCxn id="317" idx="1"/>
          </p:cNvCxnSpPr>
          <p:nvPr/>
        </p:nvCxnSpPr>
        <p:spPr>
          <a:xfrm flipH="1" flipV="1">
            <a:off x="3632512" y="2763605"/>
            <a:ext cx="350852" cy="78680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9E2BE3B5-F510-956B-E0B8-97BE5787B611}"/>
              </a:ext>
            </a:extLst>
          </p:cNvPr>
          <p:cNvCxnSpPr>
            <a:stCxn id="332" idx="1"/>
          </p:cNvCxnSpPr>
          <p:nvPr/>
        </p:nvCxnSpPr>
        <p:spPr>
          <a:xfrm flipH="1">
            <a:off x="3632512" y="4043158"/>
            <a:ext cx="350852" cy="2987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9E2BE3B5-F510-956B-E0B8-97BE5787B611}"/>
              </a:ext>
            </a:extLst>
          </p:cNvPr>
          <p:cNvCxnSpPr>
            <a:stCxn id="352" idx="1"/>
          </p:cNvCxnSpPr>
          <p:nvPr/>
        </p:nvCxnSpPr>
        <p:spPr>
          <a:xfrm flipH="1" flipV="1">
            <a:off x="3670612" y="4127093"/>
            <a:ext cx="312752" cy="2381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9E2BE3B5-F510-956B-E0B8-97BE5787B611}"/>
              </a:ext>
            </a:extLst>
          </p:cNvPr>
          <p:cNvCxnSpPr>
            <a:stCxn id="364" idx="1"/>
          </p:cNvCxnSpPr>
          <p:nvPr/>
        </p:nvCxnSpPr>
        <p:spPr>
          <a:xfrm flipH="1" flipV="1">
            <a:off x="3670612" y="4202676"/>
            <a:ext cx="312752" cy="63938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9E2BE3B5-F510-956B-E0B8-97BE5787B611}"/>
              </a:ext>
            </a:extLst>
          </p:cNvPr>
          <p:cNvCxnSpPr/>
          <p:nvPr/>
        </p:nvCxnSpPr>
        <p:spPr>
          <a:xfrm flipH="1" flipV="1">
            <a:off x="3670612" y="4302853"/>
            <a:ext cx="312754" cy="106828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9E2BE3B5-F510-956B-E0B8-97BE5787B611}"/>
              </a:ext>
            </a:extLst>
          </p:cNvPr>
          <p:cNvCxnSpPr/>
          <p:nvPr/>
        </p:nvCxnSpPr>
        <p:spPr>
          <a:xfrm flipH="1" flipV="1">
            <a:off x="3630483" y="4365195"/>
            <a:ext cx="352882" cy="171079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9E2BE3B5-F510-956B-E0B8-97BE5787B611}"/>
              </a:ext>
            </a:extLst>
          </p:cNvPr>
          <p:cNvCxnSpPr>
            <a:stCxn id="416" idx="1"/>
            <a:endCxn id="268" idx="3"/>
          </p:cNvCxnSpPr>
          <p:nvPr/>
        </p:nvCxnSpPr>
        <p:spPr>
          <a:xfrm flipH="1" flipV="1">
            <a:off x="3601093" y="5865623"/>
            <a:ext cx="382271" cy="80064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>
            <a:extLst>
              <a:ext uri="{FF2B5EF4-FFF2-40B4-BE49-F238E27FC236}">
                <a16:creationId xmlns:a16="http://schemas.microsoft.com/office/drawing/2014/main" id="{4722B8D4-CE4E-9A96-39E0-F17427331D00}"/>
              </a:ext>
            </a:extLst>
          </p:cNvPr>
          <p:cNvSpPr txBox="1"/>
          <p:nvPr/>
        </p:nvSpPr>
        <p:spPr>
          <a:xfrm>
            <a:off x="8392886" y="358849"/>
            <a:ext cx="222401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b="1" dirty="0">
              <a:latin typeface="Arial"/>
              <a:cs typeface="Calibri"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57D3C6F6-349C-4C2B-5470-2018ACAB798F}"/>
              </a:ext>
            </a:extLst>
          </p:cNvPr>
          <p:cNvSpPr txBox="1"/>
          <p:nvPr/>
        </p:nvSpPr>
        <p:spPr>
          <a:xfrm>
            <a:off x="1377080" y="60490"/>
            <a:ext cx="2224013" cy="523220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latin typeface="Arial"/>
                <a:cs typeface="Calibri"/>
              </a:rPr>
              <a:t>Trust Strategic Objective</a:t>
            </a:r>
            <a:endParaRPr lang="en-US" sz="1400" b="1" dirty="0">
              <a:latin typeface="Arial"/>
              <a:cs typeface="Arial"/>
            </a:endParaRP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BEC5E31D-0391-3F4A-ACB7-A9171078C7AD}"/>
              </a:ext>
            </a:extLst>
          </p:cNvPr>
          <p:cNvSpPr txBox="1"/>
          <p:nvPr/>
        </p:nvSpPr>
        <p:spPr>
          <a:xfrm>
            <a:off x="3526196" y="-24843"/>
            <a:ext cx="2833639" cy="307777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latin typeface="Arial"/>
                <a:cs typeface="Calibri"/>
              </a:rPr>
              <a:t>Priority areas for the service</a:t>
            </a:r>
          </a:p>
        </p:txBody>
      </p:sp>
      <p:sp>
        <p:nvSpPr>
          <p:cNvPr id="120" name="TextBox 4">
            <a:extLst>
              <a:ext uri="{FF2B5EF4-FFF2-40B4-BE49-F238E27FC236}">
                <a16:creationId xmlns:a16="http://schemas.microsoft.com/office/drawing/2014/main" id="{325A45EC-E20B-EAB0-E1B3-12401AEFFE0B}"/>
              </a:ext>
            </a:extLst>
          </p:cNvPr>
          <p:cNvSpPr txBox="1"/>
          <p:nvPr/>
        </p:nvSpPr>
        <p:spPr>
          <a:xfrm>
            <a:off x="6052786" y="-27380"/>
            <a:ext cx="5848339" cy="307777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latin typeface="Arial"/>
                <a:cs typeface="Calibri"/>
              </a:rPr>
              <a:t>Defined workstreams / projects / </a:t>
            </a:r>
            <a:r>
              <a:rPr lang="en-US" sz="1400" b="1" dirty="0" err="1">
                <a:latin typeface="Arial"/>
                <a:cs typeface="Calibri"/>
              </a:rPr>
              <a:t>programmes</a:t>
            </a:r>
            <a:r>
              <a:rPr lang="en-US" sz="1400" b="1" dirty="0">
                <a:latin typeface="Arial"/>
                <a:cs typeface="Calibri"/>
              </a:rPr>
              <a:t> for 23-24</a:t>
            </a:r>
            <a:endParaRPr lang="en-US" sz="1400" dirty="0">
              <a:latin typeface="Arial"/>
              <a:cs typeface="Calibri" panose="020F0502020204030204"/>
            </a:endParaRPr>
          </a:p>
        </p:txBody>
      </p:sp>
      <p:pic>
        <p:nvPicPr>
          <p:cNvPr id="121" name="Picture 47" descr="Text&#10;&#10;Description automatically generated">
            <a:extLst>
              <a:ext uri="{FF2B5EF4-FFF2-40B4-BE49-F238E27FC236}">
                <a16:creationId xmlns:a16="http://schemas.microsoft.com/office/drawing/2014/main" id="{95043E4A-0ABE-E9CB-4F08-5FCA043BC9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249" y="112259"/>
            <a:ext cx="123825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587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715</Words>
  <Application>Microsoft Office PowerPoint</Application>
  <PresentationFormat>Widescreen</PresentationFormat>
  <Paragraphs>61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Arial,Sans-Serif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Baksh de la Iglesia Amber</dc:creator>
  <cp:lastModifiedBy>Baksh de la Iglesia Amber</cp:lastModifiedBy>
  <cp:revision>1</cp:revision>
  <dcterms:created xsi:type="dcterms:W3CDTF">2023-05-04T11:32:17Z</dcterms:created>
  <dcterms:modified xsi:type="dcterms:W3CDTF">2023-05-04T11:32:34Z</dcterms:modified>
</cp:coreProperties>
</file>