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D038A-7CCD-432E-AF29-20A8F55A5A4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4053-D008-4B61-AECB-3024B7B13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74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53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0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01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94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79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83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2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3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5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5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0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6E45-4317-42B0-B582-A6A314BB11DB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89B0C-34AD-49A7-A5DA-82BDC24A3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4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931086" y="3313769"/>
            <a:ext cx="1445083" cy="740371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Development</a:t>
            </a:r>
            <a:endParaRPr lang="en-GB" sz="102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931086" y="655490"/>
            <a:ext cx="1445083" cy="56704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Partnerships</a:t>
            </a:r>
            <a:endParaRPr lang="en-GB" sz="102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931086" y="2368315"/>
            <a:ext cx="1445083" cy="62871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96301" y="4370884"/>
            <a:ext cx="1499801" cy="61651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endParaRPr lang="en-GB" sz="102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32133" y="1385295"/>
            <a:ext cx="1072610" cy="644357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26981" y="2583508"/>
            <a:ext cx="1077761" cy="638191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26980" y="4929557"/>
            <a:ext cx="1077762" cy="664823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26980" y="3756532"/>
            <a:ext cx="1077762" cy="568146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466965" y="2966123"/>
            <a:ext cx="1172093" cy="12259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Governance</a:t>
            </a:r>
            <a:endPara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36799" y="655490"/>
            <a:ext cx="3041783" cy="5670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97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sharing – ensure that information sharing is appropriate and formal arrangements are in place</a:t>
            </a:r>
            <a:endParaRPr lang="en-GB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931086" y="1539277"/>
            <a:ext cx="1445083" cy="512294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Service Developments</a:t>
            </a:r>
            <a:endParaRPr lang="en-GB" sz="102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36799" y="1355559"/>
            <a:ext cx="3041783" cy="52861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Protection Insight Assessment (DPIA) accreditation to ensure that new products and services are scrutinised prior to implementation</a:t>
            </a:r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46775" y="2017195"/>
            <a:ext cx="3041783" cy="44626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events across the Trust to raise awareness of information governance</a:t>
            </a:r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36799" y="3175773"/>
            <a:ext cx="3041783" cy="46932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introduction of specialist information governance training and ensure the team has the right skills to be effective</a:t>
            </a:r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25546" y="3778118"/>
            <a:ext cx="3041783" cy="48208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 &amp; familiarisation to ensure the team understands the Trust services</a:t>
            </a:r>
            <a:endParaRPr lang="en-GB" sz="95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36799" y="4393230"/>
            <a:ext cx="3041783" cy="52671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Security and Protection Toolkit (DSPT) – ensure compliance by 30/06/2023</a:t>
            </a:r>
            <a:endParaRPr lang="en-GB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36799" y="5052974"/>
            <a:ext cx="3041783" cy="37711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Freedom of Information backlog – clear asap and ensure a robust process in future to prevent</a:t>
            </a:r>
            <a:endParaRPr lang="en-GB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46775" y="5563110"/>
            <a:ext cx="3031809" cy="44161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 Subject of Access Request (SAR) unit – integrate SARs teams to increase resilience and efficiency</a:t>
            </a:r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25859" y="6137750"/>
            <a:ext cx="3041783" cy="64768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protection contract compliance – ensure that all contracts are scrutinised for data protection compliance, liaising with Digital and Contracts for a holistic approach</a:t>
            </a:r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0AB144-7EFC-400C-88F2-8BEBE8E24D66}"/>
              </a:ext>
            </a:extLst>
          </p:cNvPr>
          <p:cNvCxnSpPr>
            <a:stCxn id="112" idx="1"/>
          </p:cNvCxnSpPr>
          <p:nvPr/>
        </p:nvCxnSpPr>
        <p:spPr>
          <a:xfrm flipH="1" flipV="1">
            <a:off x="6430887" y="3645093"/>
            <a:ext cx="2094659" cy="37406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0FF2AB-4E94-4141-8887-A8DFBEA21511}"/>
              </a:ext>
            </a:extLst>
          </p:cNvPr>
          <p:cNvCxnSpPr>
            <a:cxnSpLocks/>
            <a:stCxn id="111" idx="1"/>
          </p:cNvCxnSpPr>
          <p:nvPr/>
        </p:nvCxnSpPr>
        <p:spPr>
          <a:xfrm flipH="1">
            <a:off x="6430887" y="3410433"/>
            <a:ext cx="2105912" cy="11573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F091412-7CCE-4ED9-870A-FBC955D7D9C3}"/>
              </a:ext>
            </a:extLst>
          </p:cNvPr>
          <p:cNvCxnSpPr>
            <a:cxnSpLocks/>
          </p:cNvCxnSpPr>
          <p:nvPr/>
        </p:nvCxnSpPr>
        <p:spPr>
          <a:xfrm flipH="1">
            <a:off x="1674153" y="1677557"/>
            <a:ext cx="788155" cy="16964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EAAD6EE-74A6-44CA-85A4-8F144F729B90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674154" y="3706033"/>
            <a:ext cx="752826" cy="155593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73E52B2-6BB5-4E87-8266-F6A6F7096747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658703" y="2902604"/>
            <a:ext cx="768278" cy="56876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BD20FEA-F265-4208-85DD-67878DEC22B1}"/>
              </a:ext>
            </a:extLst>
          </p:cNvPr>
          <p:cNvCxnSpPr>
            <a:cxnSpLocks/>
            <a:stCxn id="150" idx="1"/>
            <a:endCxn id="201" idx="3"/>
          </p:cNvCxnSpPr>
          <p:nvPr/>
        </p:nvCxnSpPr>
        <p:spPr>
          <a:xfrm flipH="1" flipV="1">
            <a:off x="1639058" y="3579097"/>
            <a:ext cx="787922" cy="46150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A273228-E74B-48EE-A83F-6C01807FBF5D}"/>
              </a:ext>
            </a:extLst>
          </p:cNvPr>
          <p:cNvCxnSpPr>
            <a:cxnSpLocks/>
          </p:cNvCxnSpPr>
          <p:nvPr/>
        </p:nvCxnSpPr>
        <p:spPr>
          <a:xfrm flipH="1">
            <a:off x="3575925" y="901400"/>
            <a:ext cx="1362651" cy="67042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9E5EEA9-905C-41A5-BF87-ED4A270870D8}"/>
              </a:ext>
            </a:extLst>
          </p:cNvPr>
          <p:cNvCxnSpPr>
            <a:cxnSpLocks/>
            <a:stCxn id="94" idx="1"/>
          </p:cNvCxnSpPr>
          <p:nvPr/>
        </p:nvCxnSpPr>
        <p:spPr>
          <a:xfrm flipH="1">
            <a:off x="3575924" y="1795424"/>
            <a:ext cx="1355162" cy="99942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749605-8C05-463D-811B-925333D527A3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3575926" y="2682670"/>
            <a:ext cx="1355160" cy="21993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14F71C5-73A5-4D1D-92FD-C6938DF4FDD5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575925" y="3683955"/>
            <a:ext cx="1355161" cy="35103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73E3FB9-BC84-412C-8007-63128D4A66D8}"/>
              </a:ext>
            </a:extLst>
          </p:cNvPr>
          <p:cNvCxnSpPr>
            <a:cxnSpLocks/>
            <a:stCxn id="139" idx="1"/>
          </p:cNvCxnSpPr>
          <p:nvPr/>
        </p:nvCxnSpPr>
        <p:spPr>
          <a:xfrm flipH="1">
            <a:off x="3575925" y="4679143"/>
            <a:ext cx="1320376" cy="33954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5A72F46-9C1B-491A-87AB-4DB37C6B1D60}"/>
              </a:ext>
            </a:extLst>
          </p:cNvPr>
          <p:cNvCxnSpPr>
            <a:cxnSpLocks/>
            <a:stCxn id="109" idx="1"/>
          </p:cNvCxnSpPr>
          <p:nvPr/>
        </p:nvCxnSpPr>
        <p:spPr>
          <a:xfrm flipH="1">
            <a:off x="6430887" y="2240327"/>
            <a:ext cx="2115888" cy="38641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DC9AA50-CBB7-4CE1-B862-E3AC5DB863DD}"/>
              </a:ext>
            </a:extLst>
          </p:cNvPr>
          <p:cNvCxnSpPr>
            <a:cxnSpLocks/>
            <a:stCxn id="107" idx="1"/>
            <a:endCxn id="94" idx="3"/>
          </p:cNvCxnSpPr>
          <p:nvPr/>
        </p:nvCxnSpPr>
        <p:spPr>
          <a:xfrm flipH="1">
            <a:off x="6376169" y="1619865"/>
            <a:ext cx="2160630" cy="17555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CD19565-8667-410D-8B93-514CC67E24F4}"/>
              </a:ext>
            </a:extLst>
          </p:cNvPr>
          <p:cNvCxnSpPr>
            <a:cxnSpLocks/>
            <a:stCxn id="250" idx="1"/>
          </p:cNvCxnSpPr>
          <p:nvPr/>
        </p:nvCxnSpPr>
        <p:spPr>
          <a:xfrm flipH="1" flipV="1">
            <a:off x="6364917" y="918318"/>
            <a:ext cx="2171882" cy="2069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21" y="269774"/>
            <a:ext cx="1238250" cy="6477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480372" y="95042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254304" y="98235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536854" y="203815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546775" y="2596484"/>
            <a:ext cx="3041783" cy="44626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FAQs to the intranet and other information to increase accessibility to information</a:t>
            </a:r>
            <a:endParaRPr lang="en-GB" sz="97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5A72F46-9C1B-491A-87AB-4DB37C6B1D60}"/>
              </a:ext>
            </a:extLst>
          </p:cNvPr>
          <p:cNvCxnSpPr>
            <a:cxnSpLocks/>
            <a:stCxn id="54" idx="1"/>
          </p:cNvCxnSpPr>
          <p:nvPr/>
        </p:nvCxnSpPr>
        <p:spPr>
          <a:xfrm flipH="1" flipV="1">
            <a:off x="6430887" y="2755669"/>
            <a:ext cx="2115888" cy="6394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B0AB144-7EFC-400C-88F2-8BEBE8E24D66}"/>
              </a:ext>
            </a:extLst>
          </p:cNvPr>
          <p:cNvCxnSpPr>
            <a:stCxn id="121" idx="1"/>
            <a:endCxn id="139" idx="3"/>
          </p:cNvCxnSpPr>
          <p:nvPr/>
        </p:nvCxnSpPr>
        <p:spPr>
          <a:xfrm flipH="1">
            <a:off x="6396102" y="4656590"/>
            <a:ext cx="2140697" cy="2255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95538" y="5304145"/>
            <a:ext cx="1499801" cy="61651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Disclosure Compliance</a:t>
            </a:r>
            <a:endParaRPr lang="en-GB" sz="102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B0AB144-7EFC-400C-88F2-8BEBE8E24D66}"/>
              </a:ext>
            </a:extLst>
          </p:cNvPr>
          <p:cNvCxnSpPr>
            <a:stCxn id="122" idx="1"/>
          </p:cNvCxnSpPr>
          <p:nvPr/>
        </p:nvCxnSpPr>
        <p:spPr>
          <a:xfrm flipH="1">
            <a:off x="6430887" y="5241530"/>
            <a:ext cx="2105912" cy="35285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95538" y="6237405"/>
            <a:ext cx="1499801" cy="61651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 and Contracts</a:t>
            </a:r>
            <a:endParaRPr lang="en-GB" sz="102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B0AB144-7EFC-400C-88F2-8BEBE8E24D66}"/>
              </a:ext>
            </a:extLst>
          </p:cNvPr>
          <p:cNvCxnSpPr>
            <a:stCxn id="124" idx="1"/>
          </p:cNvCxnSpPr>
          <p:nvPr/>
        </p:nvCxnSpPr>
        <p:spPr>
          <a:xfrm flipH="1" flipV="1">
            <a:off x="6430887" y="5727402"/>
            <a:ext cx="2115888" cy="5651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B0AB144-7EFC-400C-88F2-8BEBE8E24D66}"/>
              </a:ext>
            </a:extLst>
          </p:cNvPr>
          <p:cNvCxnSpPr>
            <a:stCxn id="125" idx="1"/>
          </p:cNvCxnSpPr>
          <p:nvPr/>
        </p:nvCxnSpPr>
        <p:spPr>
          <a:xfrm flipH="1">
            <a:off x="6430887" y="6461590"/>
            <a:ext cx="2094972" cy="5452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14F71C5-73A5-4D1D-92FD-C6938DF4FDD5}"/>
              </a:ext>
            </a:extLst>
          </p:cNvPr>
          <p:cNvCxnSpPr>
            <a:cxnSpLocks/>
            <a:stCxn id="60" idx="1"/>
          </p:cNvCxnSpPr>
          <p:nvPr/>
        </p:nvCxnSpPr>
        <p:spPr>
          <a:xfrm flipH="1" flipV="1">
            <a:off x="3575924" y="5170516"/>
            <a:ext cx="1319614" cy="44188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714F71C5-73A5-4D1D-92FD-C6938DF4FDD5}"/>
              </a:ext>
            </a:extLst>
          </p:cNvPr>
          <p:cNvCxnSpPr>
            <a:cxnSpLocks/>
            <a:stCxn id="66" idx="1"/>
          </p:cNvCxnSpPr>
          <p:nvPr/>
        </p:nvCxnSpPr>
        <p:spPr>
          <a:xfrm flipH="1" flipV="1">
            <a:off x="3575924" y="5370309"/>
            <a:ext cx="1319614" cy="117535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08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8" ma:contentTypeDescription="Create a new document." ma:contentTypeScope="" ma:versionID="1d304660248941d8de63399c5086ecd4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3b6868caa64c83e89c838ae469ce62f2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BF298B-28B1-446C-BB5D-D7A19F0849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3450B2-8B5A-4FE1-BE52-CDE7A3D8C4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Amber Baksh de la Iglesia</cp:lastModifiedBy>
  <cp:revision>3</cp:revision>
  <dcterms:created xsi:type="dcterms:W3CDTF">2023-05-04T11:36:44Z</dcterms:created>
  <dcterms:modified xsi:type="dcterms:W3CDTF">2023-06-01T13:51:09Z</dcterms:modified>
</cp:coreProperties>
</file>