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7" r:id="rId5"/>
    <p:sldId id="256" r:id="rId6"/>
    <p:sldId id="265" r:id="rId7"/>
    <p:sldId id="266" r:id="rId8"/>
    <p:sldId id="258" r:id="rId9"/>
    <p:sldId id="262" r:id="rId10"/>
    <p:sldId id="263"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Sandford" initials="JS" lastIdx="2" clrIdx="0">
    <p:extLst>
      <p:ext uri="{19B8F6BF-5375-455C-9EA6-DF929625EA0E}">
        <p15:presenceInfo xmlns:p15="http://schemas.microsoft.com/office/powerpoint/2012/main" userId="James Sandfo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98B0"/>
    <a:srgbClr val="FB99EB"/>
    <a:srgbClr val="C3C3D5"/>
    <a:srgbClr val="E6AEAE"/>
    <a:srgbClr val="B77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BE3B82-07D7-3858-70BB-D3DC5980C7F0}" v="1" dt="2023-07-26T15:27:42.2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FORD, James (EAST LONDON NHS FOUNDATION TRUST)" userId="S::james.sandford@nhs.net::c10e207a-6b9c-4a99-b15a-9d6776f8c4f3" providerId="AD" clId="Web-{5DBE3B82-07D7-3858-70BB-D3DC5980C7F0}"/>
    <pc:docChg chg="">
      <pc:chgData name="SANDFORD, James (EAST LONDON NHS FOUNDATION TRUST)" userId="S::james.sandford@nhs.net::c10e207a-6b9c-4a99-b15a-9d6776f8c4f3" providerId="AD" clId="Web-{5DBE3B82-07D7-3858-70BB-D3DC5980C7F0}" dt="2023-07-26T15:27:42.245" v="0"/>
      <pc:docMkLst>
        <pc:docMk/>
      </pc:docMkLst>
      <pc:sldChg chg="delCm">
        <pc:chgData name="SANDFORD, James (EAST LONDON NHS FOUNDATION TRUST)" userId="S::james.sandford@nhs.net::c10e207a-6b9c-4a99-b15a-9d6776f8c4f3" providerId="AD" clId="Web-{5DBE3B82-07D7-3858-70BB-D3DC5980C7F0}" dt="2023-07-26T15:27:42.245" v="0"/>
        <pc:sldMkLst>
          <pc:docMk/>
          <pc:sldMk cId="2777626229" sldId="25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D3E666-414B-4357-B569-EEF87441C6E8}" type="doc">
      <dgm:prSet loTypeId="urn:microsoft.com/office/officeart/2005/8/layout/chevron1" loCatId="process" qsTypeId="urn:microsoft.com/office/officeart/2005/8/quickstyle/simple1" qsCatId="simple" csTypeId="urn:microsoft.com/office/officeart/2005/8/colors/colorful5" csCatId="colorful" phldr="1"/>
      <dgm:spPr/>
    </dgm:pt>
    <dgm:pt modelId="{DC91804E-F768-484E-AE9B-344552AEC1D4}">
      <dgm:prSet phldrT="[Text]"/>
      <dgm:spPr>
        <a:solidFill>
          <a:srgbClr val="0070C0"/>
        </a:solidFill>
      </dgm:spPr>
      <dgm:t>
        <a:bodyPr/>
        <a:lstStyle/>
        <a:p>
          <a:r>
            <a:rPr lang="en-US">
              <a:latin typeface="Arial" panose="020B0604020202020204" pitchFamily="34" charset="0"/>
              <a:cs typeface="Arial" panose="020B0604020202020204" pitchFamily="34" charset="0"/>
            </a:rPr>
            <a:t>Doctor</a:t>
          </a:r>
        </a:p>
      </dgm:t>
    </dgm:pt>
    <dgm:pt modelId="{9C376AC1-2F19-4E96-82AE-7369F5382DF8}" type="parTrans" cxnId="{E46EAA15-74E2-4603-8F9A-ACA4770933EE}">
      <dgm:prSet/>
      <dgm:spPr/>
      <dgm:t>
        <a:bodyPr/>
        <a:lstStyle/>
        <a:p>
          <a:endParaRPr lang="en-US"/>
        </a:p>
      </dgm:t>
    </dgm:pt>
    <dgm:pt modelId="{6A1B2651-85DD-48E8-A48D-359520C1613D}" type="sibTrans" cxnId="{E46EAA15-74E2-4603-8F9A-ACA4770933EE}">
      <dgm:prSet/>
      <dgm:spPr/>
      <dgm:t>
        <a:bodyPr/>
        <a:lstStyle/>
        <a:p>
          <a:endParaRPr lang="en-US"/>
        </a:p>
      </dgm:t>
    </dgm:pt>
    <dgm:pt modelId="{A8DA8A8F-9998-4004-8103-1D12798C12DD}">
      <dgm:prSet phldrT="[Text]"/>
      <dgm:spPr>
        <a:solidFill>
          <a:srgbClr val="0070C0"/>
        </a:solidFill>
      </dgm:spPr>
      <dgm:t>
        <a:bodyPr/>
        <a:lstStyle/>
        <a:p>
          <a:r>
            <a:rPr lang="en-US">
              <a:solidFill>
                <a:schemeClr val="bg1"/>
              </a:solidFill>
              <a:latin typeface="Arial" panose="020B0604020202020204" pitchFamily="34" charset="0"/>
              <a:cs typeface="Arial" panose="020B0604020202020204" pitchFamily="34" charset="0"/>
            </a:rPr>
            <a:t>Review Final DLF Letter</a:t>
          </a:r>
        </a:p>
      </dgm:t>
    </dgm:pt>
    <dgm:pt modelId="{4F899015-B8C3-48C7-BAD0-2DE3F9FB4A79}" type="parTrans" cxnId="{6460856F-9911-4570-A8BD-7F7C5B6E5576}">
      <dgm:prSet/>
      <dgm:spPr/>
      <dgm:t>
        <a:bodyPr/>
        <a:lstStyle/>
        <a:p>
          <a:endParaRPr lang="en-US"/>
        </a:p>
      </dgm:t>
    </dgm:pt>
    <dgm:pt modelId="{4CC010A9-6EDE-40C0-B31E-DB8D7A0A66BB}" type="sibTrans" cxnId="{6460856F-9911-4570-A8BD-7F7C5B6E5576}">
      <dgm:prSet/>
      <dgm:spPr/>
      <dgm:t>
        <a:bodyPr/>
        <a:lstStyle/>
        <a:p>
          <a:endParaRPr lang="en-US"/>
        </a:p>
      </dgm:t>
    </dgm:pt>
    <dgm:pt modelId="{96C28C49-1423-48D2-8D8B-E8B9A8A621D5}">
      <dgm:prSet phldrT="[Text]"/>
      <dgm:spPr/>
      <dgm:t>
        <a:bodyPr/>
        <a:lstStyle/>
        <a:p>
          <a:r>
            <a:rPr lang="en-US">
              <a:latin typeface="Arial" panose="020B0604020202020204" pitchFamily="34" charset="0"/>
              <a:cs typeface="Arial" panose="020B0604020202020204" pitchFamily="34" charset="0"/>
            </a:rPr>
            <a:t>Pharmacy</a:t>
          </a:r>
        </a:p>
      </dgm:t>
    </dgm:pt>
    <dgm:pt modelId="{B53BEFB0-D8EE-48CE-8615-FA711CAAF541}" type="parTrans" cxnId="{67AA83AC-CE61-4D0B-8CBC-BCF5020648FD}">
      <dgm:prSet/>
      <dgm:spPr/>
      <dgm:t>
        <a:bodyPr/>
        <a:lstStyle/>
        <a:p>
          <a:endParaRPr lang="en-US"/>
        </a:p>
      </dgm:t>
    </dgm:pt>
    <dgm:pt modelId="{7714C6F7-6BDF-4C94-97EE-98C25AEC05F9}" type="sibTrans" cxnId="{67AA83AC-CE61-4D0B-8CBC-BCF5020648FD}">
      <dgm:prSet/>
      <dgm:spPr/>
      <dgm:t>
        <a:bodyPr/>
        <a:lstStyle/>
        <a:p>
          <a:endParaRPr lang="en-US"/>
        </a:p>
      </dgm:t>
    </dgm:pt>
    <dgm:pt modelId="{A41AD4B0-5743-4990-B07C-ED61E4AD7ECE}">
      <dgm:prSet/>
      <dgm:spPr/>
      <dgm:t>
        <a:bodyPr/>
        <a:lstStyle/>
        <a:p>
          <a:r>
            <a:rPr lang="en-US">
              <a:latin typeface="Arial" panose="020B0604020202020204" pitchFamily="34" charset="0"/>
              <a:cs typeface="Arial" panose="020B0604020202020204" pitchFamily="34" charset="0"/>
            </a:rPr>
            <a:t>Ward Nurse</a:t>
          </a:r>
        </a:p>
      </dgm:t>
    </dgm:pt>
    <dgm:pt modelId="{09252070-9F5D-4AC2-92C8-16DBA7C6170B}" type="parTrans" cxnId="{38EB45C0-53CB-4759-AC70-664AD316D55E}">
      <dgm:prSet/>
      <dgm:spPr/>
      <dgm:t>
        <a:bodyPr/>
        <a:lstStyle/>
        <a:p>
          <a:endParaRPr lang="en-US"/>
        </a:p>
      </dgm:t>
    </dgm:pt>
    <dgm:pt modelId="{C50D0190-1353-4FAF-8F44-CBE0EFC633EC}" type="sibTrans" cxnId="{38EB45C0-53CB-4759-AC70-664AD316D55E}">
      <dgm:prSet/>
      <dgm:spPr/>
      <dgm:t>
        <a:bodyPr/>
        <a:lstStyle/>
        <a:p>
          <a:endParaRPr lang="en-US"/>
        </a:p>
      </dgm:t>
    </dgm:pt>
    <dgm:pt modelId="{607FFFE6-4A48-4830-A75B-2854636D971C}">
      <dgm:prSet/>
      <dgm:spPr/>
      <dgm:t>
        <a:bodyPr/>
        <a:lstStyle/>
        <a:p>
          <a:r>
            <a:rPr lang="en-US">
              <a:latin typeface="Arial" panose="020B0604020202020204" pitchFamily="34" charset="0"/>
              <a:cs typeface="Arial" panose="020B0604020202020204" pitchFamily="34" charset="0"/>
            </a:rPr>
            <a:t>Send to GP (local Lead)</a:t>
          </a:r>
        </a:p>
      </dgm:t>
    </dgm:pt>
    <dgm:pt modelId="{FEA72449-5F66-4B85-82AF-90FC3BAE253E}" type="parTrans" cxnId="{C5908B50-2721-4C85-9AB8-46670616ED98}">
      <dgm:prSet/>
      <dgm:spPr/>
      <dgm:t>
        <a:bodyPr/>
        <a:lstStyle/>
        <a:p>
          <a:endParaRPr lang="en-US"/>
        </a:p>
      </dgm:t>
    </dgm:pt>
    <dgm:pt modelId="{D5191497-EC7E-49D0-ACD6-ABF8EE74D1C5}" type="sibTrans" cxnId="{C5908B50-2721-4C85-9AB8-46670616ED98}">
      <dgm:prSet/>
      <dgm:spPr/>
      <dgm:t>
        <a:bodyPr/>
        <a:lstStyle/>
        <a:p>
          <a:endParaRPr lang="en-US"/>
        </a:p>
      </dgm:t>
    </dgm:pt>
    <dgm:pt modelId="{29221040-F570-4D13-9A9E-0EAF7D72038C}" type="pres">
      <dgm:prSet presAssocID="{B7D3E666-414B-4357-B569-EEF87441C6E8}" presName="Name0" presStyleCnt="0">
        <dgm:presLayoutVars>
          <dgm:dir/>
          <dgm:animLvl val="lvl"/>
          <dgm:resizeHandles val="exact"/>
        </dgm:presLayoutVars>
      </dgm:prSet>
      <dgm:spPr/>
    </dgm:pt>
    <dgm:pt modelId="{406EF397-7AB7-4D52-8AF9-7CE19EAA6432}" type="pres">
      <dgm:prSet presAssocID="{DC91804E-F768-484E-AE9B-344552AEC1D4}" presName="parTxOnly" presStyleLbl="node1" presStyleIdx="0" presStyleCnt="5" custLinFactNeighborX="-1123" custLinFactNeighborY="-25201">
        <dgm:presLayoutVars>
          <dgm:chMax val="0"/>
          <dgm:chPref val="0"/>
          <dgm:bulletEnabled val="1"/>
        </dgm:presLayoutVars>
      </dgm:prSet>
      <dgm:spPr/>
    </dgm:pt>
    <dgm:pt modelId="{C6E2DBF5-5325-4D5E-B83B-27343F956E8A}" type="pres">
      <dgm:prSet presAssocID="{6A1B2651-85DD-48E8-A48D-359520C1613D}" presName="parTxOnlySpace" presStyleCnt="0"/>
      <dgm:spPr/>
    </dgm:pt>
    <dgm:pt modelId="{6AEF5A80-8E51-4715-ACDC-F7DE11DB19B0}" type="pres">
      <dgm:prSet presAssocID="{A8DA8A8F-9998-4004-8103-1D12798C12DD}" presName="parTxOnly" presStyleLbl="node1" presStyleIdx="1" presStyleCnt="5" custLinFactNeighborX="-20841" custLinFactNeighborY="-25201">
        <dgm:presLayoutVars>
          <dgm:chMax val="0"/>
          <dgm:chPref val="0"/>
          <dgm:bulletEnabled val="1"/>
        </dgm:presLayoutVars>
      </dgm:prSet>
      <dgm:spPr/>
    </dgm:pt>
    <dgm:pt modelId="{C91B8F3F-8466-473D-ACFA-37053D93DAB5}" type="pres">
      <dgm:prSet presAssocID="{4CC010A9-6EDE-40C0-B31E-DB8D7A0A66BB}" presName="parTxOnlySpace" presStyleCnt="0"/>
      <dgm:spPr/>
    </dgm:pt>
    <dgm:pt modelId="{DCFE11E1-B3D2-4870-A798-67A1318BAC22}" type="pres">
      <dgm:prSet presAssocID="{96C28C49-1423-48D2-8D8B-E8B9A8A621D5}" presName="parTxOnly" presStyleLbl="node1" presStyleIdx="2" presStyleCnt="5" custLinFactNeighborX="-11625" custLinFactNeighborY="-25201">
        <dgm:presLayoutVars>
          <dgm:chMax val="0"/>
          <dgm:chPref val="0"/>
          <dgm:bulletEnabled val="1"/>
        </dgm:presLayoutVars>
      </dgm:prSet>
      <dgm:spPr/>
    </dgm:pt>
    <dgm:pt modelId="{F88C8019-93D8-4780-BA11-5DF7172CD8C1}" type="pres">
      <dgm:prSet presAssocID="{7714C6F7-6BDF-4C94-97EE-98C25AEC05F9}" presName="parTxOnlySpace" presStyleCnt="0"/>
      <dgm:spPr/>
    </dgm:pt>
    <dgm:pt modelId="{9658B8BE-0F1F-4BC7-A04B-E8866ED2BCD5}" type="pres">
      <dgm:prSet presAssocID="{A41AD4B0-5743-4990-B07C-ED61E4AD7ECE}" presName="parTxOnly" presStyleLbl="node1" presStyleIdx="3" presStyleCnt="5" custLinFactNeighborX="-2409" custLinFactNeighborY="-25201">
        <dgm:presLayoutVars>
          <dgm:chMax val="0"/>
          <dgm:chPref val="0"/>
          <dgm:bulletEnabled val="1"/>
        </dgm:presLayoutVars>
      </dgm:prSet>
      <dgm:spPr/>
    </dgm:pt>
    <dgm:pt modelId="{B280BD77-6D0B-4494-B190-E0CF91F1AD8F}" type="pres">
      <dgm:prSet presAssocID="{C50D0190-1353-4FAF-8F44-CBE0EFC633EC}" presName="parTxOnlySpace" presStyleCnt="0"/>
      <dgm:spPr/>
    </dgm:pt>
    <dgm:pt modelId="{1FCA3762-2C06-44E7-891A-2D35190655A0}" type="pres">
      <dgm:prSet presAssocID="{607FFFE6-4A48-4830-A75B-2854636D971C}" presName="parTxOnly" presStyleLbl="node1" presStyleIdx="4" presStyleCnt="5" custLinFactNeighborX="-3113" custLinFactNeighborY="-25201">
        <dgm:presLayoutVars>
          <dgm:chMax val="0"/>
          <dgm:chPref val="0"/>
          <dgm:bulletEnabled val="1"/>
        </dgm:presLayoutVars>
      </dgm:prSet>
      <dgm:spPr/>
    </dgm:pt>
  </dgm:ptLst>
  <dgm:cxnLst>
    <dgm:cxn modelId="{E46EAA15-74E2-4603-8F9A-ACA4770933EE}" srcId="{B7D3E666-414B-4357-B569-EEF87441C6E8}" destId="{DC91804E-F768-484E-AE9B-344552AEC1D4}" srcOrd="0" destOrd="0" parTransId="{9C376AC1-2F19-4E96-82AE-7369F5382DF8}" sibTransId="{6A1B2651-85DD-48E8-A48D-359520C1613D}"/>
    <dgm:cxn modelId="{7D703924-00F2-4A29-9577-55282A21C7C1}" type="presOf" srcId="{607FFFE6-4A48-4830-A75B-2854636D971C}" destId="{1FCA3762-2C06-44E7-891A-2D35190655A0}" srcOrd="0" destOrd="0" presId="urn:microsoft.com/office/officeart/2005/8/layout/chevron1"/>
    <dgm:cxn modelId="{C66BDD64-7C12-43FF-8525-D0F4C813F531}" type="presOf" srcId="{A8DA8A8F-9998-4004-8103-1D12798C12DD}" destId="{6AEF5A80-8E51-4715-ACDC-F7DE11DB19B0}" srcOrd="0" destOrd="0" presId="urn:microsoft.com/office/officeart/2005/8/layout/chevron1"/>
    <dgm:cxn modelId="{6460856F-9911-4570-A8BD-7F7C5B6E5576}" srcId="{B7D3E666-414B-4357-B569-EEF87441C6E8}" destId="{A8DA8A8F-9998-4004-8103-1D12798C12DD}" srcOrd="1" destOrd="0" parTransId="{4F899015-B8C3-48C7-BAD0-2DE3F9FB4A79}" sibTransId="{4CC010A9-6EDE-40C0-B31E-DB8D7A0A66BB}"/>
    <dgm:cxn modelId="{C5908B50-2721-4C85-9AB8-46670616ED98}" srcId="{B7D3E666-414B-4357-B569-EEF87441C6E8}" destId="{607FFFE6-4A48-4830-A75B-2854636D971C}" srcOrd="4" destOrd="0" parTransId="{FEA72449-5F66-4B85-82AF-90FC3BAE253E}" sibTransId="{D5191497-EC7E-49D0-ACD6-ABF8EE74D1C5}"/>
    <dgm:cxn modelId="{62AFF67E-4354-4854-A495-3F0FAC56CA1D}" type="presOf" srcId="{96C28C49-1423-48D2-8D8B-E8B9A8A621D5}" destId="{DCFE11E1-B3D2-4870-A798-67A1318BAC22}" srcOrd="0" destOrd="0" presId="urn:microsoft.com/office/officeart/2005/8/layout/chevron1"/>
    <dgm:cxn modelId="{67AA83AC-CE61-4D0B-8CBC-BCF5020648FD}" srcId="{B7D3E666-414B-4357-B569-EEF87441C6E8}" destId="{96C28C49-1423-48D2-8D8B-E8B9A8A621D5}" srcOrd="2" destOrd="0" parTransId="{B53BEFB0-D8EE-48CE-8615-FA711CAAF541}" sibTransId="{7714C6F7-6BDF-4C94-97EE-98C25AEC05F9}"/>
    <dgm:cxn modelId="{D738E2AE-70AB-4294-A875-13AE1A66E004}" type="presOf" srcId="{DC91804E-F768-484E-AE9B-344552AEC1D4}" destId="{406EF397-7AB7-4D52-8AF9-7CE19EAA6432}" srcOrd="0" destOrd="0" presId="urn:microsoft.com/office/officeart/2005/8/layout/chevron1"/>
    <dgm:cxn modelId="{38EB45C0-53CB-4759-AC70-664AD316D55E}" srcId="{B7D3E666-414B-4357-B569-EEF87441C6E8}" destId="{A41AD4B0-5743-4990-B07C-ED61E4AD7ECE}" srcOrd="3" destOrd="0" parTransId="{09252070-9F5D-4AC2-92C8-16DBA7C6170B}" sibTransId="{C50D0190-1353-4FAF-8F44-CBE0EFC633EC}"/>
    <dgm:cxn modelId="{06141EC1-8FFD-48D2-8CF5-EA08D4A3774B}" type="presOf" srcId="{A41AD4B0-5743-4990-B07C-ED61E4AD7ECE}" destId="{9658B8BE-0F1F-4BC7-A04B-E8866ED2BCD5}" srcOrd="0" destOrd="0" presId="urn:microsoft.com/office/officeart/2005/8/layout/chevron1"/>
    <dgm:cxn modelId="{F7D58ACA-2C91-47AB-8B51-A976A0BEEFE8}" type="presOf" srcId="{B7D3E666-414B-4357-B569-EEF87441C6E8}" destId="{29221040-F570-4D13-9A9E-0EAF7D72038C}" srcOrd="0" destOrd="0" presId="urn:microsoft.com/office/officeart/2005/8/layout/chevron1"/>
    <dgm:cxn modelId="{49607AFF-FEA5-4933-9D5F-72F2A9E792F4}" type="presParOf" srcId="{29221040-F570-4D13-9A9E-0EAF7D72038C}" destId="{406EF397-7AB7-4D52-8AF9-7CE19EAA6432}" srcOrd="0" destOrd="0" presId="urn:microsoft.com/office/officeart/2005/8/layout/chevron1"/>
    <dgm:cxn modelId="{3AB12828-00CE-4609-879F-A72D54AE4748}" type="presParOf" srcId="{29221040-F570-4D13-9A9E-0EAF7D72038C}" destId="{C6E2DBF5-5325-4D5E-B83B-27343F956E8A}" srcOrd="1" destOrd="0" presId="urn:microsoft.com/office/officeart/2005/8/layout/chevron1"/>
    <dgm:cxn modelId="{E021650E-EC4C-4BC3-93E2-B79E7505DF56}" type="presParOf" srcId="{29221040-F570-4D13-9A9E-0EAF7D72038C}" destId="{6AEF5A80-8E51-4715-ACDC-F7DE11DB19B0}" srcOrd="2" destOrd="0" presId="urn:microsoft.com/office/officeart/2005/8/layout/chevron1"/>
    <dgm:cxn modelId="{22FF2DE1-7413-4178-ABDC-520EBC11B7B8}" type="presParOf" srcId="{29221040-F570-4D13-9A9E-0EAF7D72038C}" destId="{C91B8F3F-8466-473D-ACFA-37053D93DAB5}" srcOrd="3" destOrd="0" presId="urn:microsoft.com/office/officeart/2005/8/layout/chevron1"/>
    <dgm:cxn modelId="{5C723577-1538-4513-9A1F-98A1572F65D8}" type="presParOf" srcId="{29221040-F570-4D13-9A9E-0EAF7D72038C}" destId="{DCFE11E1-B3D2-4870-A798-67A1318BAC22}" srcOrd="4" destOrd="0" presId="urn:microsoft.com/office/officeart/2005/8/layout/chevron1"/>
    <dgm:cxn modelId="{2E6DA2DA-81A8-42CA-8C83-9FA77C594C5F}" type="presParOf" srcId="{29221040-F570-4D13-9A9E-0EAF7D72038C}" destId="{F88C8019-93D8-4780-BA11-5DF7172CD8C1}" srcOrd="5" destOrd="0" presId="urn:microsoft.com/office/officeart/2005/8/layout/chevron1"/>
    <dgm:cxn modelId="{6FC80EF3-8CF0-47F3-BAE5-A0EF4474C745}" type="presParOf" srcId="{29221040-F570-4D13-9A9E-0EAF7D72038C}" destId="{9658B8BE-0F1F-4BC7-A04B-E8866ED2BCD5}" srcOrd="6" destOrd="0" presId="urn:microsoft.com/office/officeart/2005/8/layout/chevron1"/>
    <dgm:cxn modelId="{A68557C7-E7E7-4848-A79B-6F8C69E83CCC}" type="presParOf" srcId="{29221040-F570-4D13-9A9E-0EAF7D72038C}" destId="{B280BD77-6D0B-4494-B190-E0CF91F1AD8F}" srcOrd="7" destOrd="0" presId="urn:microsoft.com/office/officeart/2005/8/layout/chevron1"/>
    <dgm:cxn modelId="{F2157586-C4E2-4665-AD9F-069195323ACA}" type="presParOf" srcId="{29221040-F570-4D13-9A9E-0EAF7D72038C}" destId="{1FCA3762-2C06-44E7-891A-2D35190655A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EF397-7AB7-4D52-8AF9-7CE19EAA6432}">
      <dsp:nvSpPr>
        <dsp:cNvPr id="0" name=""/>
        <dsp:cNvSpPr/>
      </dsp:nvSpPr>
      <dsp:spPr>
        <a:xfrm>
          <a:off x="1" y="728931"/>
          <a:ext cx="2649140" cy="1059656"/>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a:latin typeface="Arial" panose="020B0604020202020204" pitchFamily="34" charset="0"/>
              <a:cs typeface="Arial" panose="020B0604020202020204" pitchFamily="34" charset="0"/>
            </a:rPr>
            <a:t>Doctor</a:t>
          </a:r>
        </a:p>
      </dsp:txBody>
      <dsp:txXfrm>
        <a:off x="529829" y="728931"/>
        <a:ext cx="1589484" cy="1059656"/>
      </dsp:txXfrm>
    </dsp:sp>
    <dsp:sp modelId="{6AEF5A80-8E51-4715-ACDC-F7DE11DB19B0}">
      <dsp:nvSpPr>
        <dsp:cNvPr id="0" name=""/>
        <dsp:cNvSpPr/>
      </dsp:nvSpPr>
      <dsp:spPr>
        <a:xfrm>
          <a:off x="2331992" y="728931"/>
          <a:ext cx="2649140" cy="1059656"/>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1"/>
              </a:solidFill>
              <a:latin typeface="Arial" panose="020B0604020202020204" pitchFamily="34" charset="0"/>
              <a:cs typeface="Arial" panose="020B0604020202020204" pitchFamily="34" charset="0"/>
            </a:rPr>
            <a:t>Review Final DLF Letter</a:t>
          </a:r>
        </a:p>
      </dsp:txBody>
      <dsp:txXfrm>
        <a:off x="2861820" y="728931"/>
        <a:ext cx="1589484" cy="1059656"/>
      </dsp:txXfrm>
    </dsp:sp>
    <dsp:sp modelId="{DCFE11E1-B3D2-4870-A798-67A1318BAC22}">
      <dsp:nvSpPr>
        <dsp:cNvPr id="0" name=""/>
        <dsp:cNvSpPr/>
      </dsp:nvSpPr>
      <dsp:spPr>
        <a:xfrm>
          <a:off x="4740633" y="728931"/>
          <a:ext cx="2649140" cy="1059656"/>
        </a:xfrm>
        <a:prstGeom prst="chevron">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a:latin typeface="Arial" panose="020B0604020202020204" pitchFamily="34" charset="0"/>
              <a:cs typeface="Arial" panose="020B0604020202020204" pitchFamily="34" charset="0"/>
            </a:rPr>
            <a:t>Pharmacy</a:t>
          </a:r>
        </a:p>
      </dsp:txBody>
      <dsp:txXfrm>
        <a:off x="5270461" y="728931"/>
        <a:ext cx="1589484" cy="1059656"/>
      </dsp:txXfrm>
    </dsp:sp>
    <dsp:sp modelId="{9658B8BE-0F1F-4BC7-A04B-E8866ED2BCD5}">
      <dsp:nvSpPr>
        <dsp:cNvPr id="0" name=""/>
        <dsp:cNvSpPr/>
      </dsp:nvSpPr>
      <dsp:spPr>
        <a:xfrm>
          <a:off x="7149274" y="728931"/>
          <a:ext cx="2649140" cy="1059656"/>
        </a:xfrm>
        <a:prstGeom prst="chevron">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a:latin typeface="Arial" panose="020B0604020202020204" pitchFamily="34" charset="0"/>
              <a:cs typeface="Arial" panose="020B0604020202020204" pitchFamily="34" charset="0"/>
            </a:rPr>
            <a:t>Ward Nurse</a:t>
          </a:r>
        </a:p>
      </dsp:txBody>
      <dsp:txXfrm>
        <a:off x="7679102" y="728931"/>
        <a:ext cx="1589484" cy="1059656"/>
      </dsp:txXfrm>
    </dsp:sp>
    <dsp:sp modelId="{1FCA3762-2C06-44E7-891A-2D35190655A0}">
      <dsp:nvSpPr>
        <dsp:cNvPr id="0" name=""/>
        <dsp:cNvSpPr/>
      </dsp:nvSpPr>
      <dsp:spPr>
        <a:xfrm>
          <a:off x="9531636" y="728931"/>
          <a:ext cx="2649140" cy="1059656"/>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a:latin typeface="Arial" panose="020B0604020202020204" pitchFamily="34" charset="0"/>
              <a:cs typeface="Arial" panose="020B0604020202020204" pitchFamily="34" charset="0"/>
            </a:rPr>
            <a:t>Send to GP (local Lead)</a:t>
          </a:r>
        </a:p>
      </dsp:txBody>
      <dsp:txXfrm>
        <a:off x="10061464" y="728931"/>
        <a:ext cx="1589484" cy="105965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98EFE-25D3-4D6E-AE80-3FDBEDA725DB}" type="datetimeFigureOut">
              <a:rPr lang="en-GB" smtClean="0"/>
              <a:t>26/07/2023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4D80D-1B64-40C3-80CB-46EF1D42DBAD}" type="slidenum">
              <a:rPr lang="en-GB" smtClean="0"/>
              <a:t>‹#›</a:t>
            </a:fld>
            <a:endParaRPr lang="en-GB"/>
          </a:p>
        </p:txBody>
      </p:sp>
    </p:spTree>
    <p:extLst>
      <p:ext uri="{BB962C8B-B14F-4D97-AF65-F5344CB8AC3E}">
        <p14:creationId xmlns:p14="http://schemas.microsoft.com/office/powerpoint/2010/main" val="255988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0138F4-6369-429A-B69D-085647D863B7}" type="slidenum">
              <a:rPr lang="en-GB" smtClean="0"/>
              <a:t>1</a:t>
            </a:fld>
            <a:endParaRPr lang="en-GB"/>
          </a:p>
        </p:txBody>
      </p:sp>
    </p:spTree>
    <p:extLst>
      <p:ext uri="{BB962C8B-B14F-4D97-AF65-F5344CB8AC3E}">
        <p14:creationId xmlns:p14="http://schemas.microsoft.com/office/powerpoint/2010/main" val="321960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26/07/2023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943410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26/07/2023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21685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26/07/2023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649876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26/07/2023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32961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398194-6055-4107-8C70-A11F16B1E60C}" type="datetimeFigureOut">
              <a:rPr lang="en-GB" smtClean="0"/>
              <a:t>26/07/2023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296043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6398194-6055-4107-8C70-A11F16B1E60C}" type="datetimeFigureOut">
              <a:rPr lang="en-GB" smtClean="0"/>
              <a:t>26/07/2023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116123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6398194-6055-4107-8C70-A11F16B1E60C}" type="datetimeFigureOut">
              <a:rPr lang="en-GB" smtClean="0"/>
              <a:t>26/07/2023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1513393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6398194-6055-4107-8C70-A11F16B1E60C}" type="datetimeFigureOut">
              <a:rPr lang="en-GB" smtClean="0"/>
              <a:t>26/07/2023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858493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398194-6055-4107-8C70-A11F16B1E60C}" type="datetimeFigureOut">
              <a:rPr lang="en-GB" smtClean="0"/>
              <a:t>26/07/2023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17416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398194-6055-4107-8C70-A11F16B1E60C}" type="datetimeFigureOut">
              <a:rPr lang="en-GB" smtClean="0"/>
              <a:t>26/07/2023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439545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398194-6055-4107-8C70-A11F16B1E60C}" type="datetimeFigureOut">
              <a:rPr lang="en-GB" smtClean="0"/>
              <a:t>26/07/2023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367364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398194-6055-4107-8C70-A11F16B1E60C}" type="datetimeFigureOut">
              <a:rPr lang="en-GB" smtClean="0"/>
              <a:t>26/07/2023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4C371-2831-4CF0-9C4E-C4454290D944}" type="slidenum">
              <a:rPr lang="en-GB" smtClean="0"/>
              <a:t>‹#›</a:t>
            </a:fld>
            <a:endParaRPr lang="en-GB"/>
          </a:p>
        </p:txBody>
      </p:sp>
    </p:spTree>
    <p:extLst>
      <p:ext uri="{BB962C8B-B14F-4D97-AF65-F5344CB8AC3E}">
        <p14:creationId xmlns:p14="http://schemas.microsoft.com/office/powerpoint/2010/main" val="2321049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783287"/>
            <a:ext cx="9144000" cy="2387600"/>
          </a:xfrm>
        </p:spPr>
        <p:txBody>
          <a:bodyPr>
            <a:normAutofit/>
          </a:bodyPr>
          <a:lstStyle/>
          <a:p>
            <a:r>
              <a:rPr lang="en-GB">
                <a:solidFill>
                  <a:schemeClr val="accent5"/>
                </a:solidFill>
                <a:latin typeface="Arial" panose="020B0604020202020204" pitchFamily="34" charset="0"/>
                <a:cs typeface="Arial" panose="020B0604020202020204" pitchFamily="34" charset="0"/>
              </a:rPr>
              <a:t>Discharge Notification Project</a:t>
            </a:r>
          </a:p>
        </p:txBody>
      </p:sp>
      <p:pic>
        <p:nvPicPr>
          <p:cNvPr id="7" name="Picture 6"/>
          <p:cNvPicPr>
            <a:picLocks noChangeAspect="1"/>
          </p:cNvPicPr>
          <p:nvPr/>
        </p:nvPicPr>
        <p:blipFill>
          <a:blip r:embed="rId3"/>
          <a:stretch>
            <a:fillRect/>
          </a:stretch>
        </p:blipFill>
        <p:spPr>
          <a:xfrm>
            <a:off x="9343506" y="149629"/>
            <a:ext cx="2535382" cy="1484126"/>
          </a:xfrm>
          <a:prstGeom prst="rect">
            <a:avLst/>
          </a:prstGeom>
        </p:spPr>
      </p:pic>
      <p:pic>
        <p:nvPicPr>
          <p:cNvPr id="6" name="Picture 5"/>
          <p:cNvPicPr>
            <a:picLocks noChangeAspect="1"/>
          </p:cNvPicPr>
          <p:nvPr/>
        </p:nvPicPr>
        <p:blipFill rotWithShape="1">
          <a:blip r:embed="rId4">
            <a:duotone>
              <a:schemeClr val="accent1">
                <a:shade val="45000"/>
                <a:satMod val="135000"/>
              </a:schemeClr>
              <a:prstClr val="white"/>
            </a:duotone>
          </a:blip>
          <a:srcRect l="68532" t="33809" r="576" b="31270"/>
          <a:stretch/>
        </p:blipFill>
        <p:spPr>
          <a:xfrm>
            <a:off x="0" y="4738253"/>
            <a:ext cx="12192000" cy="2119747"/>
          </a:xfrm>
          <a:prstGeom prst="rect">
            <a:avLst/>
          </a:prstGeom>
        </p:spPr>
      </p:pic>
    </p:spTree>
    <p:extLst>
      <p:ext uri="{BB962C8B-B14F-4D97-AF65-F5344CB8AC3E}">
        <p14:creationId xmlns:p14="http://schemas.microsoft.com/office/powerpoint/2010/main" val="2074560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878" y="34607"/>
            <a:ext cx="7693946" cy="769441"/>
          </a:xfrm>
          <a:prstGeom prst="rect">
            <a:avLst/>
          </a:prstGeom>
          <a:noFill/>
        </p:spPr>
        <p:txBody>
          <a:bodyPr wrap="square" rtlCol="0">
            <a:spAutoFit/>
          </a:bodyPr>
          <a:lstStyle/>
          <a:p>
            <a:r>
              <a:rPr lang="en-GB" sz="4400">
                <a:solidFill>
                  <a:schemeClr val="accent5"/>
                </a:solidFill>
              </a:rPr>
              <a:t>Project Overview  </a:t>
            </a:r>
          </a:p>
        </p:txBody>
      </p:sp>
      <p:sp>
        <p:nvSpPr>
          <p:cNvPr id="5" name="Rounded Rectangle 4"/>
          <p:cNvSpPr/>
          <p:nvPr/>
        </p:nvSpPr>
        <p:spPr>
          <a:xfrm>
            <a:off x="8981680" y="486959"/>
            <a:ext cx="3035376" cy="621142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Project Start</a:t>
            </a:r>
          </a:p>
          <a:p>
            <a:pPr algn="ctr"/>
            <a:r>
              <a:rPr lang="en-GB" sz="1100">
                <a:solidFill>
                  <a:schemeClr val="tx1"/>
                </a:solidFill>
              </a:rPr>
              <a:t>July 2022</a:t>
            </a:r>
          </a:p>
          <a:p>
            <a:pPr algn="ctr"/>
            <a:endParaRPr lang="en-GB" sz="1100">
              <a:solidFill>
                <a:schemeClr val="tx1"/>
              </a:solidFill>
            </a:endParaRPr>
          </a:p>
          <a:p>
            <a:pPr algn="ctr"/>
            <a:endParaRPr lang="en-GB" sz="1100">
              <a:solidFill>
                <a:schemeClr val="tx1"/>
              </a:solidFill>
            </a:endParaRPr>
          </a:p>
          <a:p>
            <a:pPr algn="ctr"/>
            <a:r>
              <a:rPr lang="en-GB" sz="1400" b="1">
                <a:solidFill>
                  <a:schemeClr val="tx1"/>
                </a:solidFill>
              </a:rPr>
              <a:t>Scoping of issue and stakeholder feedback</a:t>
            </a:r>
          </a:p>
          <a:p>
            <a:pPr algn="ctr"/>
            <a:r>
              <a:rPr lang="en-GB" sz="1100">
                <a:solidFill>
                  <a:schemeClr val="tx1"/>
                </a:solidFill>
              </a:rPr>
              <a:t>August – September 2022</a:t>
            </a:r>
          </a:p>
          <a:p>
            <a:pPr algn="ctr"/>
            <a:endParaRPr lang="en-GB" sz="1400" b="1">
              <a:solidFill>
                <a:schemeClr val="tx1"/>
              </a:solidFill>
            </a:endParaRPr>
          </a:p>
          <a:p>
            <a:pPr algn="ctr"/>
            <a:endParaRPr lang="en-GB" sz="1400" b="1">
              <a:solidFill>
                <a:schemeClr val="tx1"/>
              </a:solidFill>
            </a:endParaRPr>
          </a:p>
          <a:p>
            <a:pPr algn="ctr"/>
            <a:r>
              <a:rPr lang="en-GB" sz="1400" b="1">
                <a:solidFill>
                  <a:schemeClr val="tx1"/>
                </a:solidFill>
              </a:rPr>
              <a:t>Options appraisal</a:t>
            </a:r>
          </a:p>
          <a:p>
            <a:pPr algn="ctr"/>
            <a:r>
              <a:rPr lang="en-GB" sz="1100">
                <a:solidFill>
                  <a:schemeClr val="tx1"/>
                </a:solidFill>
              </a:rPr>
              <a:t>October – December 2022</a:t>
            </a:r>
          </a:p>
          <a:p>
            <a:pPr algn="ctr"/>
            <a:endParaRPr lang="en-GB" sz="1100">
              <a:solidFill>
                <a:schemeClr val="tx1"/>
              </a:solidFill>
            </a:endParaRPr>
          </a:p>
          <a:p>
            <a:pPr algn="ctr"/>
            <a:endParaRPr lang="en-GB" sz="1100">
              <a:solidFill>
                <a:schemeClr val="tx1"/>
              </a:solidFill>
            </a:endParaRPr>
          </a:p>
          <a:p>
            <a:pPr algn="ctr"/>
            <a:r>
              <a:rPr lang="en-GB" sz="1400" b="1">
                <a:solidFill>
                  <a:schemeClr val="tx1"/>
                </a:solidFill>
              </a:rPr>
              <a:t>Development of new Hospital Discharge Form</a:t>
            </a:r>
          </a:p>
          <a:p>
            <a:pPr algn="ctr"/>
            <a:r>
              <a:rPr lang="en-GB" sz="1100">
                <a:solidFill>
                  <a:schemeClr val="tx1"/>
                </a:solidFill>
              </a:rPr>
              <a:t>January – March 2023</a:t>
            </a:r>
          </a:p>
          <a:p>
            <a:pPr algn="ctr"/>
            <a:endParaRPr lang="en-GB" sz="1100">
              <a:solidFill>
                <a:schemeClr val="tx1"/>
              </a:solidFill>
            </a:endParaRPr>
          </a:p>
          <a:p>
            <a:pPr algn="ctr"/>
            <a:endParaRPr lang="en-GB" sz="1100">
              <a:solidFill>
                <a:schemeClr val="tx1"/>
              </a:solidFill>
            </a:endParaRPr>
          </a:p>
          <a:p>
            <a:pPr algn="ctr"/>
            <a:r>
              <a:rPr lang="en-GB" sz="1400" b="1">
                <a:solidFill>
                  <a:schemeClr val="tx1"/>
                </a:solidFill>
              </a:rPr>
              <a:t>New shorter Hospital Discharge Form deployed</a:t>
            </a:r>
          </a:p>
          <a:p>
            <a:pPr algn="ctr"/>
            <a:r>
              <a:rPr lang="en-GB" sz="1100">
                <a:solidFill>
                  <a:schemeClr val="tx1"/>
                </a:solidFill>
              </a:rPr>
              <a:t>March 31</a:t>
            </a:r>
            <a:r>
              <a:rPr lang="en-GB" sz="1100" baseline="30000">
                <a:solidFill>
                  <a:schemeClr val="tx1"/>
                </a:solidFill>
              </a:rPr>
              <a:t>st</a:t>
            </a:r>
            <a:r>
              <a:rPr lang="en-GB" sz="1100">
                <a:solidFill>
                  <a:schemeClr val="tx1"/>
                </a:solidFill>
              </a:rPr>
              <a:t> 2023</a:t>
            </a:r>
          </a:p>
          <a:p>
            <a:pPr algn="ctr"/>
            <a:endParaRPr lang="en-GB" sz="1100" b="1">
              <a:solidFill>
                <a:schemeClr val="tx1"/>
              </a:solidFill>
            </a:endParaRPr>
          </a:p>
          <a:p>
            <a:pPr algn="ctr"/>
            <a:r>
              <a:rPr lang="en-GB" sz="1400" b="1">
                <a:solidFill>
                  <a:schemeClr val="tx1"/>
                </a:solidFill>
              </a:rPr>
              <a:t>Stakeholder feedback</a:t>
            </a:r>
          </a:p>
          <a:p>
            <a:pPr algn="ctr"/>
            <a:r>
              <a:rPr lang="en-GB" sz="1100">
                <a:solidFill>
                  <a:schemeClr val="tx1"/>
                </a:solidFill>
              </a:rPr>
              <a:t>April – July 2023</a:t>
            </a:r>
          </a:p>
          <a:p>
            <a:pPr algn="ctr"/>
            <a:endParaRPr lang="en-GB" sz="1400" b="1">
              <a:solidFill>
                <a:schemeClr val="tx1"/>
              </a:solidFill>
            </a:endParaRPr>
          </a:p>
          <a:p>
            <a:pPr algn="ctr"/>
            <a:r>
              <a:rPr lang="en-GB" sz="1400" b="1">
                <a:solidFill>
                  <a:schemeClr val="tx1"/>
                </a:solidFill>
              </a:rPr>
              <a:t>Bi-weekly Trustwide learning forum</a:t>
            </a:r>
          </a:p>
          <a:p>
            <a:pPr algn="ctr"/>
            <a:r>
              <a:rPr lang="en-GB" sz="1100">
                <a:solidFill>
                  <a:schemeClr val="tx1"/>
                </a:solidFill>
              </a:rPr>
              <a:t>April – July 2023 </a:t>
            </a:r>
          </a:p>
          <a:p>
            <a:pPr algn="ctr"/>
            <a:endParaRPr lang="en-GB" sz="1100">
              <a:solidFill>
                <a:schemeClr val="tx1"/>
              </a:solidFill>
            </a:endParaRPr>
          </a:p>
          <a:p>
            <a:pPr algn="ctr"/>
            <a:endParaRPr lang="en-GB" sz="1100">
              <a:solidFill>
                <a:schemeClr val="tx1"/>
              </a:solidFill>
            </a:endParaRPr>
          </a:p>
          <a:p>
            <a:pPr algn="ctr"/>
            <a:r>
              <a:rPr lang="en-GB" sz="1400" b="1">
                <a:solidFill>
                  <a:schemeClr val="tx1"/>
                </a:solidFill>
              </a:rPr>
              <a:t>Project End</a:t>
            </a:r>
          </a:p>
          <a:p>
            <a:pPr algn="ctr"/>
            <a:r>
              <a:rPr lang="en-GB" sz="1100">
                <a:solidFill>
                  <a:schemeClr val="tx1"/>
                </a:solidFill>
              </a:rPr>
              <a:t>August 2023</a:t>
            </a:r>
            <a:endParaRPr lang="en-GB" sz="1400" b="1">
              <a:solidFill>
                <a:schemeClr val="tx1"/>
              </a:solidFill>
            </a:endParaRPr>
          </a:p>
        </p:txBody>
      </p:sp>
      <p:sp>
        <p:nvSpPr>
          <p:cNvPr id="6" name="Rounded Rectangle 5"/>
          <p:cNvSpPr/>
          <p:nvPr/>
        </p:nvSpPr>
        <p:spPr>
          <a:xfrm>
            <a:off x="8529979" y="259712"/>
            <a:ext cx="3474490" cy="330049"/>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Project Milestones</a:t>
            </a:r>
          </a:p>
        </p:txBody>
      </p:sp>
      <p:sp>
        <p:nvSpPr>
          <p:cNvPr id="7" name="Rounded Rectangle 6"/>
          <p:cNvSpPr/>
          <p:nvPr/>
        </p:nvSpPr>
        <p:spPr>
          <a:xfrm>
            <a:off x="8534525" y="589761"/>
            <a:ext cx="684363" cy="616711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ree Start Flag SVG, PNG Icon, Symbol. Downloa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182"/>
          <a:stretch/>
        </p:blipFill>
        <p:spPr bwMode="auto">
          <a:xfrm>
            <a:off x="8624807" y="6120865"/>
            <a:ext cx="598677" cy="519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rt button Basic Rounded Lineal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2502" y="627128"/>
            <a:ext cx="434994" cy="4349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ope - Free computer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41" y="1378471"/>
            <a:ext cx="374899" cy="3748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ppraisal - Free business and finance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5955" y="2235969"/>
            <a:ext cx="455480" cy="455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rm - Free user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6841" y="3088965"/>
            <a:ext cx="379732" cy="3797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eployment - Free web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36617" y="3867343"/>
            <a:ext cx="467389" cy="4673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rformance - Free seo and web ic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76157" y="5385445"/>
            <a:ext cx="459255" cy="45925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8859232" y="988596"/>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859232" y="1817058"/>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851134" y="2709412"/>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864291" y="3572414"/>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8859231" y="4345376"/>
            <a:ext cx="1" cy="242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905785" y="5884939"/>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91617" y="893239"/>
            <a:ext cx="7975299" cy="14430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	An internal review has been completed of the 24-hour notification of discharge standard to ensure that we 	were closer to meeting the target and offered appropriate and timely support for our service users. This 	prepared us for the national move from sending discharge notifications to GPs within 48 hours to 24 hours. All 	directorates fell below the 95% national target and were not able to account for all discharge notifications 	because there were delays in local processes which caused bottlenecks across the pathway. After completed 	the review, we were able to identify and implement a number of improvements that have results in 	improvements in performance across the Trust.</a:t>
            </a:r>
            <a:endParaRPr lang="en-GB" sz="1200">
              <a:solidFill>
                <a:schemeClr val="tx1"/>
              </a:solidFill>
            </a:endParaRPr>
          </a:p>
        </p:txBody>
      </p:sp>
      <p:pic>
        <p:nvPicPr>
          <p:cNvPr id="1042" name="Picture 18" descr="Data, information, presentation, report, summary icon - Download on  Iconfind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857" y="1217478"/>
            <a:ext cx="742316" cy="74231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0388" y="2463709"/>
            <a:ext cx="4074220" cy="3753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Purpose &amp; Objectives</a:t>
            </a:r>
          </a:p>
        </p:txBody>
      </p:sp>
      <p:sp>
        <p:nvSpPr>
          <p:cNvPr id="13" name="TextBox 12"/>
          <p:cNvSpPr txBox="1"/>
          <p:nvPr/>
        </p:nvSpPr>
        <p:spPr>
          <a:xfrm>
            <a:off x="388878" y="2972250"/>
            <a:ext cx="7932014" cy="1200329"/>
          </a:xfrm>
          <a:prstGeom prst="rect">
            <a:avLst/>
          </a:prstGeom>
          <a:solidFill>
            <a:schemeClr val="accent5">
              <a:lumMod val="20000"/>
              <a:lumOff val="80000"/>
            </a:schemeClr>
          </a:solidFill>
        </p:spPr>
        <p:txBody>
          <a:bodyPr wrap="square" rtlCol="0">
            <a:spAutoFit/>
          </a:bodyPr>
          <a:lstStyle/>
          <a:p>
            <a:r>
              <a:rPr lang="en-US" sz="1200"/>
              <a:t>To support the delivery of the 24-hour discharge notifications standards. As such a Trustwide project board was established to: </a:t>
            </a:r>
          </a:p>
          <a:p>
            <a:pPr marL="742950" lvl="1" indent="-285750">
              <a:buFont typeface="Arial" panose="020B0604020202020204" pitchFamily="34" charset="0"/>
              <a:buChar char="•"/>
            </a:pPr>
            <a:r>
              <a:rPr lang="en-US" sz="1200"/>
              <a:t>Develop a unified process and solution to capture compliance of this standard for reporting</a:t>
            </a:r>
            <a:endParaRPr lang="en-GB" sz="1200"/>
          </a:p>
          <a:p>
            <a:pPr marL="742950" lvl="1" indent="-285750">
              <a:buFont typeface="Arial" panose="020B0604020202020204" pitchFamily="34" charset="0"/>
              <a:buChar char="•"/>
            </a:pPr>
            <a:r>
              <a:rPr lang="en-US" sz="1200"/>
              <a:t>Identify best practice by liaising with external partners to understand what processes are most efficient</a:t>
            </a:r>
            <a:endParaRPr lang="en-GB" sz="1200"/>
          </a:p>
          <a:p>
            <a:pPr marL="742950" lvl="1" indent="-285750">
              <a:buFont typeface="Arial" panose="020B0604020202020204" pitchFamily="34" charset="0"/>
              <a:buChar char="•"/>
            </a:pPr>
            <a:r>
              <a:rPr lang="en-US" sz="1200"/>
              <a:t>Organise training and supporting material to embed new practices.</a:t>
            </a:r>
            <a:endParaRPr lang="en-GB" sz="1200"/>
          </a:p>
          <a:p>
            <a:pPr marL="742950" lvl="1" indent="-285750">
              <a:buFont typeface="Arial" panose="020B0604020202020204" pitchFamily="34" charset="0"/>
              <a:buChar char="•"/>
            </a:pPr>
            <a:r>
              <a:rPr lang="en-US" sz="1200"/>
              <a:t>Support teams to enhance the quality of contacts with service users.  </a:t>
            </a:r>
            <a:endParaRPr lang="en-GB" sz="1200"/>
          </a:p>
        </p:txBody>
      </p:sp>
      <p:sp>
        <p:nvSpPr>
          <p:cNvPr id="28" name="Rectangle 27"/>
          <p:cNvSpPr/>
          <p:nvPr/>
        </p:nvSpPr>
        <p:spPr>
          <a:xfrm>
            <a:off x="400388" y="4345376"/>
            <a:ext cx="4074220" cy="3753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Risk</a:t>
            </a:r>
          </a:p>
        </p:txBody>
      </p:sp>
      <p:graphicFrame>
        <p:nvGraphicFramePr>
          <p:cNvPr id="14" name="Table 13"/>
          <p:cNvGraphicFramePr>
            <a:graphicFrameLocks noGrp="1"/>
          </p:cNvGraphicFramePr>
          <p:nvPr>
            <p:extLst>
              <p:ext uri="{D42A27DB-BD31-4B8C-83A1-F6EECF244321}">
                <p14:modId xmlns:p14="http://schemas.microsoft.com/office/powerpoint/2010/main" val="3704786865"/>
              </p:ext>
            </p:extLst>
          </p:nvPr>
        </p:nvGraphicFramePr>
        <p:xfrm>
          <a:off x="388878" y="4893564"/>
          <a:ext cx="7920504" cy="1706715"/>
        </p:xfrm>
        <a:graphic>
          <a:graphicData uri="http://schemas.openxmlformats.org/drawingml/2006/table">
            <a:tbl>
              <a:tblPr firstRow="1" bandRow="1">
                <a:tableStyleId>{5940675A-B579-460E-94D1-54222C63F5DA}</a:tableStyleId>
              </a:tblPr>
              <a:tblGrid>
                <a:gridCol w="1483207">
                  <a:extLst>
                    <a:ext uri="{9D8B030D-6E8A-4147-A177-3AD203B41FA5}">
                      <a16:colId xmlns:a16="http://schemas.microsoft.com/office/drawing/2014/main" val="3440154211"/>
                    </a:ext>
                  </a:extLst>
                </a:gridCol>
                <a:gridCol w="1390537">
                  <a:extLst>
                    <a:ext uri="{9D8B030D-6E8A-4147-A177-3AD203B41FA5}">
                      <a16:colId xmlns:a16="http://schemas.microsoft.com/office/drawing/2014/main" val="2354731360"/>
                    </a:ext>
                  </a:extLst>
                </a:gridCol>
                <a:gridCol w="1931603">
                  <a:extLst>
                    <a:ext uri="{9D8B030D-6E8A-4147-A177-3AD203B41FA5}">
                      <a16:colId xmlns:a16="http://schemas.microsoft.com/office/drawing/2014/main" val="2588809912"/>
                    </a:ext>
                  </a:extLst>
                </a:gridCol>
                <a:gridCol w="3115157">
                  <a:extLst>
                    <a:ext uri="{9D8B030D-6E8A-4147-A177-3AD203B41FA5}">
                      <a16:colId xmlns:a16="http://schemas.microsoft.com/office/drawing/2014/main" val="2086218908"/>
                    </a:ext>
                  </a:extLst>
                </a:gridCol>
              </a:tblGrid>
              <a:tr h="335115">
                <a:tc>
                  <a:txBody>
                    <a:bodyPr/>
                    <a:lstStyle/>
                    <a:p>
                      <a:pPr algn="ctr"/>
                      <a:r>
                        <a:rPr lang="en-GB" sz="1200" b="1">
                          <a:solidFill>
                            <a:schemeClr val="bg1"/>
                          </a:solidFill>
                        </a:rPr>
                        <a:t>Description </a:t>
                      </a:r>
                    </a:p>
                  </a:txBody>
                  <a:tcPr anchor="ctr">
                    <a:solidFill>
                      <a:schemeClr val="accent5"/>
                    </a:solidFill>
                  </a:tcPr>
                </a:tc>
                <a:tc>
                  <a:txBody>
                    <a:bodyPr/>
                    <a:lstStyle/>
                    <a:p>
                      <a:pPr algn="ctr"/>
                      <a:r>
                        <a:rPr lang="en-GB" sz="1200" b="1">
                          <a:solidFill>
                            <a:schemeClr val="bg1"/>
                          </a:solidFill>
                        </a:rPr>
                        <a:t>Likelihood</a:t>
                      </a:r>
                    </a:p>
                  </a:txBody>
                  <a:tcPr anchor="ctr">
                    <a:solidFill>
                      <a:schemeClr val="accent5"/>
                    </a:solidFill>
                  </a:tcPr>
                </a:tc>
                <a:tc>
                  <a:txBody>
                    <a:bodyPr/>
                    <a:lstStyle/>
                    <a:p>
                      <a:pPr algn="ctr"/>
                      <a:r>
                        <a:rPr lang="en-GB" sz="1200" b="1">
                          <a:solidFill>
                            <a:schemeClr val="bg1"/>
                          </a:solidFill>
                        </a:rPr>
                        <a:t>Impact </a:t>
                      </a:r>
                    </a:p>
                  </a:txBody>
                  <a:tcPr anchor="ctr">
                    <a:solidFill>
                      <a:schemeClr val="accent5"/>
                    </a:solidFill>
                  </a:tcPr>
                </a:tc>
                <a:tc>
                  <a:txBody>
                    <a:bodyPr/>
                    <a:lstStyle/>
                    <a:p>
                      <a:pPr algn="ctr"/>
                      <a:r>
                        <a:rPr lang="en-GB" sz="1200" b="1">
                          <a:solidFill>
                            <a:schemeClr val="bg1"/>
                          </a:solidFill>
                        </a:rPr>
                        <a:t>Mitigating Actions</a:t>
                      </a:r>
                    </a:p>
                  </a:txBody>
                  <a:tcPr anchor="ctr">
                    <a:solidFill>
                      <a:schemeClr val="accent5"/>
                    </a:solidFill>
                  </a:tcPr>
                </a:tc>
                <a:extLst>
                  <a:ext uri="{0D108BD9-81ED-4DB2-BD59-A6C34878D82A}">
                    <a16:rowId xmlns:a16="http://schemas.microsoft.com/office/drawing/2014/main" val="4114070743"/>
                  </a:ext>
                </a:extLst>
              </a:tr>
              <a:tr h="739837">
                <a:tc>
                  <a:txBody>
                    <a:bodyPr/>
                    <a:lstStyle/>
                    <a:p>
                      <a:r>
                        <a:rPr lang="en-GB" sz="1200"/>
                        <a:t>Patient</a:t>
                      </a:r>
                      <a:r>
                        <a:rPr lang="en-GB" sz="1200" baseline="0"/>
                        <a:t> safety </a:t>
                      </a:r>
                      <a:endParaRPr lang="en-GB" sz="1200"/>
                    </a:p>
                  </a:txBody>
                  <a:tcPr/>
                </a:tc>
                <a:tc>
                  <a:txBody>
                    <a:bodyPr/>
                    <a:lstStyle/>
                    <a:p>
                      <a:r>
                        <a:rPr lang="en-GB" sz="1200"/>
                        <a:t>High</a:t>
                      </a:r>
                    </a:p>
                  </a:txBody>
                  <a:tcPr/>
                </a:tc>
                <a:tc>
                  <a:txBody>
                    <a:bodyPr/>
                    <a:lstStyle/>
                    <a:p>
                      <a:r>
                        <a:rPr lang="en-GB" sz="1200"/>
                        <a:t>GPs not having access to timely information which can affect care planning</a:t>
                      </a:r>
                      <a:r>
                        <a:rPr lang="en-GB" sz="1200" baseline="0"/>
                        <a:t> and delivery </a:t>
                      </a:r>
                      <a:endParaRPr lang="en-GB" sz="1200"/>
                    </a:p>
                  </a:txBody>
                  <a:tcPr/>
                </a:tc>
                <a:tc>
                  <a:txBody>
                    <a:bodyPr/>
                    <a:lstStyle/>
                    <a:p>
                      <a:pPr marL="171450" lvl="0" indent="-171450">
                        <a:buFont typeface="Arial" panose="020B0604020202020204" pitchFamily="34" charset="0"/>
                        <a:buChar char="•"/>
                      </a:pPr>
                      <a:r>
                        <a:rPr lang="en-US" sz="1200" i="0" kern="1200">
                          <a:solidFill>
                            <a:schemeClr val="tx1"/>
                          </a:solidFill>
                          <a:effectLst/>
                          <a:latin typeface="+mn-lt"/>
                          <a:ea typeface="+mn-ea"/>
                          <a:cs typeface="+mn-cs"/>
                        </a:rPr>
                        <a:t>Performance reviews monitored locally and reports in place to support improvement.</a:t>
                      </a:r>
                      <a:endParaRPr lang="en-GB" sz="1200" i="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a:solidFill>
                            <a:schemeClr val="tx1"/>
                          </a:solidFill>
                          <a:effectLst/>
                          <a:latin typeface="+mn-lt"/>
                          <a:ea typeface="+mn-ea"/>
                          <a:cs typeface="+mn-cs"/>
                        </a:rPr>
                        <a:t>Establishment of Discharge Notification project board with membership from key areas including local and corporate performance, pharmacy, clinical directors, and digital </a:t>
                      </a:r>
                      <a:endParaRPr lang="en-GB" sz="1200" i="0" kern="1200">
                        <a:solidFill>
                          <a:schemeClr val="tx1"/>
                        </a:solidFill>
                        <a:effectLst/>
                        <a:latin typeface="+mn-lt"/>
                        <a:ea typeface="+mn-ea"/>
                        <a:cs typeface="+mn-cs"/>
                      </a:endParaRPr>
                    </a:p>
                  </a:txBody>
                  <a:tcPr/>
                </a:tc>
                <a:extLst>
                  <a:ext uri="{0D108BD9-81ED-4DB2-BD59-A6C34878D82A}">
                    <a16:rowId xmlns:a16="http://schemas.microsoft.com/office/drawing/2014/main" val="4050344585"/>
                  </a:ext>
                </a:extLst>
              </a:tr>
            </a:tbl>
          </a:graphicData>
        </a:graphic>
      </p:graphicFrame>
      <p:pic>
        <p:nvPicPr>
          <p:cNvPr id="1044" name="Picture 20" descr="Stakeholder - Free business and finance ic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74776" y="4686485"/>
            <a:ext cx="368911" cy="368911"/>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p:nvPr/>
        </p:nvCxnSpPr>
        <p:spPr>
          <a:xfrm flipH="1">
            <a:off x="8876559" y="5119297"/>
            <a:ext cx="1" cy="242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432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5961976" y="861777"/>
            <a:ext cx="6156717" cy="5932561"/>
          </a:xfrm>
          <a:prstGeom prst="rect">
            <a:avLst/>
          </a:prstGeom>
          <a:solidFill>
            <a:srgbClr val="F7F8DE"/>
          </a:solid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9743" y="861778"/>
            <a:ext cx="5827496" cy="5932561"/>
          </a:xfrm>
          <a:prstGeom prst="rect">
            <a:avLst/>
          </a:prstGeom>
          <a:solidFill>
            <a:srgbClr val="E2F4F8"/>
          </a:solid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5586CDC-8088-43B8-B410-90AF18C4E521}"/>
              </a:ext>
            </a:extLst>
          </p:cNvPr>
          <p:cNvSpPr txBox="1"/>
          <p:nvPr/>
        </p:nvSpPr>
        <p:spPr>
          <a:xfrm>
            <a:off x="2070562" y="2376650"/>
            <a:ext cx="3848099" cy="338554"/>
          </a:xfrm>
          <a:prstGeom prst="rect">
            <a:avLst/>
          </a:prstGeom>
          <a:noFill/>
        </p:spPr>
        <p:txBody>
          <a:bodyPr wrap="square" rtlCol="0">
            <a:spAutoFit/>
          </a:bodyPr>
          <a:lstStyle/>
          <a:p>
            <a:r>
              <a:rPr lang="en-GB" sz="1600">
                <a:solidFill>
                  <a:schemeClr val="bg2">
                    <a:lumMod val="50000"/>
                  </a:schemeClr>
                </a:solidFill>
              </a:rPr>
              <a:t>“Had to go to A&amp;E to get support”</a:t>
            </a:r>
          </a:p>
        </p:txBody>
      </p:sp>
      <p:sp>
        <p:nvSpPr>
          <p:cNvPr id="5" name="TextBox 4">
            <a:extLst>
              <a:ext uri="{FF2B5EF4-FFF2-40B4-BE49-F238E27FC236}">
                <a16:creationId xmlns:a16="http://schemas.microsoft.com/office/drawing/2014/main" id="{B4CD6CEE-997E-4253-A4AF-C9BE20DF1D18}"/>
              </a:ext>
            </a:extLst>
          </p:cNvPr>
          <p:cNvSpPr txBox="1"/>
          <p:nvPr/>
        </p:nvSpPr>
        <p:spPr>
          <a:xfrm>
            <a:off x="369354" y="3287971"/>
            <a:ext cx="3602012" cy="338554"/>
          </a:xfrm>
          <a:prstGeom prst="rect">
            <a:avLst/>
          </a:prstGeom>
          <a:noFill/>
        </p:spPr>
        <p:txBody>
          <a:bodyPr wrap="square" rtlCol="0">
            <a:spAutoFit/>
          </a:bodyPr>
          <a:lstStyle/>
          <a:p>
            <a:r>
              <a:rPr lang="en-GB" sz="1600">
                <a:solidFill>
                  <a:srgbClr val="7030A0"/>
                </a:solidFill>
              </a:rPr>
              <a:t>“Be more inclusive, language barriers”</a:t>
            </a:r>
          </a:p>
        </p:txBody>
      </p:sp>
      <p:sp>
        <p:nvSpPr>
          <p:cNvPr id="6" name="TextBox 5">
            <a:extLst>
              <a:ext uri="{FF2B5EF4-FFF2-40B4-BE49-F238E27FC236}">
                <a16:creationId xmlns:a16="http://schemas.microsoft.com/office/drawing/2014/main" id="{9EDA955C-DC9E-4AD0-8900-B1B28EA612C5}"/>
              </a:ext>
            </a:extLst>
          </p:cNvPr>
          <p:cNvSpPr txBox="1"/>
          <p:nvPr/>
        </p:nvSpPr>
        <p:spPr>
          <a:xfrm>
            <a:off x="2133698" y="3937969"/>
            <a:ext cx="3874528" cy="338554"/>
          </a:xfrm>
          <a:prstGeom prst="rect">
            <a:avLst/>
          </a:prstGeom>
          <a:noFill/>
        </p:spPr>
        <p:txBody>
          <a:bodyPr wrap="square" rtlCol="0">
            <a:spAutoFit/>
          </a:bodyPr>
          <a:lstStyle/>
          <a:p>
            <a:r>
              <a:rPr lang="en-GB" sz="1600">
                <a:solidFill>
                  <a:srgbClr val="FF0000"/>
                </a:solidFill>
              </a:rPr>
              <a:t>“Randomly discharged on weekend”</a:t>
            </a:r>
          </a:p>
        </p:txBody>
      </p:sp>
      <p:sp>
        <p:nvSpPr>
          <p:cNvPr id="7" name="TextBox 6">
            <a:extLst>
              <a:ext uri="{FF2B5EF4-FFF2-40B4-BE49-F238E27FC236}">
                <a16:creationId xmlns:a16="http://schemas.microsoft.com/office/drawing/2014/main" id="{017C16F8-AED2-4418-B157-FFE6C4015721}"/>
              </a:ext>
            </a:extLst>
          </p:cNvPr>
          <p:cNvSpPr txBox="1"/>
          <p:nvPr/>
        </p:nvSpPr>
        <p:spPr>
          <a:xfrm>
            <a:off x="3877576" y="2998762"/>
            <a:ext cx="3191069" cy="338554"/>
          </a:xfrm>
          <a:prstGeom prst="rect">
            <a:avLst/>
          </a:prstGeom>
          <a:noFill/>
        </p:spPr>
        <p:txBody>
          <a:bodyPr wrap="square" rtlCol="0">
            <a:spAutoFit/>
          </a:bodyPr>
          <a:lstStyle/>
          <a:p>
            <a:r>
              <a:rPr lang="en-GB" sz="1600">
                <a:solidFill>
                  <a:srgbClr val="FFC000"/>
                </a:solidFill>
              </a:rPr>
              <a:t>“Chaotic discharge” </a:t>
            </a:r>
          </a:p>
        </p:txBody>
      </p:sp>
      <p:sp>
        <p:nvSpPr>
          <p:cNvPr id="8" name="TextBox 7">
            <a:extLst>
              <a:ext uri="{FF2B5EF4-FFF2-40B4-BE49-F238E27FC236}">
                <a16:creationId xmlns:a16="http://schemas.microsoft.com/office/drawing/2014/main" id="{3A0A5F10-C876-48E1-B09B-33165B0CBD12}"/>
              </a:ext>
            </a:extLst>
          </p:cNvPr>
          <p:cNvSpPr txBox="1"/>
          <p:nvPr/>
        </p:nvSpPr>
        <p:spPr>
          <a:xfrm>
            <a:off x="6933251" y="1956346"/>
            <a:ext cx="3191069" cy="338554"/>
          </a:xfrm>
          <a:prstGeom prst="rect">
            <a:avLst/>
          </a:prstGeom>
          <a:noFill/>
        </p:spPr>
        <p:txBody>
          <a:bodyPr wrap="square" rtlCol="0">
            <a:spAutoFit/>
          </a:bodyPr>
          <a:lstStyle/>
          <a:p>
            <a:r>
              <a:rPr lang="en-GB" sz="1600">
                <a:solidFill>
                  <a:schemeClr val="tx2">
                    <a:lumMod val="75000"/>
                  </a:schemeClr>
                </a:solidFill>
              </a:rPr>
              <a:t>“Had to chase for letter”</a:t>
            </a:r>
          </a:p>
        </p:txBody>
      </p:sp>
      <p:sp>
        <p:nvSpPr>
          <p:cNvPr id="9" name="TextBox 8">
            <a:extLst>
              <a:ext uri="{FF2B5EF4-FFF2-40B4-BE49-F238E27FC236}">
                <a16:creationId xmlns:a16="http://schemas.microsoft.com/office/drawing/2014/main" id="{77B7A1B9-3313-4A40-8BD4-658733984B0E}"/>
              </a:ext>
            </a:extLst>
          </p:cNvPr>
          <p:cNvSpPr txBox="1"/>
          <p:nvPr/>
        </p:nvSpPr>
        <p:spPr>
          <a:xfrm>
            <a:off x="7242031" y="1571872"/>
            <a:ext cx="3542525" cy="338554"/>
          </a:xfrm>
          <a:prstGeom prst="rect">
            <a:avLst/>
          </a:prstGeom>
          <a:noFill/>
        </p:spPr>
        <p:txBody>
          <a:bodyPr wrap="square" rtlCol="0">
            <a:spAutoFit/>
          </a:bodyPr>
          <a:lstStyle/>
          <a:p>
            <a:r>
              <a:rPr lang="en-GB" sz="1600">
                <a:solidFill>
                  <a:srgbClr val="00B0F0"/>
                </a:solidFill>
              </a:rPr>
              <a:t>“Missing DLF delayed medications”</a:t>
            </a:r>
          </a:p>
        </p:txBody>
      </p:sp>
      <p:sp>
        <p:nvSpPr>
          <p:cNvPr id="10" name="TextBox 9">
            <a:extLst>
              <a:ext uri="{FF2B5EF4-FFF2-40B4-BE49-F238E27FC236}">
                <a16:creationId xmlns:a16="http://schemas.microsoft.com/office/drawing/2014/main" id="{CC60683B-12BF-4233-A76E-C0BBB20607D7}"/>
              </a:ext>
            </a:extLst>
          </p:cNvPr>
          <p:cNvSpPr txBox="1"/>
          <p:nvPr/>
        </p:nvSpPr>
        <p:spPr>
          <a:xfrm>
            <a:off x="2414119" y="5825461"/>
            <a:ext cx="3934805" cy="338554"/>
          </a:xfrm>
          <a:prstGeom prst="rect">
            <a:avLst/>
          </a:prstGeom>
          <a:noFill/>
        </p:spPr>
        <p:txBody>
          <a:bodyPr wrap="square" rtlCol="0">
            <a:spAutoFit/>
          </a:bodyPr>
          <a:lstStyle/>
          <a:p>
            <a:r>
              <a:rPr lang="en-GB" sz="1600">
                <a:solidFill>
                  <a:srgbClr val="C00000"/>
                </a:solidFill>
              </a:rPr>
              <a:t>“Repeatedly fell through the cracks”</a:t>
            </a:r>
          </a:p>
        </p:txBody>
      </p:sp>
      <p:sp>
        <p:nvSpPr>
          <p:cNvPr id="12" name="TextBox 11">
            <a:extLst>
              <a:ext uri="{FF2B5EF4-FFF2-40B4-BE49-F238E27FC236}">
                <a16:creationId xmlns:a16="http://schemas.microsoft.com/office/drawing/2014/main" id="{CA20DE14-2B1E-491D-9B1C-644D5BEDFA9E}"/>
              </a:ext>
            </a:extLst>
          </p:cNvPr>
          <p:cNvSpPr txBox="1"/>
          <p:nvPr/>
        </p:nvSpPr>
        <p:spPr>
          <a:xfrm>
            <a:off x="3048484" y="5170535"/>
            <a:ext cx="3195730" cy="338554"/>
          </a:xfrm>
          <a:prstGeom prst="rect">
            <a:avLst/>
          </a:prstGeom>
          <a:noFill/>
        </p:spPr>
        <p:txBody>
          <a:bodyPr wrap="square" rtlCol="0">
            <a:spAutoFit/>
          </a:bodyPr>
          <a:lstStyle/>
          <a:p>
            <a:r>
              <a:rPr lang="en-GB" sz="1600"/>
              <a:t>“Loss in trust and faith in staff”</a:t>
            </a:r>
          </a:p>
        </p:txBody>
      </p:sp>
      <p:sp>
        <p:nvSpPr>
          <p:cNvPr id="13" name="TextBox 12">
            <a:extLst>
              <a:ext uri="{FF2B5EF4-FFF2-40B4-BE49-F238E27FC236}">
                <a16:creationId xmlns:a16="http://schemas.microsoft.com/office/drawing/2014/main" id="{E1C443D4-A03B-418B-8ECE-B23C686DDF5A}"/>
              </a:ext>
            </a:extLst>
          </p:cNvPr>
          <p:cNvSpPr txBox="1"/>
          <p:nvPr/>
        </p:nvSpPr>
        <p:spPr>
          <a:xfrm>
            <a:off x="2761805" y="4345442"/>
            <a:ext cx="3190870" cy="338554"/>
          </a:xfrm>
          <a:prstGeom prst="rect">
            <a:avLst/>
          </a:prstGeom>
          <a:noFill/>
        </p:spPr>
        <p:txBody>
          <a:bodyPr wrap="square" rtlCol="0">
            <a:spAutoFit/>
          </a:bodyPr>
          <a:lstStyle/>
          <a:p>
            <a:r>
              <a:rPr lang="en-GB" sz="1600">
                <a:solidFill>
                  <a:srgbClr val="00B0F0"/>
                </a:solidFill>
              </a:rPr>
              <a:t>“Not involving carer sufficiently”</a:t>
            </a:r>
          </a:p>
        </p:txBody>
      </p:sp>
      <p:sp>
        <p:nvSpPr>
          <p:cNvPr id="14" name="TextBox 13">
            <a:extLst>
              <a:ext uri="{FF2B5EF4-FFF2-40B4-BE49-F238E27FC236}">
                <a16:creationId xmlns:a16="http://schemas.microsoft.com/office/drawing/2014/main" id="{79D3EB0A-354A-4FA6-8F29-E7973F69BAFD}"/>
              </a:ext>
            </a:extLst>
          </p:cNvPr>
          <p:cNvSpPr txBox="1"/>
          <p:nvPr/>
        </p:nvSpPr>
        <p:spPr>
          <a:xfrm>
            <a:off x="9189498" y="2010152"/>
            <a:ext cx="2788685" cy="338554"/>
          </a:xfrm>
          <a:prstGeom prst="rect">
            <a:avLst/>
          </a:prstGeom>
          <a:noFill/>
        </p:spPr>
        <p:txBody>
          <a:bodyPr wrap="square" rtlCol="0">
            <a:spAutoFit/>
          </a:bodyPr>
          <a:lstStyle/>
          <a:p>
            <a:r>
              <a:rPr lang="en-GB" sz="1600">
                <a:solidFill>
                  <a:schemeClr val="accent1"/>
                </a:solidFill>
              </a:rPr>
              <a:t>“Did not get a discharge letter”</a:t>
            </a:r>
          </a:p>
        </p:txBody>
      </p:sp>
      <p:sp>
        <p:nvSpPr>
          <p:cNvPr id="15" name="TextBox 14">
            <a:extLst>
              <a:ext uri="{FF2B5EF4-FFF2-40B4-BE49-F238E27FC236}">
                <a16:creationId xmlns:a16="http://schemas.microsoft.com/office/drawing/2014/main" id="{CD53BFE0-D7B3-4738-9A44-70996E0A4776}"/>
              </a:ext>
            </a:extLst>
          </p:cNvPr>
          <p:cNvSpPr txBox="1"/>
          <p:nvPr/>
        </p:nvSpPr>
        <p:spPr>
          <a:xfrm>
            <a:off x="422694" y="5902209"/>
            <a:ext cx="2321767" cy="338554"/>
          </a:xfrm>
          <a:prstGeom prst="rect">
            <a:avLst/>
          </a:prstGeom>
          <a:noFill/>
        </p:spPr>
        <p:txBody>
          <a:bodyPr wrap="square" rtlCol="0">
            <a:spAutoFit/>
          </a:bodyPr>
          <a:lstStyle/>
          <a:p>
            <a:r>
              <a:rPr lang="en-GB" sz="1600">
                <a:solidFill>
                  <a:srgbClr val="FF0000"/>
                </a:solidFill>
              </a:rPr>
              <a:t>“Staff not listening” </a:t>
            </a:r>
          </a:p>
        </p:txBody>
      </p:sp>
      <p:sp>
        <p:nvSpPr>
          <p:cNvPr id="16" name="TextBox 15">
            <a:extLst>
              <a:ext uri="{FF2B5EF4-FFF2-40B4-BE49-F238E27FC236}">
                <a16:creationId xmlns:a16="http://schemas.microsoft.com/office/drawing/2014/main" id="{1642BDFC-5588-46B3-8C7A-62C4DDA2D240}"/>
              </a:ext>
            </a:extLst>
          </p:cNvPr>
          <p:cNvSpPr txBox="1"/>
          <p:nvPr/>
        </p:nvSpPr>
        <p:spPr>
          <a:xfrm>
            <a:off x="236280" y="1974046"/>
            <a:ext cx="3191069" cy="338554"/>
          </a:xfrm>
          <a:prstGeom prst="rect">
            <a:avLst/>
          </a:prstGeom>
          <a:noFill/>
        </p:spPr>
        <p:txBody>
          <a:bodyPr wrap="square" rtlCol="0">
            <a:spAutoFit/>
          </a:bodyPr>
          <a:lstStyle/>
          <a:p>
            <a:r>
              <a:rPr lang="en-GB" sz="1600">
                <a:solidFill>
                  <a:schemeClr val="accent1">
                    <a:lumMod val="60000"/>
                    <a:lumOff val="40000"/>
                  </a:schemeClr>
                </a:solidFill>
              </a:rPr>
              <a:t>“Poor communication”</a:t>
            </a:r>
          </a:p>
        </p:txBody>
      </p:sp>
      <p:sp>
        <p:nvSpPr>
          <p:cNvPr id="17" name="TextBox 16">
            <a:extLst>
              <a:ext uri="{FF2B5EF4-FFF2-40B4-BE49-F238E27FC236}">
                <a16:creationId xmlns:a16="http://schemas.microsoft.com/office/drawing/2014/main" id="{5783C788-5EBC-432C-AC7D-C36500FF92B3}"/>
              </a:ext>
            </a:extLst>
          </p:cNvPr>
          <p:cNvSpPr txBox="1"/>
          <p:nvPr/>
        </p:nvSpPr>
        <p:spPr>
          <a:xfrm>
            <a:off x="149700" y="1705993"/>
            <a:ext cx="4013717" cy="338554"/>
          </a:xfrm>
          <a:prstGeom prst="rect">
            <a:avLst/>
          </a:prstGeom>
          <a:noFill/>
        </p:spPr>
        <p:txBody>
          <a:bodyPr wrap="square" rtlCol="0">
            <a:spAutoFit/>
          </a:bodyPr>
          <a:lstStyle/>
          <a:p>
            <a:r>
              <a:rPr lang="en-GB" sz="1600">
                <a:solidFill>
                  <a:schemeClr val="accent2">
                    <a:lumMod val="75000"/>
                  </a:schemeClr>
                </a:solidFill>
              </a:rPr>
              <a:t>“Lack of follow-through on agreed plans”</a:t>
            </a:r>
          </a:p>
        </p:txBody>
      </p:sp>
      <p:sp>
        <p:nvSpPr>
          <p:cNvPr id="18" name="TextBox 17">
            <a:extLst>
              <a:ext uri="{FF2B5EF4-FFF2-40B4-BE49-F238E27FC236}">
                <a16:creationId xmlns:a16="http://schemas.microsoft.com/office/drawing/2014/main" id="{0D0A2FF1-A992-4D02-A686-FC269FE9CEDC}"/>
              </a:ext>
            </a:extLst>
          </p:cNvPr>
          <p:cNvSpPr txBox="1"/>
          <p:nvPr/>
        </p:nvSpPr>
        <p:spPr>
          <a:xfrm>
            <a:off x="23720" y="2951302"/>
            <a:ext cx="3825670" cy="338554"/>
          </a:xfrm>
          <a:prstGeom prst="rect">
            <a:avLst/>
          </a:prstGeom>
          <a:noFill/>
        </p:spPr>
        <p:txBody>
          <a:bodyPr wrap="square" rtlCol="0">
            <a:spAutoFit/>
          </a:bodyPr>
          <a:lstStyle/>
          <a:p>
            <a:r>
              <a:rPr lang="en-GB" sz="1600">
                <a:solidFill>
                  <a:srgbClr val="00B050"/>
                </a:solidFill>
              </a:rPr>
              <a:t>“Telephone check-in  provided limited help”</a:t>
            </a:r>
          </a:p>
        </p:txBody>
      </p:sp>
      <p:sp>
        <p:nvSpPr>
          <p:cNvPr id="19" name="TextBox 18">
            <a:extLst>
              <a:ext uri="{FF2B5EF4-FFF2-40B4-BE49-F238E27FC236}">
                <a16:creationId xmlns:a16="http://schemas.microsoft.com/office/drawing/2014/main" id="{8B334EDD-07A9-4E48-92E1-68D0A2047D47}"/>
              </a:ext>
            </a:extLst>
          </p:cNvPr>
          <p:cNvSpPr txBox="1"/>
          <p:nvPr/>
        </p:nvSpPr>
        <p:spPr>
          <a:xfrm>
            <a:off x="273540" y="4309108"/>
            <a:ext cx="3191069" cy="338554"/>
          </a:xfrm>
          <a:prstGeom prst="rect">
            <a:avLst/>
          </a:prstGeom>
          <a:noFill/>
        </p:spPr>
        <p:txBody>
          <a:bodyPr wrap="square" rtlCol="0">
            <a:spAutoFit/>
          </a:bodyPr>
          <a:lstStyle/>
          <a:p>
            <a:r>
              <a:rPr lang="en-GB" sz="1600"/>
              <a:t>“Felt unsafe on discharge”</a:t>
            </a:r>
          </a:p>
        </p:txBody>
      </p:sp>
      <p:sp>
        <p:nvSpPr>
          <p:cNvPr id="20" name="TextBox 19">
            <a:extLst>
              <a:ext uri="{FF2B5EF4-FFF2-40B4-BE49-F238E27FC236}">
                <a16:creationId xmlns:a16="http://schemas.microsoft.com/office/drawing/2014/main" id="{58FCBC38-87B3-4120-B2D3-2CE8E1462130}"/>
              </a:ext>
            </a:extLst>
          </p:cNvPr>
          <p:cNvSpPr txBox="1"/>
          <p:nvPr/>
        </p:nvSpPr>
        <p:spPr>
          <a:xfrm>
            <a:off x="561023" y="2298455"/>
            <a:ext cx="3191069" cy="338554"/>
          </a:xfrm>
          <a:prstGeom prst="rect">
            <a:avLst/>
          </a:prstGeom>
          <a:noFill/>
        </p:spPr>
        <p:txBody>
          <a:bodyPr wrap="square" rtlCol="0">
            <a:spAutoFit/>
          </a:bodyPr>
          <a:lstStyle/>
          <a:p>
            <a:r>
              <a:rPr lang="en-GB" sz="1600">
                <a:solidFill>
                  <a:srgbClr val="7030A0"/>
                </a:solidFill>
              </a:rPr>
              <a:t>“Felt rushed”</a:t>
            </a:r>
          </a:p>
        </p:txBody>
      </p:sp>
      <p:sp>
        <p:nvSpPr>
          <p:cNvPr id="21" name="TextBox 20">
            <a:extLst>
              <a:ext uri="{FF2B5EF4-FFF2-40B4-BE49-F238E27FC236}">
                <a16:creationId xmlns:a16="http://schemas.microsoft.com/office/drawing/2014/main" id="{2CA351EE-651F-4503-B5E2-2E3DDCEFECE5}"/>
              </a:ext>
            </a:extLst>
          </p:cNvPr>
          <p:cNvSpPr txBox="1"/>
          <p:nvPr/>
        </p:nvSpPr>
        <p:spPr>
          <a:xfrm>
            <a:off x="96121" y="4763062"/>
            <a:ext cx="4172836" cy="338554"/>
          </a:xfrm>
          <a:prstGeom prst="rect">
            <a:avLst/>
          </a:prstGeom>
          <a:noFill/>
        </p:spPr>
        <p:txBody>
          <a:bodyPr wrap="square" rtlCol="0">
            <a:spAutoFit/>
          </a:bodyPr>
          <a:lstStyle/>
          <a:p>
            <a:r>
              <a:rPr lang="en-GB" sz="1600">
                <a:solidFill>
                  <a:schemeClr val="bg2">
                    <a:lumMod val="25000"/>
                  </a:schemeClr>
                </a:solidFill>
              </a:rPr>
              <a:t>“Plan for discharge from B&amp;B was unclear” </a:t>
            </a:r>
          </a:p>
        </p:txBody>
      </p:sp>
      <p:sp>
        <p:nvSpPr>
          <p:cNvPr id="22" name="TextBox 21">
            <a:extLst>
              <a:ext uri="{FF2B5EF4-FFF2-40B4-BE49-F238E27FC236}">
                <a16:creationId xmlns:a16="http://schemas.microsoft.com/office/drawing/2014/main" id="{EFC3B09E-F353-4FB2-B38B-18654704DB4A}"/>
              </a:ext>
            </a:extLst>
          </p:cNvPr>
          <p:cNvSpPr txBox="1"/>
          <p:nvPr/>
        </p:nvSpPr>
        <p:spPr>
          <a:xfrm>
            <a:off x="332668" y="3616858"/>
            <a:ext cx="5048660" cy="338554"/>
          </a:xfrm>
          <a:prstGeom prst="rect">
            <a:avLst/>
          </a:prstGeom>
          <a:noFill/>
        </p:spPr>
        <p:txBody>
          <a:bodyPr wrap="square" rtlCol="0">
            <a:spAutoFit/>
          </a:bodyPr>
          <a:lstStyle/>
          <a:p>
            <a:r>
              <a:rPr lang="en-GB" sz="1600">
                <a:solidFill>
                  <a:srgbClr val="00B0F0"/>
                </a:solidFill>
              </a:rPr>
              <a:t>“Transition to community care was disjointed” </a:t>
            </a:r>
          </a:p>
        </p:txBody>
      </p:sp>
      <p:sp>
        <p:nvSpPr>
          <p:cNvPr id="23" name="TextBox 22">
            <a:extLst>
              <a:ext uri="{FF2B5EF4-FFF2-40B4-BE49-F238E27FC236}">
                <a16:creationId xmlns:a16="http://schemas.microsoft.com/office/drawing/2014/main" id="{7D65E19C-1291-4C7D-B2FF-84465DC562FF}"/>
              </a:ext>
            </a:extLst>
          </p:cNvPr>
          <p:cNvSpPr txBox="1"/>
          <p:nvPr/>
        </p:nvSpPr>
        <p:spPr>
          <a:xfrm>
            <a:off x="237475" y="6497952"/>
            <a:ext cx="5048660" cy="338554"/>
          </a:xfrm>
          <a:prstGeom prst="rect">
            <a:avLst/>
          </a:prstGeom>
          <a:noFill/>
        </p:spPr>
        <p:txBody>
          <a:bodyPr wrap="square" rtlCol="0">
            <a:spAutoFit/>
          </a:bodyPr>
          <a:lstStyle/>
          <a:p>
            <a:r>
              <a:rPr lang="en-GB" sz="1600"/>
              <a:t>“Need more help navigating system”</a:t>
            </a:r>
          </a:p>
        </p:txBody>
      </p:sp>
      <p:sp>
        <p:nvSpPr>
          <p:cNvPr id="24" name="TextBox 23">
            <a:extLst>
              <a:ext uri="{FF2B5EF4-FFF2-40B4-BE49-F238E27FC236}">
                <a16:creationId xmlns:a16="http://schemas.microsoft.com/office/drawing/2014/main" id="{3E16D30B-17E8-4016-95B7-9E93FA4D4A43}"/>
              </a:ext>
            </a:extLst>
          </p:cNvPr>
          <p:cNvSpPr txBox="1"/>
          <p:nvPr/>
        </p:nvSpPr>
        <p:spPr>
          <a:xfrm>
            <a:off x="3922447" y="4743827"/>
            <a:ext cx="2321767" cy="338554"/>
          </a:xfrm>
          <a:prstGeom prst="rect">
            <a:avLst/>
          </a:prstGeom>
          <a:noFill/>
        </p:spPr>
        <p:txBody>
          <a:bodyPr wrap="square" rtlCol="0">
            <a:spAutoFit/>
          </a:bodyPr>
          <a:lstStyle/>
          <a:p>
            <a:r>
              <a:rPr lang="en-GB" sz="1600"/>
              <a:t>“Relapsed”</a:t>
            </a:r>
          </a:p>
        </p:txBody>
      </p:sp>
      <p:sp>
        <p:nvSpPr>
          <p:cNvPr id="25" name="TextBox 24">
            <a:extLst>
              <a:ext uri="{FF2B5EF4-FFF2-40B4-BE49-F238E27FC236}">
                <a16:creationId xmlns:a16="http://schemas.microsoft.com/office/drawing/2014/main" id="{E539FADB-F574-47AA-BB59-5B239D8C191A}"/>
              </a:ext>
            </a:extLst>
          </p:cNvPr>
          <p:cNvSpPr txBox="1"/>
          <p:nvPr/>
        </p:nvSpPr>
        <p:spPr>
          <a:xfrm>
            <a:off x="3690094" y="1783597"/>
            <a:ext cx="2321767" cy="338554"/>
          </a:xfrm>
          <a:prstGeom prst="rect">
            <a:avLst/>
          </a:prstGeom>
          <a:noFill/>
        </p:spPr>
        <p:txBody>
          <a:bodyPr wrap="square" rtlCol="0">
            <a:spAutoFit/>
          </a:bodyPr>
          <a:lstStyle/>
          <a:p>
            <a:r>
              <a:rPr lang="en-GB" sz="1600">
                <a:solidFill>
                  <a:srgbClr val="00B0F0"/>
                </a:solidFill>
              </a:rPr>
              <a:t>“No accountability”  </a:t>
            </a:r>
          </a:p>
        </p:txBody>
      </p:sp>
      <p:sp>
        <p:nvSpPr>
          <p:cNvPr id="26" name="TextBox 25">
            <a:extLst>
              <a:ext uri="{FF2B5EF4-FFF2-40B4-BE49-F238E27FC236}">
                <a16:creationId xmlns:a16="http://schemas.microsoft.com/office/drawing/2014/main" id="{7384E607-E8D8-4C18-83AA-E0A06A8F57D0}"/>
              </a:ext>
            </a:extLst>
          </p:cNvPr>
          <p:cNvSpPr txBox="1"/>
          <p:nvPr/>
        </p:nvSpPr>
        <p:spPr>
          <a:xfrm>
            <a:off x="110771" y="5137977"/>
            <a:ext cx="3182070" cy="338554"/>
          </a:xfrm>
          <a:prstGeom prst="rect">
            <a:avLst/>
          </a:prstGeom>
          <a:noFill/>
        </p:spPr>
        <p:txBody>
          <a:bodyPr wrap="square" rtlCol="0">
            <a:spAutoFit/>
          </a:bodyPr>
          <a:lstStyle/>
          <a:p>
            <a:r>
              <a:rPr lang="en-GB" sz="1600">
                <a:solidFill>
                  <a:srgbClr val="7030A0"/>
                </a:solidFill>
              </a:rPr>
              <a:t>“Everything feels like a battle”</a:t>
            </a:r>
          </a:p>
        </p:txBody>
      </p:sp>
      <p:sp>
        <p:nvSpPr>
          <p:cNvPr id="27" name="TextBox 26">
            <a:extLst>
              <a:ext uri="{FF2B5EF4-FFF2-40B4-BE49-F238E27FC236}">
                <a16:creationId xmlns:a16="http://schemas.microsoft.com/office/drawing/2014/main" id="{1F370DF7-8A77-4E10-83D4-FAA90DDD196C}"/>
              </a:ext>
            </a:extLst>
          </p:cNvPr>
          <p:cNvSpPr txBox="1"/>
          <p:nvPr/>
        </p:nvSpPr>
        <p:spPr>
          <a:xfrm>
            <a:off x="2722814" y="1436165"/>
            <a:ext cx="3874529" cy="338554"/>
          </a:xfrm>
          <a:prstGeom prst="rect">
            <a:avLst/>
          </a:prstGeom>
          <a:noFill/>
        </p:spPr>
        <p:txBody>
          <a:bodyPr wrap="square" rtlCol="0">
            <a:spAutoFit/>
          </a:bodyPr>
          <a:lstStyle/>
          <a:p>
            <a:r>
              <a:rPr lang="en-GB" sz="1600">
                <a:solidFill>
                  <a:schemeClr val="accent5">
                    <a:lumMod val="75000"/>
                  </a:schemeClr>
                </a:solidFill>
              </a:rPr>
              <a:t>“More Pre-discharge conversations” </a:t>
            </a:r>
          </a:p>
        </p:txBody>
      </p:sp>
      <p:sp>
        <p:nvSpPr>
          <p:cNvPr id="28" name="TextBox 27">
            <a:extLst>
              <a:ext uri="{FF2B5EF4-FFF2-40B4-BE49-F238E27FC236}">
                <a16:creationId xmlns:a16="http://schemas.microsoft.com/office/drawing/2014/main" id="{8E591459-054C-44A3-AADF-EAF7BF7B21AB}"/>
              </a:ext>
            </a:extLst>
          </p:cNvPr>
          <p:cNvSpPr txBox="1"/>
          <p:nvPr/>
        </p:nvSpPr>
        <p:spPr>
          <a:xfrm>
            <a:off x="188020" y="3914332"/>
            <a:ext cx="3191069" cy="338554"/>
          </a:xfrm>
          <a:prstGeom prst="rect">
            <a:avLst/>
          </a:prstGeom>
          <a:noFill/>
        </p:spPr>
        <p:txBody>
          <a:bodyPr wrap="square" rtlCol="0">
            <a:spAutoFit/>
          </a:bodyPr>
          <a:lstStyle/>
          <a:p>
            <a:r>
              <a:rPr lang="en-GB" sz="1600">
                <a:solidFill>
                  <a:srgbClr val="FFC000"/>
                </a:solidFill>
              </a:rPr>
              <a:t>“Felt Abandoned”</a:t>
            </a:r>
          </a:p>
        </p:txBody>
      </p:sp>
      <p:sp>
        <p:nvSpPr>
          <p:cNvPr id="29" name="TextBox 28">
            <a:extLst>
              <a:ext uri="{FF2B5EF4-FFF2-40B4-BE49-F238E27FC236}">
                <a16:creationId xmlns:a16="http://schemas.microsoft.com/office/drawing/2014/main" id="{B23A27FA-9D51-4ADC-B59B-82870BFE0AFF}"/>
              </a:ext>
            </a:extLst>
          </p:cNvPr>
          <p:cNvSpPr txBox="1"/>
          <p:nvPr/>
        </p:nvSpPr>
        <p:spPr>
          <a:xfrm>
            <a:off x="1583577" y="6223120"/>
            <a:ext cx="4566231" cy="338554"/>
          </a:xfrm>
          <a:prstGeom prst="rect">
            <a:avLst/>
          </a:prstGeom>
          <a:noFill/>
        </p:spPr>
        <p:txBody>
          <a:bodyPr wrap="square" rtlCol="0">
            <a:spAutoFit/>
          </a:bodyPr>
          <a:lstStyle/>
          <a:p>
            <a:r>
              <a:rPr lang="en-GB" sz="1600">
                <a:solidFill>
                  <a:schemeClr val="accent6">
                    <a:lumMod val="75000"/>
                  </a:schemeClr>
                </a:solidFill>
              </a:rPr>
              <a:t>“Appointments not organised in community” </a:t>
            </a:r>
          </a:p>
        </p:txBody>
      </p:sp>
      <p:sp>
        <p:nvSpPr>
          <p:cNvPr id="30" name="TextBox 29"/>
          <p:cNvSpPr txBox="1"/>
          <p:nvPr/>
        </p:nvSpPr>
        <p:spPr>
          <a:xfrm>
            <a:off x="49742" y="40229"/>
            <a:ext cx="12252698" cy="769441"/>
          </a:xfrm>
          <a:prstGeom prst="rect">
            <a:avLst/>
          </a:prstGeom>
          <a:noFill/>
        </p:spPr>
        <p:txBody>
          <a:bodyPr wrap="square" rtlCol="0">
            <a:spAutoFit/>
          </a:bodyPr>
          <a:lstStyle/>
          <a:p>
            <a:r>
              <a:rPr lang="en-GB" sz="4400">
                <a:solidFill>
                  <a:schemeClr val="accent5"/>
                </a:solidFill>
                <a:cs typeface="Arial" panose="020B0604020202020204" pitchFamily="34" charset="0"/>
              </a:rPr>
              <a:t>Why this matters: Learning from service users</a:t>
            </a:r>
            <a:endParaRPr lang="en-GB" sz="4400"/>
          </a:p>
        </p:txBody>
      </p:sp>
      <p:sp>
        <p:nvSpPr>
          <p:cNvPr id="31" name="TextBox 30">
            <a:extLst>
              <a:ext uri="{FF2B5EF4-FFF2-40B4-BE49-F238E27FC236}">
                <a16:creationId xmlns:a16="http://schemas.microsoft.com/office/drawing/2014/main" id="{CD53BFE0-D7B3-4738-9A44-70996E0A4776}"/>
              </a:ext>
            </a:extLst>
          </p:cNvPr>
          <p:cNvSpPr txBox="1"/>
          <p:nvPr/>
        </p:nvSpPr>
        <p:spPr>
          <a:xfrm>
            <a:off x="3011229" y="2640169"/>
            <a:ext cx="3337695" cy="338554"/>
          </a:xfrm>
          <a:prstGeom prst="rect">
            <a:avLst/>
          </a:prstGeom>
          <a:noFill/>
        </p:spPr>
        <p:txBody>
          <a:bodyPr wrap="square" rtlCol="0">
            <a:spAutoFit/>
          </a:bodyPr>
          <a:lstStyle/>
          <a:p>
            <a:r>
              <a:rPr lang="en-GB" sz="1600">
                <a:solidFill>
                  <a:srgbClr val="7030A0"/>
                </a:solidFill>
              </a:rPr>
              <a:t>“Lack of community support ”</a:t>
            </a:r>
          </a:p>
        </p:txBody>
      </p:sp>
      <p:sp>
        <p:nvSpPr>
          <p:cNvPr id="32" name="TextBox 31">
            <a:extLst>
              <a:ext uri="{FF2B5EF4-FFF2-40B4-BE49-F238E27FC236}">
                <a16:creationId xmlns:a16="http://schemas.microsoft.com/office/drawing/2014/main" id="{7384E607-E8D8-4C18-83AA-E0A06A8F57D0}"/>
              </a:ext>
            </a:extLst>
          </p:cNvPr>
          <p:cNvSpPr txBox="1"/>
          <p:nvPr/>
        </p:nvSpPr>
        <p:spPr>
          <a:xfrm>
            <a:off x="225239" y="5540392"/>
            <a:ext cx="4965932" cy="338554"/>
          </a:xfrm>
          <a:prstGeom prst="rect">
            <a:avLst/>
          </a:prstGeom>
          <a:noFill/>
        </p:spPr>
        <p:txBody>
          <a:bodyPr wrap="square" rtlCol="0">
            <a:spAutoFit/>
          </a:bodyPr>
          <a:lstStyle/>
          <a:p>
            <a:r>
              <a:rPr lang="en-GB" sz="1600">
                <a:solidFill>
                  <a:schemeClr val="accent2"/>
                </a:solidFill>
              </a:rPr>
              <a:t>“Benefit from information leaflet post discharge”</a:t>
            </a:r>
          </a:p>
        </p:txBody>
      </p:sp>
      <p:sp>
        <p:nvSpPr>
          <p:cNvPr id="2" name="TextBox 1"/>
          <p:cNvSpPr txBox="1"/>
          <p:nvPr/>
        </p:nvSpPr>
        <p:spPr>
          <a:xfrm>
            <a:off x="1701203" y="861777"/>
            <a:ext cx="2694562" cy="369332"/>
          </a:xfrm>
          <a:prstGeom prst="rect">
            <a:avLst/>
          </a:prstGeom>
          <a:noFill/>
        </p:spPr>
        <p:txBody>
          <a:bodyPr wrap="square" rtlCol="0">
            <a:spAutoFit/>
          </a:bodyPr>
          <a:lstStyle/>
          <a:p>
            <a:pPr algn="ctr"/>
            <a:r>
              <a:rPr lang="en-GB" b="1"/>
              <a:t>Discharge Process</a:t>
            </a:r>
          </a:p>
        </p:txBody>
      </p:sp>
      <p:sp>
        <p:nvSpPr>
          <p:cNvPr id="33" name="TextBox 32"/>
          <p:cNvSpPr txBox="1"/>
          <p:nvPr/>
        </p:nvSpPr>
        <p:spPr>
          <a:xfrm>
            <a:off x="7765702" y="999375"/>
            <a:ext cx="2694562" cy="369332"/>
          </a:xfrm>
          <a:prstGeom prst="rect">
            <a:avLst/>
          </a:prstGeom>
          <a:noFill/>
        </p:spPr>
        <p:txBody>
          <a:bodyPr wrap="square" rtlCol="0">
            <a:spAutoFit/>
          </a:bodyPr>
          <a:lstStyle/>
          <a:p>
            <a:pPr algn="ctr"/>
            <a:r>
              <a:rPr lang="en-GB" b="1"/>
              <a:t>DLF Form </a:t>
            </a:r>
          </a:p>
        </p:txBody>
      </p:sp>
      <p:sp>
        <p:nvSpPr>
          <p:cNvPr id="34" name="TextBox 33">
            <a:extLst>
              <a:ext uri="{FF2B5EF4-FFF2-40B4-BE49-F238E27FC236}">
                <a16:creationId xmlns:a16="http://schemas.microsoft.com/office/drawing/2014/main" id="{B4CD6CEE-997E-4253-A4AF-C9BE20DF1D18}"/>
              </a:ext>
            </a:extLst>
          </p:cNvPr>
          <p:cNvSpPr txBox="1"/>
          <p:nvPr/>
        </p:nvSpPr>
        <p:spPr>
          <a:xfrm>
            <a:off x="2414119" y="2066140"/>
            <a:ext cx="3191069" cy="338554"/>
          </a:xfrm>
          <a:prstGeom prst="rect">
            <a:avLst/>
          </a:prstGeom>
          <a:noFill/>
        </p:spPr>
        <p:txBody>
          <a:bodyPr wrap="square" rtlCol="0">
            <a:spAutoFit/>
          </a:bodyPr>
          <a:lstStyle/>
          <a:p>
            <a:r>
              <a:rPr lang="en-GB" sz="1600">
                <a:solidFill>
                  <a:srgbClr val="7030A0"/>
                </a:solidFill>
              </a:rPr>
              <a:t>“Better advance planning with me”</a:t>
            </a:r>
          </a:p>
        </p:txBody>
      </p:sp>
      <p:sp>
        <p:nvSpPr>
          <p:cNvPr id="35" name="TextBox 34">
            <a:extLst>
              <a:ext uri="{FF2B5EF4-FFF2-40B4-BE49-F238E27FC236}">
                <a16:creationId xmlns:a16="http://schemas.microsoft.com/office/drawing/2014/main" id="{5783C788-5EBC-432C-AC7D-C36500FF92B3}"/>
              </a:ext>
            </a:extLst>
          </p:cNvPr>
          <p:cNvSpPr txBox="1"/>
          <p:nvPr/>
        </p:nvSpPr>
        <p:spPr>
          <a:xfrm>
            <a:off x="3962313" y="3340078"/>
            <a:ext cx="4013717" cy="338554"/>
          </a:xfrm>
          <a:prstGeom prst="rect">
            <a:avLst/>
          </a:prstGeom>
          <a:noFill/>
        </p:spPr>
        <p:txBody>
          <a:bodyPr wrap="square" rtlCol="0">
            <a:spAutoFit/>
          </a:bodyPr>
          <a:lstStyle/>
          <a:p>
            <a:r>
              <a:rPr lang="en-GB" sz="1600">
                <a:solidFill>
                  <a:schemeClr val="accent2">
                    <a:lumMod val="75000"/>
                  </a:schemeClr>
                </a:solidFill>
              </a:rPr>
              <a:t>“Staff too busy ”</a:t>
            </a:r>
          </a:p>
        </p:txBody>
      </p:sp>
      <p:sp>
        <p:nvSpPr>
          <p:cNvPr id="36" name="TextBox 35">
            <a:extLst>
              <a:ext uri="{FF2B5EF4-FFF2-40B4-BE49-F238E27FC236}">
                <a16:creationId xmlns:a16="http://schemas.microsoft.com/office/drawing/2014/main" id="{5783C788-5EBC-432C-AC7D-C36500FF92B3}"/>
              </a:ext>
            </a:extLst>
          </p:cNvPr>
          <p:cNvSpPr txBox="1"/>
          <p:nvPr/>
        </p:nvSpPr>
        <p:spPr>
          <a:xfrm>
            <a:off x="6626755" y="2456476"/>
            <a:ext cx="4013717" cy="338554"/>
          </a:xfrm>
          <a:prstGeom prst="rect">
            <a:avLst/>
          </a:prstGeom>
          <a:noFill/>
        </p:spPr>
        <p:txBody>
          <a:bodyPr wrap="square" rtlCol="0">
            <a:spAutoFit/>
          </a:bodyPr>
          <a:lstStyle/>
          <a:p>
            <a:r>
              <a:rPr lang="en-GB" sz="1600">
                <a:solidFill>
                  <a:schemeClr val="accent2">
                    <a:lumMod val="75000"/>
                  </a:schemeClr>
                </a:solidFill>
              </a:rPr>
              <a:t>“Format is good”</a:t>
            </a:r>
          </a:p>
        </p:txBody>
      </p:sp>
      <p:sp>
        <p:nvSpPr>
          <p:cNvPr id="37" name="TextBox 36">
            <a:extLst>
              <a:ext uri="{FF2B5EF4-FFF2-40B4-BE49-F238E27FC236}">
                <a16:creationId xmlns:a16="http://schemas.microsoft.com/office/drawing/2014/main" id="{5783C788-5EBC-432C-AC7D-C36500FF92B3}"/>
              </a:ext>
            </a:extLst>
          </p:cNvPr>
          <p:cNvSpPr txBox="1"/>
          <p:nvPr/>
        </p:nvSpPr>
        <p:spPr>
          <a:xfrm>
            <a:off x="8288723" y="2363199"/>
            <a:ext cx="4013717" cy="338554"/>
          </a:xfrm>
          <a:prstGeom prst="rect">
            <a:avLst/>
          </a:prstGeom>
          <a:noFill/>
        </p:spPr>
        <p:txBody>
          <a:bodyPr wrap="square" rtlCol="0">
            <a:spAutoFit/>
          </a:bodyPr>
          <a:lstStyle/>
          <a:p>
            <a:r>
              <a:rPr lang="en-GB" sz="1600">
                <a:solidFill>
                  <a:schemeClr val="accent2">
                    <a:lumMod val="75000"/>
                  </a:schemeClr>
                </a:solidFill>
              </a:rPr>
              <a:t>“Content written without service user voice”</a:t>
            </a:r>
          </a:p>
        </p:txBody>
      </p:sp>
      <p:sp>
        <p:nvSpPr>
          <p:cNvPr id="38" name="TextBox 37">
            <a:extLst>
              <a:ext uri="{FF2B5EF4-FFF2-40B4-BE49-F238E27FC236}">
                <a16:creationId xmlns:a16="http://schemas.microsoft.com/office/drawing/2014/main" id="{5783C788-5EBC-432C-AC7D-C36500FF92B3}"/>
              </a:ext>
            </a:extLst>
          </p:cNvPr>
          <p:cNvSpPr txBox="1"/>
          <p:nvPr/>
        </p:nvSpPr>
        <p:spPr>
          <a:xfrm>
            <a:off x="6612151" y="2842490"/>
            <a:ext cx="4013717" cy="338554"/>
          </a:xfrm>
          <a:prstGeom prst="rect">
            <a:avLst/>
          </a:prstGeom>
          <a:noFill/>
        </p:spPr>
        <p:txBody>
          <a:bodyPr wrap="square" rtlCol="0">
            <a:spAutoFit/>
          </a:bodyPr>
          <a:lstStyle/>
          <a:p>
            <a:r>
              <a:rPr lang="en-GB" sz="1600">
                <a:solidFill>
                  <a:srgbClr val="00B050"/>
                </a:solidFill>
              </a:rPr>
              <a:t>“Wording can compound feeling stigmatised”</a:t>
            </a:r>
          </a:p>
        </p:txBody>
      </p:sp>
      <p:sp>
        <p:nvSpPr>
          <p:cNvPr id="39" name="TextBox 38">
            <a:extLst>
              <a:ext uri="{FF2B5EF4-FFF2-40B4-BE49-F238E27FC236}">
                <a16:creationId xmlns:a16="http://schemas.microsoft.com/office/drawing/2014/main" id="{5783C788-5EBC-432C-AC7D-C36500FF92B3}"/>
              </a:ext>
            </a:extLst>
          </p:cNvPr>
          <p:cNvSpPr txBox="1"/>
          <p:nvPr/>
        </p:nvSpPr>
        <p:spPr>
          <a:xfrm>
            <a:off x="6521926" y="3393830"/>
            <a:ext cx="4013717" cy="338554"/>
          </a:xfrm>
          <a:prstGeom prst="rect">
            <a:avLst/>
          </a:prstGeom>
          <a:noFill/>
        </p:spPr>
        <p:txBody>
          <a:bodyPr wrap="square" rtlCol="0">
            <a:spAutoFit/>
          </a:bodyPr>
          <a:lstStyle/>
          <a:p>
            <a:r>
              <a:rPr lang="en-GB" sz="1600">
                <a:solidFill>
                  <a:srgbClr val="C00000"/>
                </a:solidFill>
              </a:rPr>
              <a:t>“Less jargon”</a:t>
            </a:r>
          </a:p>
        </p:txBody>
      </p:sp>
      <p:sp>
        <p:nvSpPr>
          <p:cNvPr id="40" name="TextBox 39">
            <a:extLst>
              <a:ext uri="{FF2B5EF4-FFF2-40B4-BE49-F238E27FC236}">
                <a16:creationId xmlns:a16="http://schemas.microsoft.com/office/drawing/2014/main" id="{58FCBC38-87B3-4120-B2D3-2CE8E1462130}"/>
              </a:ext>
            </a:extLst>
          </p:cNvPr>
          <p:cNvSpPr txBox="1"/>
          <p:nvPr/>
        </p:nvSpPr>
        <p:spPr>
          <a:xfrm>
            <a:off x="188020" y="2642016"/>
            <a:ext cx="3191069" cy="338554"/>
          </a:xfrm>
          <a:prstGeom prst="rect">
            <a:avLst/>
          </a:prstGeom>
          <a:noFill/>
        </p:spPr>
        <p:txBody>
          <a:bodyPr wrap="square" rtlCol="0">
            <a:spAutoFit/>
          </a:bodyPr>
          <a:lstStyle/>
          <a:p>
            <a:r>
              <a:rPr lang="en-GB" sz="1600">
                <a:solidFill>
                  <a:srgbClr val="7030A0"/>
                </a:solidFill>
              </a:rPr>
              <a:t>“Didn’t know about HTT”</a:t>
            </a:r>
          </a:p>
        </p:txBody>
      </p:sp>
      <p:sp>
        <p:nvSpPr>
          <p:cNvPr id="41" name="TextBox 40">
            <a:extLst>
              <a:ext uri="{FF2B5EF4-FFF2-40B4-BE49-F238E27FC236}">
                <a16:creationId xmlns:a16="http://schemas.microsoft.com/office/drawing/2014/main" id="{1F370DF7-8A77-4E10-83D4-FAA90DDD196C}"/>
              </a:ext>
            </a:extLst>
          </p:cNvPr>
          <p:cNvSpPr txBox="1"/>
          <p:nvPr/>
        </p:nvSpPr>
        <p:spPr>
          <a:xfrm>
            <a:off x="39776" y="1387343"/>
            <a:ext cx="3874529" cy="338554"/>
          </a:xfrm>
          <a:prstGeom prst="rect">
            <a:avLst/>
          </a:prstGeom>
          <a:noFill/>
        </p:spPr>
        <p:txBody>
          <a:bodyPr wrap="square" rtlCol="0">
            <a:spAutoFit/>
          </a:bodyPr>
          <a:lstStyle/>
          <a:p>
            <a:r>
              <a:rPr lang="en-GB" sz="1600">
                <a:solidFill>
                  <a:schemeClr val="accent5">
                    <a:lumMod val="75000"/>
                  </a:schemeClr>
                </a:solidFill>
              </a:rPr>
              <a:t>“Not as well as staff think I am” </a:t>
            </a:r>
          </a:p>
        </p:txBody>
      </p:sp>
      <p:sp>
        <p:nvSpPr>
          <p:cNvPr id="42" name="TextBox 41">
            <a:extLst>
              <a:ext uri="{FF2B5EF4-FFF2-40B4-BE49-F238E27FC236}">
                <a16:creationId xmlns:a16="http://schemas.microsoft.com/office/drawing/2014/main" id="{5783C788-5EBC-432C-AC7D-C36500FF92B3}"/>
              </a:ext>
            </a:extLst>
          </p:cNvPr>
          <p:cNvSpPr txBox="1"/>
          <p:nvPr/>
        </p:nvSpPr>
        <p:spPr>
          <a:xfrm>
            <a:off x="7006434" y="3803450"/>
            <a:ext cx="4013717" cy="338554"/>
          </a:xfrm>
          <a:prstGeom prst="rect">
            <a:avLst/>
          </a:prstGeom>
          <a:noFill/>
        </p:spPr>
        <p:txBody>
          <a:bodyPr wrap="square" rtlCol="0">
            <a:spAutoFit/>
          </a:bodyPr>
          <a:lstStyle/>
          <a:p>
            <a:r>
              <a:rPr lang="en-GB" sz="1600">
                <a:solidFill>
                  <a:schemeClr val="accent2"/>
                </a:solidFill>
              </a:rPr>
              <a:t>“Discharge letter is very helpful tool ”</a:t>
            </a:r>
          </a:p>
        </p:txBody>
      </p:sp>
      <p:sp>
        <p:nvSpPr>
          <p:cNvPr id="43" name="TextBox 42">
            <a:extLst>
              <a:ext uri="{FF2B5EF4-FFF2-40B4-BE49-F238E27FC236}">
                <a16:creationId xmlns:a16="http://schemas.microsoft.com/office/drawing/2014/main" id="{5783C788-5EBC-432C-AC7D-C36500FF92B3}"/>
              </a:ext>
            </a:extLst>
          </p:cNvPr>
          <p:cNvSpPr txBox="1"/>
          <p:nvPr/>
        </p:nvSpPr>
        <p:spPr>
          <a:xfrm>
            <a:off x="7985621" y="3201360"/>
            <a:ext cx="4013717" cy="584775"/>
          </a:xfrm>
          <a:prstGeom prst="rect">
            <a:avLst/>
          </a:prstGeom>
          <a:noFill/>
        </p:spPr>
        <p:txBody>
          <a:bodyPr wrap="square" rtlCol="0">
            <a:spAutoFit/>
          </a:bodyPr>
          <a:lstStyle/>
          <a:p>
            <a:r>
              <a:rPr lang="en-GB" sz="1600">
                <a:solidFill>
                  <a:srgbClr val="0070C0"/>
                </a:solidFill>
              </a:rPr>
              <a:t>“Staff should incorporate both professional and user perspective to reduce stigma”</a:t>
            </a:r>
          </a:p>
        </p:txBody>
      </p:sp>
      <p:sp>
        <p:nvSpPr>
          <p:cNvPr id="44" name="TextBox 43">
            <a:extLst>
              <a:ext uri="{FF2B5EF4-FFF2-40B4-BE49-F238E27FC236}">
                <a16:creationId xmlns:a16="http://schemas.microsoft.com/office/drawing/2014/main" id="{5783C788-5EBC-432C-AC7D-C36500FF92B3}"/>
              </a:ext>
            </a:extLst>
          </p:cNvPr>
          <p:cNvSpPr txBox="1"/>
          <p:nvPr/>
        </p:nvSpPr>
        <p:spPr>
          <a:xfrm>
            <a:off x="6850508" y="4229220"/>
            <a:ext cx="4013717" cy="584775"/>
          </a:xfrm>
          <a:prstGeom prst="rect">
            <a:avLst/>
          </a:prstGeom>
          <a:noFill/>
        </p:spPr>
        <p:txBody>
          <a:bodyPr wrap="square" rtlCol="0">
            <a:spAutoFit/>
          </a:bodyPr>
          <a:lstStyle/>
          <a:p>
            <a:r>
              <a:rPr lang="en-GB" sz="1600">
                <a:solidFill>
                  <a:schemeClr val="accent6"/>
                </a:solidFill>
              </a:rPr>
              <a:t>“More detail about the follow-up plan so its clear who is responsible and by when”</a:t>
            </a:r>
          </a:p>
        </p:txBody>
      </p:sp>
      <p:sp>
        <p:nvSpPr>
          <p:cNvPr id="45" name="TextBox 44">
            <a:extLst>
              <a:ext uri="{FF2B5EF4-FFF2-40B4-BE49-F238E27FC236}">
                <a16:creationId xmlns:a16="http://schemas.microsoft.com/office/drawing/2014/main" id="{5783C788-5EBC-432C-AC7D-C36500FF92B3}"/>
              </a:ext>
            </a:extLst>
          </p:cNvPr>
          <p:cNvSpPr txBox="1"/>
          <p:nvPr/>
        </p:nvSpPr>
        <p:spPr>
          <a:xfrm>
            <a:off x="7242031" y="4858595"/>
            <a:ext cx="4293635" cy="338554"/>
          </a:xfrm>
          <a:prstGeom prst="rect">
            <a:avLst/>
          </a:prstGeom>
          <a:noFill/>
        </p:spPr>
        <p:txBody>
          <a:bodyPr wrap="square" rtlCol="0">
            <a:spAutoFit/>
          </a:bodyPr>
          <a:lstStyle/>
          <a:p>
            <a:r>
              <a:rPr lang="en-GB" sz="1600"/>
              <a:t>“Letters don’t always get to GP electronically  ”</a:t>
            </a:r>
          </a:p>
        </p:txBody>
      </p:sp>
      <p:sp>
        <p:nvSpPr>
          <p:cNvPr id="46" name="TextBox 45">
            <a:extLst>
              <a:ext uri="{FF2B5EF4-FFF2-40B4-BE49-F238E27FC236}">
                <a16:creationId xmlns:a16="http://schemas.microsoft.com/office/drawing/2014/main" id="{5783C788-5EBC-432C-AC7D-C36500FF92B3}"/>
              </a:ext>
            </a:extLst>
          </p:cNvPr>
          <p:cNvSpPr txBox="1"/>
          <p:nvPr/>
        </p:nvSpPr>
        <p:spPr>
          <a:xfrm>
            <a:off x="7067394" y="5250431"/>
            <a:ext cx="4738934" cy="338554"/>
          </a:xfrm>
          <a:prstGeom prst="rect">
            <a:avLst/>
          </a:prstGeom>
          <a:noFill/>
        </p:spPr>
        <p:txBody>
          <a:bodyPr wrap="square" rtlCol="0">
            <a:spAutoFit/>
          </a:bodyPr>
          <a:lstStyle/>
          <a:p>
            <a:r>
              <a:rPr lang="en-GB" sz="1600">
                <a:solidFill>
                  <a:schemeClr val="accent2"/>
                </a:solidFill>
              </a:rPr>
              <a:t>“More opportunities to discuss this before discharge ”</a:t>
            </a:r>
          </a:p>
        </p:txBody>
      </p:sp>
    </p:spTree>
    <p:extLst>
      <p:ext uri="{BB962C8B-B14F-4D97-AF65-F5344CB8AC3E}">
        <p14:creationId xmlns:p14="http://schemas.microsoft.com/office/powerpoint/2010/main" val="302828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Untitled design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r="50316"/>
          <a:stretch/>
        </p:blipFill>
        <p:spPr>
          <a:xfrm>
            <a:off x="3957965" y="1696660"/>
            <a:ext cx="4195180" cy="4749501"/>
          </a:xfrm>
        </p:spPr>
      </p:pic>
      <p:sp>
        <p:nvSpPr>
          <p:cNvPr id="5" name="TextBox 4"/>
          <p:cNvSpPr txBox="1"/>
          <p:nvPr/>
        </p:nvSpPr>
        <p:spPr>
          <a:xfrm>
            <a:off x="112917" y="118175"/>
            <a:ext cx="10809442" cy="769441"/>
          </a:xfrm>
          <a:prstGeom prst="rect">
            <a:avLst/>
          </a:prstGeom>
          <a:noFill/>
        </p:spPr>
        <p:txBody>
          <a:bodyPr wrap="square" rtlCol="0">
            <a:spAutoFit/>
          </a:bodyPr>
          <a:lstStyle/>
          <a:p>
            <a:r>
              <a:rPr lang="en-GB" sz="4400">
                <a:solidFill>
                  <a:schemeClr val="accent5"/>
                </a:solidFill>
                <a:cs typeface="Arial" panose="020B0604020202020204" pitchFamily="34" charset="0"/>
              </a:rPr>
              <a:t>Why this matters: Service user experience</a:t>
            </a:r>
          </a:p>
        </p:txBody>
      </p:sp>
      <p:sp>
        <p:nvSpPr>
          <p:cNvPr id="7" name="TextBox 6"/>
          <p:cNvSpPr txBox="1"/>
          <p:nvPr/>
        </p:nvSpPr>
        <p:spPr>
          <a:xfrm>
            <a:off x="3492297" y="1143692"/>
            <a:ext cx="5126517" cy="369332"/>
          </a:xfrm>
          <a:prstGeom prst="rect">
            <a:avLst/>
          </a:prstGeom>
          <a:noFill/>
        </p:spPr>
        <p:txBody>
          <a:bodyPr wrap="square" rtlCol="0">
            <a:spAutoFit/>
          </a:bodyPr>
          <a:lstStyle/>
          <a:p>
            <a:pPr algn="ctr"/>
            <a:r>
              <a:rPr lang="en-GB" b="1">
                <a:solidFill>
                  <a:srgbClr val="FF0000"/>
                </a:solidFill>
                <a:latin typeface="Arial" panose="020B0604020202020204" pitchFamily="34" charset="0"/>
                <a:cs typeface="Arial" panose="020B0604020202020204" pitchFamily="34" charset="0"/>
              </a:rPr>
              <a:t>Video: 2 minutes watch time</a:t>
            </a:r>
          </a:p>
        </p:txBody>
      </p:sp>
    </p:spTree>
    <p:extLst>
      <p:ext uri="{BB962C8B-B14F-4D97-AF65-F5344CB8AC3E}">
        <p14:creationId xmlns:p14="http://schemas.microsoft.com/office/powerpoint/2010/main" val="41673298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8589" y="293153"/>
            <a:ext cx="7693946" cy="769441"/>
          </a:xfrm>
          <a:prstGeom prst="rect">
            <a:avLst/>
          </a:prstGeom>
          <a:noFill/>
        </p:spPr>
        <p:txBody>
          <a:bodyPr wrap="square" rtlCol="0">
            <a:spAutoFit/>
          </a:bodyPr>
          <a:lstStyle/>
          <a:p>
            <a:r>
              <a:rPr lang="en-GB" sz="4400">
                <a:solidFill>
                  <a:schemeClr val="accent5"/>
                </a:solidFill>
              </a:rPr>
              <a:t>Key changes to the process</a:t>
            </a:r>
          </a:p>
        </p:txBody>
      </p:sp>
      <p:sp>
        <p:nvSpPr>
          <p:cNvPr id="5" name="TextBox 4"/>
          <p:cNvSpPr txBox="1"/>
          <p:nvPr/>
        </p:nvSpPr>
        <p:spPr>
          <a:xfrm>
            <a:off x="2467257" y="1689593"/>
            <a:ext cx="8559650" cy="646331"/>
          </a:xfrm>
          <a:prstGeom prst="rect">
            <a:avLst/>
          </a:prstGeom>
          <a:noFill/>
          <a:ln>
            <a:solidFill>
              <a:schemeClr val="tx1"/>
            </a:solidFill>
            <a:prstDash val="dash"/>
          </a:ln>
        </p:spPr>
        <p:txBody>
          <a:bodyPr wrap="square" rtlCol="0">
            <a:spAutoFit/>
          </a:bodyPr>
          <a:lstStyle/>
          <a:p>
            <a:r>
              <a:rPr lang="en-GB"/>
              <a:t>The Discharge Liaison Form in RiO has been redesigned to be shorter and more concise, resulting in fewer sections that clinicians need to complete. </a:t>
            </a:r>
          </a:p>
        </p:txBody>
      </p:sp>
      <p:sp>
        <p:nvSpPr>
          <p:cNvPr id="6" name="Oval 5"/>
          <p:cNvSpPr/>
          <p:nvPr/>
        </p:nvSpPr>
        <p:spPr>
          <a:xfrm>
            <a:off x="1276912" y="1593434"/>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a:t>
            </a:r>
          </a:p>
        </p:txBody>
      </p:sp>
      <p:sp>
        <p:nvSpPr>
          <p:cNvPr id="7" name="Oval 6"/>
          <p:cNvSpPr/>
          <p:nvPr/>
        </p:nvSpPr>
        <p:spPr>
          <a:xfrm>
            <a:off x="1276911" y="2826419"/>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2</a:t>
            </a:r>
          </a:p>
        </p:txBody>
      </p:sp>
      <p:sp>
        <p:nvSpPr>
          <p:cNvPr id="8" name="TextBox 7"/>
          <p:cNvSpPr txBox="1"/>
          <p:nvPr/>
        </p:nvSpPr>
        <p:spPr>
          <a:xfrm>
            <a:off x="2467257" y="2784080"/>
            <a:ext cx="8559650" cy="923330"/>
          </a:xfrm>
          <a:prstGeom prst="rect">
            <a:avLst/>
          </a:prstGeom>
          <a:noFill/>
          <a:ln>
            <a:solidFill>
              <a:schemeClr val="tx1"/>
            </a:solidFill>
            <a:prstDash val="dash"/>
          </a:ln>
        </p:spPr>
        <p:txBody>
          <a:bodyPr wrap="square" rtlCol="0">
            <a:spAutoFit/>
          </a:bodyPr>
          <a:lstStyle/>
          <a:p>
            <a:r>
              <a:rPr lang="en-GB"/>
              <a:t>The ‘Treatment and Progress Summary’ has been removed and the ‘Follow-up Plan’ section has been reorganised, resulting in clearer post-discharge guidance for GPs and community teams</a:t>
            </a:r>
          </a:p>
        </p:txBody>
      </p:sp>
      <p:sp>
        <p:nvSpPr>
          <p:cNvPr id="9" name="Oval 8"/>
          <p:cNvSpPr/>
          <p:nvPr/>
        </p:nvSpPr>
        <p:spPr>
          <a:xfrm>
            <a:off x="1276911" y="4059404"/>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3</a:t>
            </a:r>
          </a:p>
        </p:txBody>
      </p:sp>
      <p:sp>
        <p:nvSpPr>
          <p:cNvPr id="10" name="TextBox 9"/>
          <p:cNvSpPr txBox="1"/>
          <p:nvPr/>
        </p:nvSpPr>
        <p:spPr>
          <a:xfrm>
            <a:off x="2467257" y="4155566"/>
            <a:ext cx="8559650" cy="646331"/>
          </a:xfrm>
          <a:prstGeom prst="rect">
            <a:avLst/>
          </a:prstGeom>
          <a:noFill/>
          <a:ln>
            <a:solidFill>
              <a:schemeClr val="tx1"/>
            </a:solidFill>
            <a:prstDash val="dash"/>
          </a:ln>
        </p:spPr>
        <p:txBody>
          <a:bodyPr wrap="square" rtlCol="0">
            <a:spAutoFit/>
          </a:bodyPr>
          <a:lstStyle/>
          <a:p>
            <a:r>
              <a:rPr lang="en-GB"/>
              <a:t>The Trust Informatics team has developed new Power BI dashboards to help wards more closely monitor performance </a:t>
            </a:r>
          </a:p>
        </p:txBody>
      </p:sp>
      <p:sp>
        <p:nvSpPr>
          <p:cNvPr id="11" name="Oval 10"/>
          <p:cNvSpPr/>
          <p:nvPr/>
        </p:nvSpPr>
        <p:spPr>
          <a:xfrm>
            <a:off x="1314786" y="5475391"/>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4</a:t>
            </a:r>
          </a:p>
        </p:txBody>
      </p:sp>
      <p:sp>
        <p:nvSpPr>
          <p:cNvPr id="12" name="TextBox 11"/>
          <p:cNvSpPr txBox="1"/>
          <p:nvPr/>
        </p:nvSpPr>
        <p:spPr>
          <a:xfrm>
            <a:off x="2467257" y="5294553"/>
            <a:ext cx="8559650" cy="1200329"/>
          </a:xfrm>
          <a:prstGeom prst="rect">
            <a:avLst/>
          </a:prstGeom>
          <a:noFill/>
          <a:ln>
            <a:solidFill>
              <a:schemeClr val="tx1"/>
            </a:solidFill>
            <a:prstDash val="dash"/>
          </a:ln>
        </p:spPr>
        <p:txBody>
          <a:bodyPr wrap="square" rtlCol="0">
            <a:spAutoFit/>
          </a:bodyPr>
          <a:lstStyle/>
          <a:p>
            <a:r>
              <a:rPr lang="en-GB"/>
              <a:t>The rounds of consultations with Junior Doctors, GPs and Service Users enabled the project group to clarify the purpose of the DLF. Service Users found the ‘My Recovery/Safety Plan’ are more informative document compared to the DLF that was clinical and lacked the voice of a service user</a:t>
            </a:r>
          </a:p>
        </p:txBody>
      </p:sp>
    </p:spTree>
    <p:extLst>
      <p:ext uri="{BB962C8B-B14F-4D97-AF65-F5344CB8AC3E}">
        <p14:creationId xmlns:p14="http://schemas.microsoft.com/office/powerpoint/2010/main" val="2777626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218" y="102802"/>
            <a:ext cx="10966008" cy="769441"/>
          </a:xfrm>
          <a:prstGeom prst="rect">
            <a:avLst/>
          </a:prstGeom>
          <a:noFill/>
        </p:spPr>
        <p:txBody>
          <a:bodyPr wrap="square" rtlCol="0">
            <a:spAutoFit/>
          </a:bodyPr>
          <a:lstStyle/>
          <a:p>
            <a:r>
              <a:rPr lang="en-GB" sz="4400">
                <a:solidFill>
                  <a:schemeClr val="accent5"/>
                </a:solidFill>
              </a:rPr>
              <a:t>Performance Highlights and Change Ideas</a:t>
            </a:r>
          </a:p>
        </p:txBody>
      </p:sp>
      <p:sp>
        <p:nvSpPr>
          <p:cNvPr id="5" name="Oval 4"/>
          <p:cNvSpPr/>
          <p:nvPr/>
        </p:nvSpPr>
        <p:spPr>
          <a:xfrm>
            <a:off x="4923691" y="2126949"/>
            <a:ext cx="1899140" cy="1120005"/>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Change Ideas</a:t>
            </a:r>
          </a:p>
        </p:txBody>
      </p:sp>
      <p:sp>
        <p:nvSpPr>
          <p:cNvPr id="7" name="TextBox 6"/>
          <p:cNvSpPr txBox="1"/>
          <p:nvPr/>
        </p:nvSpPr>
        <p:spPr>
          <a:xfrm>
            <a:off x="319228" y="4831711"/>
            <a:ext cx="11519276" cy="1877437"/>
          </a:xfrm>
          <a:prstGeom prst="rect">
            <a:avLst/>
          </a:prstGeom>
          <a:solidFill>
            <a:schemeClr val="accent5">
              <a:lumMod val="60000"/>
              <a:lumOff val="40000"/>
            </a:schemeClr>
          </a:solidFill>
        </p:spPr>
        <p:txBody>
          <a:bodyPr wrap="square" rtlCol="0">
            <a:spAutoFit/>
          </a:bodyPr>
          <a:lstStyle/>
          <a:p>
            <a:r>
              <a:rPr lang="en-GB" b="1"/>
              <a:t>Performance Highlights</a:t>
            </a:r>
          </a:p>
          <a:p>
            <a:pPr marL="285750" indent="-285750">
              <a:buFont typeface="Arial" panose="020B0604020202020204" pitchFamily="34" charset="0"/>
              <a:buChar char="•"/>
            </a:pPr>
            <a:r>
              <a:rPr lang="en-GB" sz="1400"/>
              <a:t>The Trust has seen improvements in the average time taken for the DLF to be uploaded</a:t>
            </a:r>
          </a:p>
          <a:p>
            <a:pPr marL="285750" indent="-285750">
              <a:buFont typeface="Arial" panose="020B0604020202020204" pitchFamily="34" charset="0"/>
              <a:buChar char="•"/>
            </a:pPr>
            <a:r>
              <a:rPr lang="en-GB" sz="1400"/>
              <a:t>Tower Hamlets has reduced the average time for the DLF to be uploaded by 58%</a:t>
            </a:r>
          </a:p>
          <a:p>
            <a:pPr marL="285750" indent="-285750">
              <a:buFont typeface="Arial" panose="020B0604020202020204" pitchFamily="34" charset="0"/>
              <a:buChar char="•"/>
            </a:pPr>
            <a:r>
              <a:rPr lang="en-GB" sz="1400"/>
              <a:t>Tower Hamlets has improved their oversight and governance processes around the completion of the DLF</a:t>
            </a:r>
          </a:p>
          <a:p>
            <a:pPr marL="285750" indent="-285750">
              <a:buFont typeface="Arial" panose="020B0604020202020204" pitchFamily="34" charset="0"/>
              <a:buChar char="•"/>
            </a:pPr>
            <a:r>
              <a:rPr lang="en-GB" sz="1400"/>
              <a:t>Newham has reduced the average time for the DLF to be uploaded by 35% </a:t>
            </a:r>
          </a:p>
          <a:p>
            <a:pPr marL="285750" indent="-285750">
              <a:buFont typeface="Arial" panose="020B0604020202020204" pitchFamily="34" charset="0"/>
              <a:buChar char="•"/>
            </a:pPr>
            <a:r>
              <a:rPr lang="en-GB" sz="1400"/>
              <a:t>Newham have implemented a ward round template that allows them to capture key aspects of the service users admission prior to discharge and as a result are not completing the discharge letter at the point of discharge.</a:t>
            </a:r>
          </a:p>
          <a:p>
            <a:pPr marL="285750" indent="-285750">
              <a:buFont typeface="Arial" panose="020B0604020202020204" pitchFamily="34" charset="0"/>
              <a:buChar char="•"/>
            </a:pPr>
            <a:r>
              <a:rPr lang="en-GB" sz="1400"/>
              <a:t>Across the Trust, daily reminders are being issued by admin staff on the wards to ensure that junior doctors are aware of any service user </a:t>
            </a:r>
          </a:p>
        </p:txBody>
      </p:sp>
      <p:sp>
        <p:nvSpPr>
          <p:cNvPr id="9" name="Oval 8"/>
          <p:cNvSpPr/>
          <p:nvPr/>
        </p:nvSpPr>
        <p:spPr>
          <a:xfrm>
            <a:off x="7330987" y="1104899"/>
            <a:ext cx="1812565" cy="102205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Daily reminders for outstanding DLFs – reduced the backlog by over 60%</a:t>
            </a:r>
          </a:p>
        </p:txBody>
      </p:sp>
      <p:sp>
        <p:nvSpPr>
          <p:cNvPr id="10" name="Oval 9"/>
          <p:cNvSpPr/>
          <p:nvPr/>
        </p:nvSpPr>
        <p:spPr>
          <a:xfrm>
            <a:off x="2719300" y="1104899"/>
            <a:ext cx="1812565" cy="102205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tx1"/>
                </a:solidFill>
              </a:rPr>
              <a:t>Ward round template to capture key aspects of service users admission prior to discharge</a:t>
            </a:r>
          </a:p>
        </p:txBody>
      </p:sp>
      <p:sp>
        <p:nvSpPr>
          <p:cNvPr id="11" name="Oval 10"/>
          <p:cNvSpPr/>
          <p:nvPr/>
        </p:nvSpPr>
        <p:spPr>
          <a:xfrm>
            <a:off x="2665191" y="3279698"/>
            <a:ext cx="1920781" cy="123362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Establishment of clear oversight and governance to ensure doctor reviews the quality of the letter</a:t>
            </a:r>
          </a:p>
        </p:txBody>
      </p:sp>
      <p:sp>
        <p:nvSpPr>
          <p:cNvPr id="12" name="Oval 11"/>
          <p:cNvSpPr/>
          <p:nvPr/>
        </p:nvSpPr>
        <p:spPr>
          <a:xfrm>
            <a:off x="7214657" y="3218969"/>
            <a:ext cx="2045226" cy="1168700"/>
          </a:xfrm>
          <a:prstGeom prst="ellipse">
            <a:avLst/>
          </a:prstGeom>
          <a:solidFill>
            <a:srgbClr val="B77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Improve communication with service users prior to discharge through posters/leaflet </a:t>
            </a:r>
          </a:p>
        </p:txBody>
      </p:sp>
      <p:sp>
        <p:nvSpPr>
          <p:cNvPr id="13" name="Oval 12"/>
          <p:cNvSpPr/>
          <p:nvPr/>
        </p:nvSpPr>
        <p:spPr>
          <a:xfrm>
            <a:off x="9593541" y="2175926"/>
            <a:ext cx="1812565" cy="1022050"/>
          </a:xfrm>
          <a:prstGeom prst="ellipse">
            <a:avLst/>
          </a:prstGeom>
          <a:solidFill>
            <a:srgbClr val="E6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Establishment of MDT project group to improve ways of working</a:t>
            </a:r>
          </a:p>
        </p:txBody>
      </p:sp>
      <p:sp>
        <p:nvSpPr>
          <p:cNvPr id="15" name="Oval 14"/>
          <p:cNvSpPr/>
          <p:nvPr/>
        </p:nvSpPr>
        <p:spPr>
          <a:xfrm>
            <a:off x="460800" y="2187592"/>
            <a:ext cx="1812565" cy="1022050"/>
          </a:xfrm>
          <a:prstGeom prst="ellipse">
            <a:avLst/>
          </a:prstGeom>
          <a:solidFill>
            <a:srgbClr val="C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tx1"/>
                </a:solidFill>
              </a:rPr>
              <a:t>Broadening of Power BI displays on the wards to allow for better monitoring of performance</a:t>
            </a:r>
          </a:p>
        </p:txBody>
      </p:sp>
      <p:cxnSp>
        <p:nvCxnSpPr>
          <p:cNvPr id="17" name="Straight Arrow Connector 16"/>
          <p:cNvCxnSpPr>
            <a:stCxn id="5" idx="2"/>
            <a:endCxn id="15" idx="6"/>
          </p:cNvCxnSpPr>
          <p:nvPr/>
        </p:nvCxnSpPr>
        <p:spPr>
          <a:xfrm flipH="1">
            <a:off x="2273365" y="2686952"/>
            <a:ext cx="2650326" cy="116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6"/>
            <a:endCxn id="13" idx="2"/>
          </p:cNvCxnSpPr>
          <p:nvPr/>
        </p:nvCxnSpPr>
        <p:spPr>
          <a:xfrm flipV="1">
            <a:off x="6822831" y="2686951"/>
            <a:ext cx="2770710"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5"/>
            <a:endCxn id="12" idx="2"/>
          </p:cNvCxnSpPr>
          <p:nvPr/>
        </p:nvCxnSpPr>
        <p:spPr>
          <a:xfrm>
            <a:off x="6544708" y="3082933"/>
            <a:ext cx="669949" cy="7203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 idx="3"/>
            <a:endCxn id="11" idx="6"/>
          </p:cNvCxnSpPr>
          <p:nvPr/>
        </p:nvCxnSpPr>
        <p:spPr>
          <a:xfrm flipH="1">
            <a:off x="4585972" y="3082933"/>
            <a:ext cx="615842" cy="8135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7"/>
            <a:endCxn id="9" idx="2"/>
          </p:cNvCxnSpPr>
          <p:nvPr/>
        </p:nvCxnSpPr>
        <p:spPr>
          <a:xfrm flipV="1">
            <a:off x="6544708" y="1615924"/>
            <a:ext cx="786279" cy="675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1"/>
            <a:endCxn id="10" idx="6"/>
          </p:cNvCxnSpPr>
          <p:nvPr/>
        </p:nvCxnSpPr>
        <p:spPr>
          <a:xfrm flipH="1" flipV="1">
            <a:off x="4531865" y="1615924"/>
            <a:ext cx="669949" cy="675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4966978" y="754050"/>
            <a:ext cx="1812565" cy="1022050"/>
          </a:xfrm>
          <a:prstGeom prst="ellipse">
            <a:avLst/>
          </a:prstGeom>
          <a:solidFill>
            <a:srgbClr val="FB9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MDT ward huddles to support discharge planning </a:t>
            </a:r>
          </a:p>
        </p:txBody>
      </p:sp>
      <p:sp>
        <p:nvSpPr>
          <p:cNvPr id="37" name="Oval 36"/>
          <p:cNvSpPr/>
          <p:nvPr/>
        </p:nvSpPr>
        <p:spPr>
          <a:xfrm>
            <a:off x="4966979" y="3736336"/>
            <a:ext cx="1812565" cy="1022050"/>
          </a:xfrm>
          <a:prstGeom prst="ellipse">
            <a:avLst/>
          </a:prstGeom>
          <a:solidFill>
            <a:srgbClr val="FC9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Local performance training with Junior Doctors and Pharmacy</a:t>
            </a:r>
          </a:p>
        </p:txBody>
      </p:sp>
      <p:cxnSp>
        <p:nvCxnSpPr>
          <p:cNvPr id="39" name="Straight Arrow Connector 38"/>
          <p:cNvCxnSpPr>
            <a:stCxn id="5" idx="0"/>
            <a:endCxn id="36" idx="4"/>
          </p:cNvCxnSpPr>
          <p:nvPr/>
        </p:nvCxnSpPr>
        <p:spPr>
          <a:xfrm flipV="1">
            <a:off x="5873261" y="1776100"/>
            <a:ext cx="0" cy="3508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5" idx="4"/>
            <a:endCxn id="37" idx="0"/>
          </p:cNvCxnSpPr>
          <p:nvPr/>
        </p:nvCxnSpPr>
        <p:spPr>
          <a:xfrm>
            <a:off x="5873261" y="3246954"/>
            <a:ext cx="1" cy="4893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351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0" y="-1"/>
          <a:ext cx="12192000" cy="3051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61297" y="3348908"/>
            <a:ext cx="2288706" cy="1938992"/>
          </a:xfrm>
          <a:prstGeom prst="rect">
            <a:avLst/>
          </a:prstGeom>
          <a:noFill/>
          <a:ln>
            <a:solidFill>
              <a:schemeClr val="tx1"/>
            </a:solidFill>
          </a:ln>
        </p:spPr>
        <p:txBody>
          <a:bodyPr wrap="square" rtlCol="0">
            <a:spAutoFit/>
          </a:bodyPr>
          <a:lstStyle/>
          <a:p>
            <a:pPr marL="285750" lvl="0" indent="-285750">
              <a:buFont typeface="Arial" panose="020B0604020202020204" pitchFamily="34" charset="0"/>
              <a:buChar char="•"/>
            </a:pPr>
            <a:r>
              <a:rPr lang="en-US" sz="1200">
                <a:latin typeface="Arial" panose="020B0604020202020204" pitchFamily="34" charset="0"/>
                <a:cs typeface="Arial" panose="020B0604020202020204" pitchFamily="34" charset="0"/>
              </a:rPr>
              <a:t>The Junior doctor will complete the "</a:t>
            </a:r>
            <a:r>
              <a:rPr lang="en-GB" sz="1200">
                <a:latin typeface="Arial" panose="020B0604020202020204" pitchFamily="34" charset="0"/>
                <a:cs typeface="Arial" panose="020B0604020202020204" pitchFamily="34" charset="0"/>
              </a:rPr>
              <a:t>Hospital Discharge" form.</a:t>
            </a:r>
          </a:p>
          <a:p>
            <a:pPr marL="285750" lvl="0" indent="-28575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200">
                <a:latin typeface="Arial" panose="020B0604020202020204" pitchFamily="34" charset="0"/>
                <a:cs typeface="Arial" panose="020B0604020202020204" pitchFamily="34" charset="0"/>
              </a:rPr>
              <a:t>Junior Doctor to ensure that all the information on the form is correct including admission and discharge date.</a:t>
            </a:r>
          </a:p>
          <a:p>
            <a:pPr marL="285750" lvl="0" indent="-285750">
              <a:buFont typeface="Arial" panose="020B0604020202020204" pitchFamily="34" charset="0"/>
              <a:buChar char="•"/>
            </a:pPr>
            <a:endParaRPr lang="en-US" sz="1200"/>
          </a:p>
        </p:txBody>
      </p:sp>
      <p:sp>
        <p:nvSpPr>
          <p:cNvPr id="9" name="TextBox 8"/>
          <p:cNvSpPr txBox="1"/>
          <p:nvPr/>
        </p:nvSpPr>
        <p:spPr>
          <a:xfrm>
            <a:off x="4743312" y="3348908"/>
            <a:ext cx="2288706" cy="3231654"/>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Ward pharmacist will validate the form and digitally sign. </a:t>
            </a:r>
            <a:r>
              <a:rPr lang="en-US" sz="1200" b="1">
                <a:latin typeface="Arial" panose="020B0604020202020204" pitchFamily="34" charset="0"/>
                <a:cs typeface="Arial" panose="020B0604020202020204" pitchFamily="34" charset="0"/>
              </a:rPr>
              <a:t>Please note that the pharmacist will just be reviewing medication and allergies.</a:t>
            </a:r>
          </a:p>
          <a:p>
            <a:pPr marL="171450" lvl="0" indent="-171450">
              <a:buFont typeface="Arial" panose="020B0604020202020204" pitchFamily="34" charset="0"/>
              <a:buChar char="•"/>
            </a:pPr>
            <a:endParaRPr lang="en-US" sz="1200"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Pharmacy will validate medication on the same day if received </a:t>
            </a:r>
            <a:r>
              <a:rPr lang="en-US" sz="1200" b="1" u="sng">
                <a:latin typeface="Arial" panose="020B0604020202020204" pitchFamily="34" charset="0"/>
                <a:cs typeface="Arial" panose="020B0604020202020204" pitchFamily="34" charset="0"/>
              </a:rPr>
              <a:t>before 2pm. </a:t>
            </a:r>
            <a:endParaRPr lang="en-US" sz="1200" b="1">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Ward pharmacist will use editable letters to create the discharge liaison letter (see email below for guide on how to complete this)</a:t>
            </a:r>
          </a:p>
          <a:p>
            <a:pPr lvl="0"/>
            <a:endParaRPr lang="en-US" sz="1200"/>
          </a:p>
        </p:txBody>
      </p:sp>
      <p:sp>
        <p:nvSpPr>
          <p:cNvPr id="10" name="TextBox 9"/>
          <p:cNvSpPr txBox="1"/>
          <p:nvPr/>
        </p:nvSpPr>
        <p:spPr>
          <a:xfrm>
            <a:off x="7128668" y="3348908"/>
            <a:ext cx="2288706" cy="1938992"/>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b="1">
                <a:latin typeface="Arial" panose="020B0604020202020204" pitchFamily="34" charset="0"/>
                <a:cs typeface="Arial" panose="020B0604020202020204" pitchFamily="34" charset="0"/>
              </a:rPr>
              <a:t>Gold standard is a copy of discharge letter printed and given to patient</a:t>
            </a:r>
          </a:p>
          <a:p>
            <a:pPr marL="171450" lvl="0" indent="-17145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Patient to be given medication, which has been sense checked by Ward Nurse</a:t>
            </a:r>
          </a:p>
          <a:p>
            <a:pPr marL="171450" lvl="0" indent="-17145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Patient discharged</a:t>
            </a:r>
          </a:p>
        </p:txBody>
      </p:sp>
      <p:sp>
        <p:nvSpPr>
          <p:cNvPr id="11" name="TextBox 10"/>
          <p:cNvSpPr txBox="1"/>
          <p:nvPr/>
        </p:nvSpPr>
        <p:spPr>
          <a:xfrm>
            <a:off x="9514024" y="3348908"/>
            <a:ext cx="2288706" cy="2492990"/>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Depending on the borough the ward administrator, Pharmacist, or Doctor will send the discharge letter to the GP. </a:t>
            </a:r>
          </a:p>
          <a:p>
            <a:pPr lvl="0"/>
            <a:endParaRPr lang="en-US"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b="1">
                <a:latin typeface="Arial" panose="020B0604020202020204" pitchFamily="34" charset="0"/>
                <a:cs typeface="Arial" panose="020B0604020202020204" pitchFamily="34" charset="0"/>
              </a:rPr>
              <a:t>Please note, it is the Junior Doctors responsibility to check the final letter before it is sent to the GP and ensure all quality checks have been completed</a:t>
            </a:r>
          </a:p>
        </p:txBody>
      </p:sp>
      <p:sp>
        <p:nvSpPr>
          <p:cNvPr id="12" name="TextBox 11"/>
          <p:cNvSpPr txBox="1"/>
          <p:nvPr/>
        </p:nvSpPr>
        <p:spPr>
          <a:xfrm>
            <a:off x="2442559" y="3348908"/>
            <a:ext cx="2195821" cy="3416320"/>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Establish or follow existing governance process for reviewing final DLF letter. Use DLF Data Report to view contents of complete form.</a:t>
            </a:r>
          </a:p>
          <a:p>
            <a:pPr marL="171450" lvl="0" indent="-17145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Doctors are responsible for the quality and accuracy of the discharge letter prior to pharmacy sign off and/or admin sending to GP</a:t>
            </a:r>
          </a:p>
          <a:p>
            <a:pPr marL="171450" lvl="0" indent="-17145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Junior Doctor or the Consultant will email Pharmacy to notify pharmacy that their form is ready for validation</a:t>
            </a:r>
          </a:p>
        </p:txBody>
      </p:sp>
      <p:sp>
        <p:nvSpPr>
          <p:cNvPr id="8" name="TextBox 7"/>
          <p:cNvSpPr txBox="1"/>
          <p:nvPr/>
        </p:nvSpPr>
        <p:spPr>
          <a:xfrm>
            <a:off x="107739" y="0"/>
            <a:ext cx="8485532" cy="707886"/>
          </a:xfrm>
          <a:prstGeom prst="rect">
            <a:avLst/>
          </a:prstGeom>
          <a:noFill/>
        </p:spPr>
        <p:txBody>
          <a:bodyPr wrap="square" rtlCol="0">
            <a:spAutoFit/>
          </a:bodyPr>
          <a:lstStyle/>
          <a:p>
            <a:r>
              <a:rPr lang="en-GB" sz="4000">
                <a:solidFill>
                  <a:schemeClr val="accent5"/>
                </a:solidFill>
                <a:cs typeface="Arial" panose="020B0604020202020204" pitchFamily="34" charset="0"/>
              </a:rPr>
              <a:t>Recommended process flow</a:t>
            </a:r>
            <a:endParaRPr lang="en-GB" sz="6600">
              <a:solidFill>
                <a:schemeClr val="accent5"/>
              </a:solidFill>
              <a:cs typeface="Arial" panose="020B0604020202020204" pitchFamily="34" charset="0"/>
            </a:endParaRPr>
          </a:p>
        </p:txBody>
      </p:sp>
      <p:sp>
        <p:nvSpPr>
          <p:cNvPr id="2" name="Right Arrow 1"/>
          <p:cNvSpPr/>
          <p:nvPr/>
        </p:nvSpPr>
        <p:spPr>
          <a:xfrm>
            <a:off x="7404140" y="1865536"/>
            <a:ext cx="4682688" cy="1261819"/>
          </a:xfrm>
          <a:prstGeom prst="rightArrow">
            <a:avLst>
              <a:gd name="adj1" fmla="val 6136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15" name="Pentagon 14"/>
          <p:cNvSpPr/>
          <p:nvPr/>
        </p:nvSpPr>
        <p:spPr>
          <a:xfrm>
            <a:off x="107739" y="2104341"/>
            <a:ext cx="4530641" cy="76086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latin typeface="Arial" panose="020B0604020202020204" pitchFamily="34" charset="0"/>
                <a:cs typeface="Arial" panose="020B0604020202020204" pitchFamily="34" charset="0"/>
              </a:rPr>
              <a:t>Prior to discharge (24 hours of earlier)</a:t>
            </a:r>
          </a:p>
        </p:txBody>
      </p:sp>
      <p:sp>
        <p:nvSpPr>
          <p:cNvPr id="16" name="Pentagon 15"/>
          <p:cNvSpPr/>
          <p:nvPr/>
        </p:nvSpPr>
        <p:spPr>
          <a:xfrm>
            <a:off x="4675231" y="2102996"/>
            <a:ext cx="2623737" cy="76221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Arial" panose="020B0604020202020204" pitchFamily="34" charset="0"/>
              <a:cs typeface="Arial" panose="020B0604020202020204" pitchFamily="34" charset="0"/>
            </a:endParaRPr>
          </a:p>
        </p:txBody>
      </p:sp>
      <p:sp>
        <p:nvSpPr>
          <p:cNvPr id="17" name="Isosceles Triangle 16"/>
          <p:cNvSpPr/>
          <p:nvPr/>
        </p:nvSpPr>
        <p:spPr>
          <a:xfrm rot="5400000">
            <a:off x="-82943" y="2295304"/>
            <a:ext cx="762210" cy="3775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rot="5400000">
            <a:off x="4482923" y="2307648"/>
            <a:ext cx="762210" cy="3775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5000940" y="2102996"/>
            <a:ext cx="1972318" cy="1015663"/>
          </a:xfrm>
          <a:prstGeom prst="rect">
            <a:avLst/>
          </a:prstGeom>
          <a:noFill/>
        </p:spPr>
        <p:txBody>
          <a:bodyPr wrap="square" rtlCol="0">
            <a:spAutoFit/>
          </a:bodyPr>
          <a:lstStyle/>
          <a:p>
            <a:pPr algn="ctr"/>
            <a:r>
              <a:rPr lang="en-GB" sz="1400">
                <a:solidFill>
                  <a:schemeClr val="bg1"/>
                </a:solidFill>
                <a:latin typeface="Arial" panose="020B0604020202020204" pitchFamily="34" charset="0"/>
                <a:cs typeface="Arial" panose="020B0604020202020204" pitchFamily="34" charset="0"/>
              </a:rPr>
              <a:t>Send to Pharmacy by 2pm to validate same day</a:t>
            </a:r>
          </a:p>
          <a:p>
            <a:endParaRPr lang="en-GB"/>
          </a:p>
        </p:txBody>
      </p:sp>
      <p:sp>
        <p:nvSpPr>
          <p:cNvPr id="20" name="Isosceles Triangle 19"/>
          <p:cNvSpPr/>
          <p:nvPr/>
        </p:nvSpPr>
        <p:spPr>
          <a:xfrm rot="5400000">
            <a:off x="7195288" y="2297386"/>
            <a:ext cx="782733" cy="3775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7997791" y="2229745"/>
            <a:ext cx="3551487" cy="800219"/>
          </a:xfrm>
          <a:prstGeom prst="rect">
            <a:avLst/>
          </a:prstGeom>
          <a:noFill/>
        </p:spPr>
        <p:txBody>
          <a:bodyPr wrap="square" rtlCol="0">
            <a:spAutoFit/>
          </a:bodyPr>
          <a:lstStyle/>
          <a:p>
            <a:pPr algn="ctr"/>
            <a:r>
              <a:rPr lang="en-GB" sz="1400">
                <a:solidFill>
                  <a:schemeClr val="bg1"/>
                </a:solidFill>
                <a:latin typeface="Arial" panose="020B0604020202020204" pitchFamily="34" charset="0"/>
                <a:cs typeface="Arial" panose="020B0604020202020204" pitchFamily="34" charset="0"/>
              </a:rPr>
              <a:t>Share with service user and send to GP within 24 hours of discharge</a:t>
            </a:r>
          </a:p>
          <a:p>
            <a:endParaRPr lang="en-GB"/>
          </a:p>
        </p:txBody>
      </p:sp>
    </p:spTree>
    <p:extLst>
      <p:ext uri="{BB962C8B-B14F-4D97-AF65-F5344CB8AC3E}">
        <p14:creationId xmlns:p14="http://schemas.microsoft.com/office/powerpoint/2010/main" val="3335444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594" y="1335119"/>
            <a:ext cx="10863798" cy="5083847"/>
          </a:xfrm>
        </p:spPr>
        <p:txBody>
          <a:bodyPr vert="horz" lIns="91440" tIns="45720" rIns="91440" bIns="45720" rtlCol="0" anchor="t">
            <a:normAutofit fontScale="85000" lnSpcReduction="20000"/>
          </a:bodyPr>
          <a:lstStyle/>
          <a:p>
            <a:pPr marL="0" indent="0">
              <a:lnSpc>
                <a:spcPct val="110000"/>
              </a:lnSpc>
              <a:spcBef>
                <a:spcPts val="600"/>
              </a:spcBef>
              <a:buNone/>
            </a:pPr>
            <a:r>
              <a:rPr lang="en-GB" sz="2000">
                <a:latin typeface="Arial" panose="020B0604020202020204" pitchFamily="34" charset="0"/>
                <a:cs typeface="Arial" panose="020B0604020202020204" pitchFamily="34" charset="0"/>
              </a:rPr>
              <a:t>Establish clear oversight and governance procedures to guarantee that the Junior Doctor reviews the quality of the discharge letter before it is sent to the GP</a:t>
            </a:r>
          </a:p>
          <a:p>
            <a:pPr marL="0" indent="0">
              <a:lnSpc>
                <a:spcPct val="110000"/>
              </a:lnSpc>
              <a:spcBef>
                <a:spcPts val="600"/>
              </a:spcBef>
              <a:buNone/>
            </a:pPr>
            <a:endParaRPr lang="en-GB" sz="2000">
              <a:latin typeface="Arial" panose="020B0604020202020204" pitchFamily="34" charset="0"/>
              <a:cs typeface="Arial" panose="020B0604020202020204" pitchFamily="34" charset="0"/>
            </a:endParaRPr>
          </a:p>
          <a:p>
            <a:pPr marL="0" indent="0">
              <a:lnSpc>
                <a:spcPct val="110000"/>
              </a:lnSpc>
              <a:spcBef>
                <a:spcPts val="600"/>
              </a:spcBef>
              <a:buNone/>
            </a:pPr>
            <a:r>
              <a:rPr lang="en-GB" sz="2000">
                <a:latin typeface="Arial"/>
                <a:cs typeface="Arial"/>
              </a:rPr>
              <a:t>Implement a comprehensive discharge planning process to prevent the discharge letter from being completed at the end of the admission. Use MDT pre-discharge meetings to gather key information pertaining the service users admission for the discharge letter</a:t>
            </a:r>
          </a:p>
          <a:p>
            <a:pPr marL="0" indent="0">
              <a:lnSpc>
                <a:spcPct val="110000"/>
              </a:lnSpc>
              <a:spcBef>
                <a:spcPts val="600"/>
              </a:spcBef>
              <a:buNone/>
            </a:pPr>
            <a:endParaRPr lang="en-GB" sz="2000">
              <a:latin typeface="Arial" panose="020B0604020202020204" pitchFamily="34" charset="0"/>
              <a:cs typeface="Arial" panose="020B0604020202020204" pitchFamily="34" charset="0"/>
            </a:endParaRPr>
          </a:p>
          <a:p>
            <a:pPr marL="0" indent="0">
              <a:lnSpc>
                <a:spcPct val="110000"/>
              </a:lnSpc>
              <a:spcBef>
                <a:spcPts val="600"/>
              </a:spcBef>
              <a:buNone/>
            </a:pPr>
            <a:r>
              <a:rPr lang="en-GB" sz="2000">
                <a:latin typeface="Arial" panose="020B0604020202020204" pitchFamily="34" charset="0"/>
                <a:cs typeface="Arial" panose="020B0604020202020204" pitchFamily="34" charset="0"/>
              </a:rPr>
              <a:t>Communicate with service users prior to discharge to ensure they are aware of what to expect and have the necessary contact information</a:t>
            </a:r>
          </a:p>
          <a:p>
            <a:pPr marL="0" indent="0">
              <a:lnSpc>
                <a:spcPct val="110000"/>
              </a:lnSpc>
              <a:spcBef>
                <a:spcPts val="600"/>
              </a:spcBef>
              <a:buNone/>
            </a:pPr>
            <a:endParaRPr lang="en-GB" sz="2000">
              <a:latin typeface="Arial" panose="020B0604020202020204" pitchFamily="34" charset="0"/>
              <a:cs typeface="Arial" panose="020B0604020202020204" pitchFamily="34" charset="0"/>
            </a:endParaRPr>
          </a:p>
          <a:p>
            <a:pPr marL="0" indent="0">
              <a:lnSpc>
                <a:spcPct val="110000"/>
              </a:lnSpc>
              <a:spcBef>
                <a:spcPts val="600"/>
              </a:spcBef>
              <a:buNone/>
            </a:pPr>
            <a:r>
              <a:rPr lang="en-GB" sz="2000">
                <a:latin typeface="Arial" panose="020B0604020202020204" pitchFamily="34" charset="0"/>
                <a:cs typeface="Arial" panose="020B0604020202020204" pitchFamily="34" charset="0"/>
              </a:rPr>
              <a:t>Communicate the 72-hour follow-up plan clearly to the service users and relevant community team so that they are aware of what to expect after discharge</a:t>
            </a:r>
          </a:p>
          <a:p>
            <a:pPr marL="0" indent="0">
              <a:lnSpc>
                <a:spcPct val="110000"/>
              </a:lnSpc>
              <a:spcBef>
                <a:spcPts val="600"/>
              </a:spcBef>
              <a:buNone/>
            </a:pPr>
            <a:endParaRPr lang="en-GB" sz="2000">
              <a:latin typeface="Arial" panose="020B0604020202020204" pitchFamily="34" charset="0"/>
              <a:cs typeface="Arial" panose="020B0604020202020204" pitchFamily="34" charset="0"/>
            </a:endParaRPr>
          </a:p>
          <a:p>
            <a:pPr marL="0" indent="0">
              <a:lnSpc>
                <a:spcPct val="110000"/>
              </a:lnSpc>
              <a:spcBef>
                <a:spcPts val="600"/>
              </a:spcBef>
              <a:buNone/>
            </a:pPr>
            <a:r>
              <a:rPr lang="en-GB" sz="2000">
                <a:latin typeface="Arial"/>
                <a:cs typeface="Arial"/>
              </a:rPr>
              <a:t>Service users have expressed the value of having documentation to take with them following discharge. The ‘My Recovery/Safety Care Plan’ document provides structure and guidance for their recovery in the community</a:t>
            </a:r>
          </a:p>
          <a:p>
            <a:pPr marL="0" indent="0">
              <a:lnSpc>
                <a:spcPct val="110000"/>
              </a:lnSpc>
              <a:spcBef>
                <a:spcPts val="600"/>
              </a:spcBef>
              <a:buNone/>
            </a:pPr>
            <a:endParaRPr lang="en-GB" sz="2000">
              <a:latin typeface="Arial" panose="020B0604020202020204" pitchFamily="34" charset="0"/>
              <a:cs typeface="Arial" panose="020B0604020202020204" pitchFamily="34" charset="0"/>
            </a:endParaRPr>
          </a:p>
          <a:p>
            <a:pPr marL="0" indent="0">
              <a:lnSpc>
                <a:spcPct val="110000"/>
              </a:lnSpc>
              <a:spcBef>
                <a:spcPts val="600"/>
              </a:spcBef>
              <a:buNone/>
            </a:pPr>
            <a:r>
              <a:rPr lang="en-GB" sz="2000">
                <a:latin typeface="Arial"/>
                <a:cs typeface="Arial"/>
              </a:rPr>
              <a:t>Service users should be leaving the ward with a copy of their discharge letter, or if this is not possible, ensure a copy of the My Recovery/Safety Care Plan is provided on discharge</a:t>
            </a:r>
            <a:endParaRPr lang="en-GB" sz="2000">
              <a:latin typeface="Arial" panose="020B0604020202020204" pitchFamily="34" charset="0"/>
              <a:cs typeface="Arial" panose="020B0604020202020204" pitchFamily="34" charset="0"/>
            </a:endParaRPr>
          </a:p>
          <a:p>
            <a:pPr marL="0" indent="0">
              <a:buNone/>
            </a:pPr>
            <a:endParaRPr lang="en-GB" sz="2000"/>
          </a:p>
          <a:p>
            <a:pPr marL="0" indent="0">
              <a:buNone/>
            </a:pPr>
            <a:endParaRPr lang="en-GB" sz="2000"/>
          </a:p>
          <a:p>
            <a:pPr marL="0" indent="0">
              <a:buNone/>
            </a:pPr>
            <a:endParaRPr lang="en-GB" sz="2000"/>
          </a:p>
          <a:p>
            <a:pPr marL="0" indent="0">
              <a:buNone/>
            </a:pPr>
            <a:endParaRPr lang="en-GB" sz="2000"/>
          </a:p>
        </p:txBody>
      </p:sp>
      <p:sp>
        <p:nvSpPr>
          <p:cNvPr id="4" name="Title 3"/>
          <p:cNvSpPr txBox="1">
            <a:spLocks noGrp="1"/>
          </p:cNvSpPr>
          <p:nvPr>
            <p:ph type="title"/>
          </p:nvPr>
        </p:nvSpPr>
        <p:spPr>
          <a:xfrm>
            <a:off x="499085" y="235253"/>
            <a:ext cx="11073222" cy="701731"/>
          </a:xfrm>
          <a:prstGeom prst="rect">
            <a:avLst/>
          </a:prstGeom>
          <a:noFill/>
        </p:spPr>
        <p:txBody>
          <a:bodyPr wrap="square" rtlCol="0">
            <a:spAutoFit/>
          </a:bodyPr>
          <a:lstStyle/>
          <a:p>
            <a:r>
              <a:rPr lang="en-GB">
                <a:solidFill>
                  <a:schemeClr val="accent5"/>
                </a:solidFill>
                <a:latin typeface="+mn-lt"/>
                <a:cs typeface="Arial" panose="020B0604020202020204" pitchFamily="34" charset="0"/>
              </a:rPr>
              <a:t>Tips and Guidance</a:t>
            </a:r>
          </a:p>
        </p:txBody>
      </p:sp>
      <p:pic>
        <p:nvPicPr>
          <p:cNvPr id="5" name="Picture 4"/>
          <p:cNvPicPr>
            <a:picLocks noChangeAspect="1"/>
          </p:cNvPicPr>
          <p:nvPr/>
        </p:nvPicPr>
        <p:blipFill>
          <a:blip r:embed="rId2"/>
          <a:stretch>
            <a:fillRect/>
          </a:stretch>
        </p:blipFill>
        <p:spPr>
          <a:xfrm>
            <a:off x="428564" y="1231722"/>
            <a:ext cx="576672" cy="654665"/>
          </a:xfrm>
          <a:prstGeom prst="rect">
            <a:avLst/>
          </a:prstGeom>
        </p:spPr>
      </p:pic>
      <p:pic>
        <p:nvPicPr>
          <p:cNvPr id="6" name="Picture 5"/>
          <p:cNvPicPr>
            <a:picLocks noChangeAspect="1"/>
          </p:cNvPicPr>
          <p:nvPr/>
        </p:nvPicPr>
        <p:blipFill>
          <a:blip r:embed="rId3"/>
          <a:stretch>
            <a:fillRect/>
          </a:stretch>
        </p:blipFill>
        <p:spPr>
          <a:xfrm>
            <a:off x="408907" y="2177503"/>
            <a:ext cx="596329" cy="662587"/>
          </a:xfrm>
          <a:prstGeom prst="rect">
            <a:avLst/>
          </a:prstGeom>
        </p:spPr>
      </p:pic>
      <p:pic>
        <p:nvPicPr>
          <p:cNvPr id="7" name="Picture 6"/>
          <p:cNvPicPr>
            <a:picLocks noChangeAspect="1"/>
          </p:cNvPicPr>
          <p:nvPr/>
        </p:nvPicPr>
        <p:blipFill>
          <a:blip r:embed="rId4"/>
          <a:stretch>
            <a:fillRect/>
          </a:stretch>
        </p:blipFill>
        <p:spPr>
          <a:xfrm>
            <a:off x="398629" y="3185706"/>
            <a:ext cx="606607" cy="593006"/>
          </a:xfrm>
          <a:prstGeom prst="rect">
            <a:avLst/>
          </a:prstGeom>
        </p:spPr>
      </p:pic>
      <p:pic>
        <p:nvPicPr>
          <p:cNvPr id="8" name="Picture 7"/>
          <p:cNvPicPr>
            <a:picLocks noChangeAspect="1"/>
          </p:cNvPicPr>
          <p:nvPr/>
        </p:nvPicPr>
        <p:blipFill>
          <a:blip r:embed="rId5"/>
          <a:stretch>
            <a:fillRect/>
          </a:stretch>
        </p:blipFill>
        <p:spPr>
          <a:xfrm>
            <a:off x="398629" y="4069855"/>
            <a:ext cx="537898" cy="574812"/>
          </a:xfrm>
          <a:prstGeom prst="rect">
            <a:avLst/>
          </a:prstGeom>
        </p:spPr>
      </p:pic>
      <p:pic>
        <p:nvPicPr>
          <p:cNvPr id="10" name="Picture 9"/>
          <p:cNvPicPr>
            <a:picLocks noChangeAspect="1"/>
          </p:cNvPicPr>
          <p:nvPr/>
        </p:nvPicPr>
        <p:blipFill>
          <a:blip r:embed="rId6"/>
          <a:stretch>
            <a:fillRect/>
          </a:stretch>
        </p:blipFill>
        <p:spPr>
          <a:xfrm>
            <a:off x="353497" y="5693237"/>
            <a:ext cx="528490" cy="501671"/>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428564" y="4935810"/>
            <a:ext cx="449694" cy="573910"/>
          </a:xfrm>
          <a:prstGeom prst="rect">
            <a:avLst/>
          </a:prstGeom>
        </p:spPr>
      </p:pic>
    </p:spTree>
    <p:extLst>
      <p:ext uri="{BB962C8B-B14F-4D97-AF65-F5344CB8AC3E}">
        <p14:creationId xmlns:p14="http://schemas.microsoft.com/office/powerpoint/2010/main" val="1179675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519BAE8345774E8669FA46DF2DD9E1" ma:contentTypeVersion="19" ma:contentTypeDescription="Create a new document." ma:contentTypeScope="" ma:versionID="fa2263b710239e4f5d7ab157163caa0c">
  <xsd:schema xmlns:xsd="http://www.w3.org/2001/XMLSchema" xmlns:xs="http://www.w3.org/2001/XMLSchema" xmlns:p="http://schemas.microsoft.com/office/2006/metadata/properties" xmlns:ns1="http://schemas.microsoft.com/sharepoint/v3" xmlns:ns2="4d648a74-5c83-46a7-8e4c-7f989ae960a5" xmlns:ns3="6194e418-5875-4308-b033-74eb9c181361" targetNamespace="http://schemas.microsoft.com/office/2006/metadata/properties" ma:root="true" ma:fieldsID="8d3b0e2c279178309cdc8e9ab4488619" ns1:_="" ns2:_="" ns3:_="">
    <xsd:import namespace="http://schemas.microsoft.com/sharepoint/v3"/>
    <xsd:import namespace="4d648a74-5c83-46a7-8e4c-7f989ae960a5"/>
    <xsd:import namespace="6194e418-5875-4308-b033-74eb9c1813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648a74-5c83-46a7-8e4c-7f989ae960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94e418-5875-4308-b033-74eb9c181361"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6777f02-5793-47ea-9637-5fc0f7654bd6}" ma:internalName="TaxCatchAll" ma:showField="CatchAllData" ma:web="6194e418-5875-4308-b033-74eb9c1813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d648a74-5c83-46a7-8e4c-7f989ae960a5">
      <Terms xmlns="http://schemas.microsoft.com/office/infopath/2007/PartnerControls"/>
    </lcf76f155ced4ddcb4097134ff3c332f>
    <_ip_UnifiedCompliancePolicyProperties xmlns="http://schemas.microsoft.com/sharepoint/v3" xsi:nil="true"/>
    <TaxCatchAll xmlns="6194e418-5875-4308-b033-74eb9c181361"/>
  </documentManagement>
</p:properties>
</file>

<file path=customXml/itemProps1.xml><?xml version="1.0" encoding="utf-8"?>
<ds:datastoreItem xmlns:ds="http://schemas.openxmlformats.org/officeDocument/2006/customXml" ds:itemID="{3E3C4D36-42D3-46D2-97D9-9B3B754860C7}">
  <ds:schemaRefs>
    <ds:schemaRef ds:uri="http://schemas.microsoft.com/sharepoint/v3/contenttype/forms"/>
  </ds:schemaRefs>
</ds:datastoreItem>
</file>

<file path=customXml/itemProps2.xml><?xml version="1.0" encoding="utf-8"?>
<ds:datastoreItem xmlns:ds="http://schemas.openxmlformats.org/officeDocument/2006/customXml" ds:itemID="{29117CD9-833F-409D-91DC-A80AD1DE275F}">
  <ds:schemaRefs>
    <ds:schemaRef ds:uri="4d648a74-5c83-46a7-8e4c-7f989ae960a5"/>
    <ds:schemaRef ds:uri="6194e418-5875-4308-b033-74eb9c1813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5FA3EE-CFE5-459B-B208-2EC69959BA12}">
  <ds:schemaRefs>
    <ds:schemaRef ds:uri="4d648a74-5c83-46a7-8e4c-7f989ae960a5"/>
    <ds:schemaRef ds:uri="6194e418-5875-4308-b033-74eb9c1813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Slides>
  <Notes>1</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Discharge Notification Project</vt:lpstr>
      <vt:lpstr>PowerPoint Presentation</vt:lpstr>
      <vt:lpstr>PowerPoint Presentation</vt:lpstr>
      <vt:lpstr>PowerPoint Presentation</vt:lpstr>
      <vt:lpstr>PowerPoint Presentation</vt:lpstr>
      <vt:lpstr>PowerPoint Presentation</vt:lpstr>
      <vt:lpstr>PowerPoint Presentation</vt:lpstr>
      <vt:lpstr>Tips and Guidance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Discharge Notification Project</dc:title>
  <dc:creator>Sandford James</dc:creator>
  <cp:revision>1</cp:revision>
  <dcterms:created xsi:type="dcterms:W3CDTF">2023-07-25T07:54:22Z</dcterms:created>
  <dcterms:modified xsi:type="dcterms:W3CDTF">2023-07-26T15:28:02Z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0x0101007B519BAE8345774E8669FA46DF2DD9E1</vt:lpwstr>
  </property>
  <property fmtid="{D5CDD505-2E9C-101B-9397-08002B2CF9AE}" pid="3" name="MediaServiceImageTags">
    <vt:lpwstr/>
  </property>
</Properties>
</file>