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EB8"/>
    <a:srgbClr val="17B13C"/>
    <a:srgbClr val="0A9AAE"/>
    <a:srgbClr val="0BAFC5"/>
    <a:srgbClr val="E68A10"/>
    <a:srgbClr val="02AE9E"/>
    <a:srgbClr val="18B83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6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3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5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7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95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6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1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4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5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6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BC25-BB2D-4AA6-A720-8760A3D216C6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9940-E484-4E86-96C5-52DB99071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2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fif"/><Relationship Id="rId9" Type="http://schemas.openxmlformats.org/officeDocument/2006/relationships/hyperlink" Target="https://www.elft.nhs.uk/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261" y="332871"/>
            <a:ext cx="11446625" cy="6217920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41" descr="180918ERALOGOF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82" y="113268"/>
            <a:ext cx="2923827" cy="196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2"/>
          <a:stretch/>
        </p:blipFill>
        <p:spPr>
          <a:xfrm>
            <a:off x="9674581" y="107001"/>
            <a:ext cx="2285128" cy="11714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661" y="1205265"/>
            <a:ext cx="2243225" cy="5981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503" y="92162"/>
            <a:ext cx="2769735" cy="18464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4" t="22192" r="2998" b="23732"/>
          <a:stretch/>
        </p:blipFill>
        <p:spPr>
          <a:xfrm>
            <a:off x="432261" y="107001"/>
            <a:ext cx="1594798" cy="945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1" t="17183" r="7710" b="10691"/>
          <a:stretch/>
        </p:blipFill>
        <p:spPr>
          <a:xfrm>
            <a:off x="161282" y="1129713"/>
            <a:ext cx="1880774" cy="7124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6" t="18293" r="15282" b="33381"/>
          <a:stretch/>
        </p:blipFill>
        <p:spPr>
          <a:xfrm>
            <a:off x="195787" y="1922118"/>
            <a:ext cx="1860285" cy="8045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13034" y="2040063"/>
            <a:ext cx="9565852" cy="584775"/>
          </a:xfrm>
          <a:prstGeom prst="rect">
            <a:avLst/>
          </a:prstGeom>
          <a:noFill/>
          <a:ln w="12700">
            <a:solidFill>
              <a:srgbClr val="095EB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095EB8"/>
                </a:solidFill>
              </a:rPr>
              <a:t>ERA Study - Effectiveness of group arts </a:t>
            </a:r>
            <a:r>
              <a:rPr lang="en-GB" sz="1600" b="1" i="1" dirty="0" smtClean="0">
                <a:solidFill>
                  <a:srgbClr val="095EB8"/>
                </a:solidFill>
              </a:rPr>
              <a:t>therapies compared to group counselling for                             diagnostically </a:t>
            </a:r>
            <a:r>
              <a:rPr lang="en-GB" sz="1600" b="1" i="1" dirty="0">
                <a:solidFill>
                  <a:srgbClr val="095EB8"/>
                </a:solidFill>
              </a:rPr>
              <a:t>heterogeneous </a:t>
            </a:r>
            <a:r>
              <a:rPr lang="en-GB" sz="1600" b="1" i="1" dirty="0" smtClean="0">
                <a:solidFill>
                  <a:srgbClr val="095EB8"/>
                </a:solidFill>
              </a:rPr>
              <a:t>patients: Randomised </a:t>
            </a:r>
            <a:r>
              <a:rPr lang="en-GB" sz="1600" b="1" i="1" dirty="0">
                <a:solidFill>
                  <a:srgbClr val="095EB8"/>
                </a:solidFill>
              </a:rPr>
              <a:t>controlled trial in mental health services.</a:t>
            </a:r>
            <a:endParaRPr lang="en-GB" sz="1600" i="1" dirty="0">
              <a:solidFill>
                <a:srgbClr val="095EB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282" y="2624838"/>
            <a:ext cx="1187924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 smtClean="0"/>
              <a:t>ERA is the largest study of group arts therapies conducted in adult mental health to date</a:t>
            </a:r>
          </a:p>
          <a:p>
            <a:r>
              <a:rPr lang="en-GB" b="1" dirty="0"/>
              <a:t> </a:t>
            </a:r>
            <a:r>
              <a:rPr lang="en-GB" b="1" dirty="0" smtClean="0"/>
              <a:t>    429 </a:t>
            </a:r>
            <a:r>
              <a:rPr lang="en-GB" dirty="0" smtClean="0"/>
              <a:t>participants recruited to receive a 40 session group intervention in the arts therapies of their choice OR counselling </a:t>
            </a:r>
            <a:endParaRPr lang="en-GB" sz="600" dirty="0" smtClean="0"/>
          </a:p>
          <a:p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 smtClean="0"/>
              <a:t>43</a:t>
            </a:r>
            <a:r>
              <a:rPr lang="en-GB" dirty="0" smtClean="0"/>
              <a:t> groups delivered – that’s over </a:t>
            </a:r>
            <a:r>
              <a:rPr lang="en-GB" b="1" dirty="0" smtClean="0"/>
              <a:t>1720 clinical sessions </a:t>
            </a:r>
            <a:r>
              <a:rPr lang="en-GB" dirty="0" smtClean="0"/>
              <a:t>of which </a:t>
            </a:r>
            <a:r>
              <a:rPr lang="en-GB" b="1" dirty="0" smtClean="0"/>
              <a:t>34</a:t>
            </a:r>
            <a:r>
              <a:rPr lang="en-GB" dirty="0" smtClean="0"/>
              <a:t> </a:t>
            </a:r>
            <a:r>
              <a:rPr lang="en-GB" b="1" dirty="0" smtClean="0"/>
              <a:t>groups and 1360 </a:t>
            </a:r>
            <a:r>
              <a:rPr lang="en-GB" dirty="0" smtClean="0"/>
              <a:t>sessions were delivered in ELFT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600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b="1" dirty="0" smtClean="0"/>
              <a:t>46</a:t>
            </a:r>
            <a:r>
              <a:rPr lang="en-GB" dirty="0" smtClean="0"/>
              <a:t> clinical staff involved  – 24 arts therapists, 9 group counsellors. 13 co-facilitators joined from local services and included</a:t>
            </a:r>
          </a:p>
          <a:p>
            <a:r>
              <a:rPr lang="en-GB" dirty="0" smtClean="0"/>
              <a:t>      nurses, assistant psychologists, recovery college peer tutors, social therapists and community health clinicians</a:t>
            </a:r>
          </a:p>
          <a:p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Partnership working with community sites including Bunyan Museum, Brady Centre and Rokeby Together Café</a:t>
            </a:r>
          </a:p>
          <a:p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Clinical delivery completed, research follow up rate is at 82%. Findings expected late 2024 – </a:t>
            </a:r>
            <a:r>
              <a:rPr lang="en-GB" dirty="0" smtClean="0">
                <a:hlinkClick r:id="rId9"/>
              </a:rPr>
              <a:t>watch this space!</a:t>
            </a:r>
            <a:endParaRPr lang="en-GB" dirty="0" smtClean="0"/>
          </a:p>
          <a:p>
            <a:endParaRPr lang="en-GB" sz="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Qualitative feedback from clients has been very positive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 smtClean="0"/>
          </a:p>
          <a:p>
            <a:endParaRPr lang="en-GB" sz="600" dirty="0"/>
          </a:p>
          <a:p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endParaRPr lang="en-GB" sz="600" dirty="0"/>
          </a:p>
          <a:p>
            <a:endParaRPr lang="en-GB" sz="600" dirty="0" smtClean="0"/>
          </a:p>
          <a:p>
            <a:endParaRPr lang="en-GB" sz="400" dirty="0"/>
          </a:p>
          <a:p>
            <a:r>
              <a:rPr lang="en-GB" sz="1200" dirty="0" smtClean="0"/>
              <a:t>Chief Investigators: Catherine Carr, Stefan </a:t>
            </a:r>
            <a:r>
              <a:rPr lang="en-GB" sz="1200" dirty="0" err="1" smtClean="0"/>
              <a:t>Priebe</a:t>
            </a:r>
            <a:r>
              <a:rPr lang="en-GB" sz="1200" dirty="0" smtClean="0"/>
              <a:t>		    Trial Manager: Emma </a:t>
            </a:r>
            <a:r>
              <a:rPr lang="en-GB" sz="1200" dirty="0" err="1" smtClean="0"/>
              <a:t>Medlicott</a:t>
            </a:r>
            <a:r>
              <a:rPr lang="en-GB" sz="1200" dirty="0"/>
              <a:t>	</a:t>
            </a:r>
            <a:r>
              <a:rPr lang="en-GB" sz="1200" dirty="0" smtClean="0"/>
              <a:t>		Clinical Lead: Jennifer French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787" y="5557152"/>
            <a:ext cx="11683099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solidFill>
                  <a:srgbClr val="095EB8"/>
                </a:solidFill>
              </a:rPr>
              <a:t>“It made me concentrate more, it’s made me trust people a little bit more… And it just made me enjoy my time again </a:t>
            </a:r>
            <a:r>
              <a:rPr lang="en-GB" sz="1600" b="1" i="1">
                <a:solidFill>
                  <a:srgbClr val="095EB8"/>
                </a:solidFill>
              </a:rPr>
              <a:t>because </a:t>
            </a:r>
            <a:r>
              <a:rPr lang="en-GB" sz="1600" b="1" i="1" smtClean="0">
                <a:solidFill>
                  <a:srgbClr val="095EB8"/>
                </a:solidFill>
              </a:rPr>
              <a:t>               for </a:t>
            </a:r>
            <a:r>
              <a:rPr lang="en-GB" sz="1600" b="1" i="1" dirty="0">
                <a:solidFill>
                  <a:srgbClr val="095EB8"/>
                </a:solidFill>
              </a:rPr>
              <a:t>the last 2 years I have been a virtual prisoner but this had brought me out again” </a:t>
            </a:r>
          </a:p>
          <a:p>
            <a:pPr algn="ctr"/>
            <a:endParaRPr lang="en-GB" sz="600" b="1" i="1" dirty="0">
              <a:solidFill>
                <a:srgbClr val="095EB8"/>
              </a:solidFill>
            </a:endParaRPr>
          </a:p>
          <a:p>
            <a:pPr algn="ctr"/>
            <a:r>
              <a:rPr lang="en-GB" sz="1600" b="1" i="1" dirty="0">
                <a:solidFill>
                  <a:srgbClr val="095EB8"/>
                </a:solidFill>
              </a:rPr>
              <a:t>“The people we met were extremely nice. They gelled and I gelled… and I will miss seeing them.… it was brilliant” </a:t>
            </a:r>
          </a:p>
        </p:txBody>
      </p:sp>
    </p:spTree>
    <p:extLst>
      <p:ext uri="{BB962C8B-B14F-4D97-AF65-F5344CB8AC3E}">
        <p14:creationId xmlns:p14="http://schemas.microsoft.com/office/powerpoint/2010/main" val="365220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259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French Jennifer</dc:creator>
  <cp:lastModifiedBy>French Jennifer</cp:lastModifiedBy>
  <cp:revision>37</cp:revision>
  <dcterms:created xsi:type="dcterms:W3CDTF">2022-09-15T12:22:58Z</dcterms:created>
  <dcterms:modified xsi:type="dcterms:W3CDTF">2023-08-30T09:30:11Z</dcterms:modified>
</cp:coreProperties>
</file>