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5E59-948D-4311-BE73-5AC9ECDB2F63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8318-603D-40FB-8D6B-D7F34227C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019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5E59-948D-4311-BE73-5AC9ECDB2F63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8318-603D-40FB-8D6B-D7F34227C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120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5E59-948D-4311-BE73-5AC9ECDB2F63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8318-603D-40FB-8D6B-D7F34227C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420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5E59-948D-4311-BE73-5AC9ECDB2F63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8318-603D-40FB-8D6B-D7F34227C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45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5E59-948D-4311-BE73-5AC9ECDB2F63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8318-603D-40FB-8D6B-D7F34227C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207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5E59-948D-4311-BE73-5AC9ECDB2F63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8318-603D-40FB-8D6B-D7F34227C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468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5E59-948D-4311-BE73-5AC9ECDB2F63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8318-603D-40FB-8D6B-D7F34227C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228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5E59-948D-4311-BE73-5AC9ECDB2F63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8318-603D-40FB-8D6B-D7F34227C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551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5E59-948D-4311-BE73-5AC9ECDB2F63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8318-603D-40FB-8D6B-D7F34227C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356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5E59-948D-4311-BE73-5AC9ECDB2F63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8318-603D-40FB-8D6B-D7F34227C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323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5E59-948D-4311-BE73-5AC9ECDB2F63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8318-603D-40FB-8D6B-D7F34227C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208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45E59-948D-4311-BE73-5AC9ECDB2F63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78318-603D-40FB-8D6B-D7F34227C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20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hs.sharepoint.com/sites/msteams_305b40/Shared%20Documents/Forms/AllItems.aspx?ga=1&amp;id=%2Fsites%2Fmsteams%5F305b40%2FShared%20Documents%2FGeneral%2FProjects%2FMFA&amp;viewid=6f3d39ec%2Db8f2%2D465a%2D8c7b%2Ddccc100779f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46846"/>
            <a:ext cx="12192000" cy="106403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3CA4653-899B-A369-1D8B-4D9E2E404270}"/>
              </a:ext>
            </a:extLst>
          </p:cNvPr>
          <p:cNvSpPr txBox="1"/>
          <p:nvPr/>
        </p:nvSpPr>
        <p:spPr>
          <a:xfrm>
            <a:off x="1270943" y="1419357"/>
            <a:ext cx="1222577" cy="8640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108000" tIns="108000" rIns="108000" bIns="108000" rtlCol="0" anchor="ctr" anchorCtr="0">
            <a:noAutofit/>
          </a:bodyPr>
          <a:lstStyle/>
          <a:p>
            <a:pPr algn="ctr">
              <a:lnSpc>
                <a:spcPct val="105000"/>
              </a:lnSpc>
            </a:pPr>
            <a:r>
              <a:rPr lang="en-GB" dirty="0"/>
              <a:t>Tower Hamlets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1039204-D804-FB2D-8852-2315A2780344}"/>
              </a:ext>
            </a:extLst>
          </p:cNvPr>
          <p:cNvSpPr txBox="1"/>
          <p:nvPr/>
        </p:nvSpPr>
        <p:spPr>
          <a:xfrm>
            <a:off x="5018514" y="1388948"/>
            <a:ext cx="1331481" cy="864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108000" tIns="108000" rIns="108000" bIns="108000" rtlCol="0" anchor="ctr" anchorCtr="0">
            <a:noAutofit/>
          </a:bodyPr>
          <a:lstStyle/>
          <a:p>
            <a:pPr algn="ctr">
              <a:lnSpc>
                <a:spcPct val="105000"/>
              </a:lnSpc>
            </a:pPr>
            <a:r>
              <a:rPr lang="en-GB" dirty="0"/>
              <a:t>City &amp; Hackney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27CB228-7EC1-28D0-8F4F-10F306DA5072}"/>
              </a:ext>
            </a:extLst>
          </p:cNvPr>
          <p:cNvSpPr txBox="1"/>
          <p:nvPr/>
        </p:nvSpPr>
        <p:spPr>
          <a:xfrm>
            <a:off x="9082781" y="1430489"/>
            <a:ext cx="1116000" cy="864000"/>
          </a:xfrm>
          <a:prstGeom prst="rect">
            <a:avLst/>
          </a:prstGeom>
          <a:solidFill>
            <a:srgbClr val="E334F0"/>
          </a:solidFill>
          <a:ln>
            <a:solidFill>
              <a:srgbClr val="CC00CC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ctr" anchorCtr="0">
            <a:noAutofit/>
          </a:bodyPr>
          <a:lstStyle/>
          <a:p>
            <a:pPr algn="ctr">
              <a:lnSpc>
                <a:spcPct val="105000"/>
              </a:lnSpc>
            </a:pPr>
            <a:r>
              <a:rPr lang="en-GB" dirty="0"/>
              <a:t>Bedford &amp; Luton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E499AA-AF93-19E2-E91B-C3700D851055}"/>
              </a:ext>
            </a:extLst>
          </p:cNvPr>
          <p:cNvSpPr txBox="1"/>
          <p:nvPr/>
        </p:nvSpPr>
        <p:spPr>
          <a:xfrm>
            <a:off x="7775531" y="1419357"/>
            <a:ext cx="1224000" cy="864000"/>
          </a:xfrm>
          <a:prstGeom prst="rect">
            <a:avLst/>
          </a:prstGeom>
          <a:solidFill>
            <a:srgbClr val="FF9933"/>
          </a:solidFill>
          <a:ln>
            <a:solidFill>
              <a:srgbClr val="FF66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ctr" anchorCtr="0">
            <a:noAutofit/>
          </a:bodyPr>
          <a:lstStyle/>
          <a:p>
            <a:pPr algn="ctr">
              <a:lnSpc>
                <a:spcPct val="105000"/>
              </a:lnSpc>
            </a:pPr>
            <a:r>
              <a:rPr lang="en-GB" sz="1400" dirty="0"/>
              <a:t>Primary Care/Specialist Services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D749AAC-AF5A-7439-3CE9-58961CC4E841}"/>
              </a:ext>
            </a:extLst>
          </p:cNvPr>
          <p:cNvSpPr txBox="1"/>
          <p:nvPr/>
        </p:nvSpPr>
        <p:spPr>
          <a:xfrm>
            <a:off x="6404926" y="1398892"/>
            <a:ext cx="1296000" cy="864000"/>
          </a:xfrm>
          <a:prstGeom prst="rect">
            <a:avLst/>
          </a:prstGeom>
          <a:solidFill>
            <a:srgbClr val="FF8585"/>
          </a:solidFill>
          <a:ln>
            <a:solidFill>
              <a:srgbClr val="FF3737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ctr" anchorCtr="0">
            <a:noAutofit/>
          </a:bodyPr>
          <a:lstStyle/>
          <a:p>
            <a:pPr algn="ctr">
              <a:lnSpc>
                <a:spcPct val="105000"/>
              </a:lnSpc>
            </a:pPr>
            <a:r>
              <a:rPr lang="en-GB" dirty="0"/>
              <a:t>Corporate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21771F7-66B0-B571-1F13-9701FD0EB2EC}"/>
              </a:ext>
            </a:extLst>
          </p:cNvPr>
          <p:cNvSpPr txBox="1"/>
          <p:nvPr/>
        </p:nvSpPr>
        <p:spPr>
          <a:xfrm>
            <a:off x="3666149" y="1406120"/>
            <a:ext cx="1296000" cy="8640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ctr" anchorCtr="0">
            <a:noAutofit/>
          </a:bodyPr>
          <a:lstStyle/>
          <a:p>
            <a:pPr algn="ctr">
              <a:lnSpc>
                <a:spcPct val="105000"/>
              </a:lnSpc>
            </a:pPr>
            <a:r>
              <a:rPr lang="en-GB" dirty="0"/>
              <a:t>Newham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E5F735F-06F8-F99C-1BC0-83E270330107}"/>
              </a:ext>
            </a:extLst>
          </p:cNvPr>
          <p:cNvSpPr txBox="1"/>
          <p:nvPr/>
        </p:nvSpPr>
        <p:spPr>
          <a:xfrm>
            <a:off x="1270940" y="2350552"/>
            <a:ext cx="1149178" cy="1078447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8000" tIns="108000" rIns="108000" bIns="108000" rtlCol="0" anchor="t" anchorCtr="0">
            <a:noAutofit/>
          </a:bodyPr>
          <a:lstStyle/>
          <a:p>
            <a:pPr algn="ctr">
              <a:lnSpc>
                <a:spcPct val="105000"/>
              </a:lnSpc>
            </a:pPr>
            <a:r>
              <a:rPr lang="en-GB" sz="1200" b="1" dirty="0"/>
              <a:t>The Green</a:t>
            </a:r>
          </a:p>
          <a:p>
            <a:pPr algn="ctr">
              <a:lnSpc>
                <a:spcPct val="105000"/>
              </a:lnSpc>
            </a:pPr>
            <a:r>
              <a:rPr lang="en-GB" sz="1200" dirty="0">
                <a:solidFill>
                  <a:srgbClr val="FF0000"/>
                </a:solidFill>
              </a:rPr>
              <a:t>07/08/23</a:t>
            </a:r>
          </a:p>
          <a:p>
            <a:pPr algn="ctr">
              <a:lnSpc>
                <a:spcPct val="105000"/>
              </a:lnSpc>
            </a:pPr>
            <a:r>
              <a:rPr lang="en-GB" sz="1200" b="1" dirty="0"/>
              <a:t>The Green</a:t>
            </a:r>
          </a:p>
          <a:p>
            <a:pPr algn="ctr">
              <a:lnSpc>
                <a:spcPct val="105000"/>
              </a:lnSpc>
            </a:pPr>
            <a:r>
              <a:rPr lang="en-GB" sz="1200" dirty="0">
                <a:solidFill>
                  <a:srgbClr val="FF0000"/>
                </a:solidFill>
              </a:rPr>
              <a:t>23/08/23</a:t>
            </a:r>
          </a:p>
          <a:p>
            <a:pPr algn="ctr">
              <a:lnSpc>
                <a:spcPct val="105000"/>
              </a:lnSpc>
            </a:pPr>
            <a:endParaRPr lang="en-GB" sz="1200" dirty="0">
              <a:solidFill>
                <a:srgbClr val="FF0000"/>
              </a:solidFill>
            </a:endParaRPr>
          </a:p>
          <a:p>
            <a:pPr algn="ctr">
              <a:lnSpc>
                <a:spcPct val="105000"/>
              </a:lnSpc>
            </a:pPr>
            <a:endParaRPr lang="en-GB" sz="1200" dirty="0">
              <a:solidFill>
                <a:srgbClr val="FF0000"/>
              </a:solidFill>
            </a:endParaRPr>
          </a:p>
          <a:p>
            <a:pPr algn="ctr">
              <a:lnSpc>
                <a:spcPct val="105000"/>
              </a:lnSpc>
            </a:pP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6C3355D-DFAF-7F5C-4417-8A17CF63F02D}"/>
              </a:ext>
            </a:extLst>
          </p:cNvPr>
          <p:cNvSpPr txBox="1"/>
          <p:nvPr/>
        </p:nvSpPr>
        <p:spPr>
          <a:xfrm>
            <a:off x="2473337" y="2350552"/>
            <a:ext cx="1149178" cy="891563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8000" tIns="108000" rIns="108000" bIns="108000" rtlCol="0" anchor="t" anchorCtr="0">
            <a:spAutoFit/>
          </a:bodyPr>
          <a:lstStyle/>
          <a:p>
            <a:pPr algn="ctr">
              <a:lnSpc>
                <a:spcPct val="105000"/>
              </a:lnSpc>
            </a:pPr>
            <a:r>
              <a:rPr lang="en-GB" sz="1200" b="1" dirty="0"/>
              <a:t>N/A Training</a:t>
            </a:r>
          </a:p>
          <a:p>
            <a:pPr algn="ctr">
              <a:lnSpc>
                <a:spcPct val="105000"/>
              </a:lnSpc>
            </a:pPr>
            <a:r>
              <a:rPr lang="en-GB" sz="1100" b="1" dirty="0"/>
              <a:t>Final Go-live</a:t>
            </a:r>
          </a:p>
          <a:p>
            <a:pPr algn="ctr">
              <a:lnSpc>
                <a:spcPct val="105000"/>
              </a:lnSpc>
            </a:pPr>
            <a:r>
              <a:rPr lang="en-GB" sz="1100" dirty="0">
                <a:solidFill>
                  <a:srgbClr val="FF0000"/>
                </a:solidFill>
              </a:rPr>
              <a:t>31/08/23</a:t>
            </a:r>
          </a:p>
          <a:p>
            <a:pPr algn="ctr">
              <a:lnSpc>
                <a:spcPct val="105000"/>
              </a:lnSpc>
            </a:pPr>
            <a:endParaRPr lang="en-GB" sz="800" i="1" dirty="0">
              <a:solidFill>
                <a:srgbClr val="00B0F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85AF728-D946-A56B-4CA0-470E3BBEF160}"/>
              </a:ext>
            </a:extLst>
          </p:cNvPr>
          <p:cNvSpPr txBox="1"/>
          <p:nvPr/>
        </p:nvSpPr>
        <p:spPr>
          <a:xfrm>
            <a:off x="5207201" y="2350552"/>
            <a:ext cx="1060756" cy="158328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8000" tIns="108000" rIns="108000" bIns="108000" rtlCol="0" anchor="t" anchorCtr="0">
            <a:noAutofit/>
          </a:bodyPr>
          <a:lstStyle/>
          <a:p>
            <a:pPr algn="ctr">
              <a:lnSpc>
                <a:spcPct val="105000"/>
              </a:lnSpc>
            </a:pPr>
            <a:r>
              <a:rPr lang="en-GB" sz="1050" b="1" dirty="0">
                <a:solidFill>
                  <a:schemeClr val="tx1"/>
                </a:solidFill>
              </a:rPr>
              <a:t>C &amp; H Centre for mental health </a:t>
            </a:r>
            <a:r>
              <a:rPr lang="en-GB" sz="1050" dirty="0">
                <a:solidFill>
                  <a:srgbClr val="FF0000"/>
                </a:solidFill>
              </a:rPr>
              <a:t>11/10/23</a:t>
            </a:r>
          </a:p>
          <a:p>
            <a:pPr algn="ctr">
              <a:lnSpc>
                <a:spcPct val="105000"/>
              </a:lnSpc>
            </a:pPr>
            <a:r>
              <a:rPr lang="en-GB" sz="1050" b="1" dirty="0">
                <a:solidFill>
                  <a:schemeClr val="tx1"/>
                </a:solidFill>
              </a:rPr>
              <a:t>C &amp; H Centre for mental health </a:t>
            </a:r>
            <a:r>
              <a:rPr lang="en-GB" sz="1050" dirty="0">
                <a:solidFill>
                  <a:srgbClr val="FF0000"/>
                </a:solidFill>
              </a:rPr>
              <a:t>25/10/23</a:t>
            </a:r>
          </a:p>
          <a:p>
            <a:pPr algn="ctr">
              <a:lnSpc>
                <a:spcPct val="105000"/>
              </a:lnSpc>
            </a:pP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94A2DF3-269F-6EF0-B033-0AB1A4583559}"/>
              </a:ext>
            </a:extLst>
          </p:cNvPr>
          <p:cNvSpPr txBox="1"/>
          <p:nvPr/>
        </p:nvSpPr>
        <p:spPr>
          <a:xfrm>
            <a:off x="6422277" y="2306295"/>
            <a:ext cx="1296000" cy="934616"/>
          </a:xfrm>
          <a:prstGeom prst="rect">
            <a:avLst/>
          </a:prstGeom>
          <a:ln>
            <a:solidFill>
              <a:srgbClr val="FF3737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8000" tIns="108000" rIns="108000" bIns="108000" rtlCol="0" anchor="t" anchorCtr="0">
            <a:noAutofit/>
          </a:bodyPr>
          <a:lstStyle/>
          <a:p>
            <a:pPr algn="ctr">
              <a:lnSpc>
                <a:spcPct val="105000"/>
              </a:lnSpc>
            </a:pPr>
            <a:r>
              <a:rPr lang="en-GB" sz="1200" b="1" dirty="0" err="1"/>
              <a:t>Alie</a:t>
            </a:r>
            <a:r>
              <a:rPr lang="en-GB" sz="1200" b="1" dirty="0"/>
              <a:t> Street</a:t>
            </a:r>
            <a:endParaRPr lang="en-GB" sz="1200" dirty="0">
              <a:solidFill>
                <a:srgbClr val="FF0000"/>
              </a:solidFill>
            </a:endParaRPr>
          </a:p>
          <a:p>
            <a:pPr algn="ctr">
              <a:lnSpc>
                <a:spcPct val="105000"/>
              </a:lnSpc>
            </a:pPr>
            <a:r>
              <a:rPr lang="en-GB" sz="1000" dirty="0">
                <a:solidFill>
                  <a:srgbClr val="FF0000"/>
                </a:solidFill>
              </a:rPr>
              <a:t>08/11/23</a:t>
            </a:r>
          </a:p>
          <a:p>
            <a:pPr algn="ctr">
              <a:lnSpc>
                <a:spcPct val="105000"/>
              </a:lnSpc>
            </a:pPr>
            <a:r>
              <a:rPr lang="en-GB" sz="1200" b="1" dirty="0" err="1">
                <a:solidFill>
                  <a:schemeClr val="tx1"/>
                </a:solidFill>
              </a:rPr>
              <a:t>Alie</a:t>
            </a:r>
            <a:r>
              <a:rPr lang="en-GB" sz="1200" b="1" dirty="0">
                <a:solidFill>
                  <a:schemeClr val="tx1"/>
                </a:solidFill>
              </a:rPr>
              <a:t> Street</a:t>
            </a:r>
          </a:p>
          <a:p>
            <a:pPr algn="ctr">
              <a:lnSpc>
                <a:spcPct val="105000"/>
              </a:lnSpc>
            </a:pPr>
            <a:r>
              <a:rPr lang="en-GB" sz="1000" dirty="0">
                <a:solidFill>
                  <a:srgbClr val="FF0000"/>
                </a:solidFill>
              </a:rPr>
              <a:t>22/11/23 </a:t>
            </a:r>
          </a:p>
          <a:p>
            <a:pPr algn="ctr">
              <a:lnSpc>
                <a:spcPct val="105000"/>
              </a:lnSpc>
              <a:buFont typeface="Arial" pitchFamily="34" charset="0"/>
              <a:buChar char="•"/>
            </a:pPr>
            <a:endParaRPr lang="en-GB" sz="700" i="1" dirty="0">
              <a:solidFill>
                <a:srgbClr val="FF3300"/>
              </a:solidFill>
            </a:endParaRPr>
          </a:p>
          <a:p>
            <a:pPr algn="ctr">
              <a:lnSpc>
                <a:spcPct val="105000"/>
              </a:lnSpc>
              <a:buFont typeface="Arial" pitchFamily="34" charset="0"/>
              <a:buChar char="•"/>
            </a:pPr>
            <a:endParaRPr lang="en-GB" sz="700" dirty="0"/>
          </a:p>
          <a:p>
            <a:pPr algn="ctr">
              <a:lnSpc>
                <a:spcPct val="105000"/>
              </a:lnSpc>
              <a:buFont typeface="Arial" pitchFamily="34" charset="0"/>
              <a:buChar char="•"/>
            </a:pPr>
            <a:endParaRPr lang="en-GB" sz="7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EC2DF99-E6E9-1561-4468-2250BA303FE1}"/>
              </a:ext>
            </a:extLst>
          </p:cNvPr>
          <p:cNvSpPr txBox="1"/>
          <p:nvPr/>
        </p:nvSpPr>
        <p:spPr>
          <a:xfrm>
            <a:off x="9031678" y="2339102"/>
            <a:ext cx="1116000" cy="1465077"/>
          </a:xfrm>
          <a:prstGeom prst="rect">
            <a:avLst/>
          </a:prstGeom>
          <a:ln>
            <a:solidFill>
              <a:srgbClr val="CC00C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8000" tIns="108000" rIns="108000" bIns="108000" rtlCol="0" anchor="t" anchorCtr="0">
            <a:noAutofit/>
          </a:bodyPr>
          <a:lstStyle/>
          <a:p>
            <a:pPr algn="ctr">
              <a:lnSpc>
                <a:spcPct val="105000"/>
              </a:lnSpc>
            </a:pPr>
            <a:r>
              <a:rPr lang="en-GB" sz="1200" b="1" dirty="0"/>
              <a:t>Grove View IHH  </a:t>
            </a:r>
          </a:p>
          <a:p>
            <a:pPr algn="ctr">
              <a:lnSpc>
                <a:spcPct val="105000"/>
              </a:lnSpc>
            </a:pPr>
            <a:r>
              <a:rPr lang="en-GB" sz="1200" dirty="0">
                <a:solidFill>
                  <a:srgbClr val="FF0000"/>
                </a:solidFill>
              </a:rPr>
              <a:t>10/01/24</a:t>
            </a:r>
          </a:p>
          <a:p>
            <a:pPr algn="ctr">
              <a:lnSpc>
                <a:spcPct val="105000"/>
              </a:lnSpc>
            </a:pPr>
            <a:r>
              <a:rPr lang="en-GB" sz="1100" b="1" dirty="0"/>
              <a:t>Grove View IHH  </a:t>
            </a:r>
          </a:p>
          <a:p>
            <a:pPr algn="ctr">
              <a:lnSpc>
                <a:spcPct val="105000"/>
              </a:lnSpc>
            </a:pPr>
            <a:r>
              <a:rPr lang="en-GB" sz="1100" dirty="0">
                <a:solidFill>
                  <a:srgbClr val="FF0000"/>
                </a:solidFill>
              </a:rPr>
              <a:t>24/01/24</a:t>
            </a:r>
          </a:p>
          <a:p>
            <a:pPr algn="ctr">
              <a:lnSpc>
                <a:spcPct val="105000"/>
              </a:lnSpc>
            </a:pPr>
            <a:endParaRPr lang="en-GB" sz="800" dirty="0">
              <a:solidFill>
                <a:schemeClr val="tx1"/>
              </a:solidFill>
            </a:endParaRPr>
          </a:p>
          <a:p>
            <a:pPr algn="ctr">
              <a:lnSpc>
                <a:spcPct val="105000"/>
              </a:lnSpc>
              <a:buFont typeface="Wingdings" pitchFamily="2" charset="2"/>
              <a:buChar char="§"/>
            </a:pPr>
            <a:endParaRPr lang="en-GB" sz="800" dirty="0">
              <a:solidFill>
                <a:schemeClr val="tx1"/>
              </a:solidFill>
            </a:endParaRPr>
          </a:p>
        </p:txBody>
      </p:sp>
      <p:grpSp>
        <p:nvGrpSpPr>
          <p:cNvPr id="33" name="Group 35">
            <a:extLst>
              <a:ext uri="{FF2B5EF4-FFF2-40B4-BE49-F238E27FC236}">
                <a16:creationId xmlns:a16="http://schemas.microsoft.com/office/drawing/2014/main" id="{6FBA2076-83F0-3394-CD34-5A0B75C9684D}"/>
              </a:ext>
            </a:extLst>
          </p:cNvPr>
          <p:cNvGrpSpPr/>
          <p:nvPr/>
        </p:nvGrpSpPr>
        <p:grpSpPr>
          <a:xfrm>
            <a:off x="3685695" y="2350552"/>
            <a:ext cx="1379239" cy="1691423"/>
            <a:chOff x="198200" y="2483895"/>
            <a:chExt cx="1149178" cy="158134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53AFE6D-B311-C5F2-7673-5A6F48237086}"/>
                </a:ext>
              </a:extLst>
            </p:cNvPr>
            <p:cNvSpPr txBox="1"/>
            <p:nvPr/>
          </p:nvSpPr>
          <p:spPr>
            <a:xfrm>
              <a:off x="198200" y="2483895"/>
              <a:ext cx="1149178" cy="1581347"/>
            </a:xfrm>
            <a:prstGeom prst="rect">
              <a:avLst/>
            </a:prstGeom>
            <a:ln>
              <a:solidFill>
                <a:srgbClr val="280688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lIns="108000" tIns="108000" rIns="108000" bIns="108000" rtlCol="0" anchor="t" anchorCtr="0">
              <a:noAutofit/>
            </a:bodyPr>
            <a:lstStyle/>
            <a:p>
              <a:pPr algn="ctr">
                <a:lnSpc>
                  <a:spcPct val="105000"/>
                </a:lnSpc>
              </a:pPr>
              <a:r>
                <a:rPr lang="en-GB" sz="1050" b="1" dirty="0"/>
                <a:t>Newham Mental Health Centre (Cherry Tree Way)</a:t>
              </a:r>
            </a:p>
            <a:p>
              <a:pPr algn="ctr">
                <a:lnSpc>
                  <a:spcPct val="105000"/>
                </a:lnSpc>
              </a:pPr>
              <a:r>
                <a:rPr lang="en-GB" sz="1200" dirty="0">
                  <a:solidFill>
                    <a:srgbClr val="FF0000"/>
                  </a:solidFill>
                </a:rPr>
                <a:t>06/09/23</a:t>
              </a:r>
            </a:p>
            <a:p>
              <a:pPr algn="ctr">
                <a:lnSpc>
                  <a:spcPct val="105000"/>
                </a:lnSpc>
              </a:pPr>
              <a:r>
                <a:rPr lang="en-GB" sz="1050" b="1" dirty="0"/>
                <a:t>Newham Mental Health Centre (Cherry Tree Way)</a:t>
              </a:r>
            </a:p>
            <a:p>
              <a:pPr algn="ctr">
                <a:lnSpc>
                  <a:spcPct val="105000"/>
                </a:lnSpc>
              </a:pPr>
              <a:r>
                <a:rPr lang="en-GB" sz="1050" dirty="0">
                  <a:solidFill>
                    <a:srgbClr val="FF0000"/>
                  </a:solidFill>
                </a:rPr>
                <a:t>20/09/23</a:t>
              </a:r>
            </a:p>
            <a:p>
              <a:pPr algn="ctr">
                <a:lnSpc>
                  <a:spcPct val="105000"/>
                </a:lnSpc>
              </a:pPr>
              <a:endParaRPr lang="en-GB" sz="1200" dirty="0">
                <a:solidFill>
                  <a:srgbClr val="FF0000"/>
                </a:solidFill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4EF39F9-2212-DAF0-2E9B-081206705D13}"/>
                </a:ext>
              </a:extLst>
            </p:cNvPr>
            <p:cNvSpPr/>
            <p:nvPr/>
          </p:nvSpPr>
          <p:spPr>
            <a:xfrm>
              <a:off x="224716" y="2573916"/>
              <a:ext cx="994083" cy="140501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108000" rIns="108000" bIns="108000" rtlCol="0" anchor="ctr">
              <a:noAutofit/>
            </a:bodyPr>
            <a:lstStyle/>
            <a:p>
              <a:pPr algn="ctr"/>
              <a:endParaRPr lang="en-GB" sz="2000" dirty="0"/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D077E7B8-B0F5-B698-41D5-8ABFEE238CE0}"/>
              </a:ext>
            </a:extLst>
          </p:cNvPr>
          <p:cNvSpPr txBox="1"/>
          <p:nvPr/>
        </p:nvSpPr>
        <p:spPr>
          <a:xfrm>
            <a:off x="7768964" y="2340812"/>
            <a:ext cx="1224000" cy="1465077"/>
          </a:xfrm>
          <a:prstGeom prst="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8000" tIns="108000" rIns="108000" bIns="108000" rtlCol="0" anchor="t" anchorCtr="0">
            <a:noAutofit/>
          </a:bodyPr>
          <a:lstStyle/>
          <a:p>
            <a:pPr algn="ctr">
              <a:lnSpc>
                <a:spcPct val="105000"/>
              </a:lnSpc>
            </a:pPr>
            <a:r>
              <a:rPr lang="en-GB" sz="1200" b="1" dirty="0">
                <a:solidFill>
                  <a:schemeClr val="tx1"/>
                </a:solidFill>
              </a:rPr>
              <a:t>Mile end hospital </a:t>
            </a:r>
            <a:r>
              <a:rPr lang="en-GB" sz="1000" dirty="0">
                <a:solidFill>
                  <a:srgbClr val="FF0000"/>
                </a:solidFill>
              </a:rPr>
              <a:t>06/12/23</a:t>
            </a:r>
          </a:p>
          <a:p>
            <a:pPr algn="ctr">
              <a:lnSpc>
                <a:spcPct val="105000"/>
              </a:lnSpc>
              <a:buFont typeface="Arial" pitchFamily="34" charset="0"/>
              <a:buChar char="•"/>
            </a:pPr>
            <a:r>
              <a:rPr lang="en-GB" sz="1100" b="1" dirty="0">
                <a:solidFill>
                  <a:schemeClr val="tx1"/>
                </a:solidFill>
              </a:rPr>
              <a:t>Mile end hospital</a:t>
            </a:r>
          </a:p>
          <a:p>
            <a:pPr algn="ctr">
              <a:lnSpc>
                <a:spcPct val="105000"/>
              </a:lnSpc>
            </a:pPr>
            <a:r>
              <a:rPr lang="en-GB" sz="1000" dirty="0">
                <a:solidFill>
                  <a:srgbClr val="FF0000"/>
                </a:solidFill>
              </a:rPr>
              <a:t>20/12/23</a:t>
            </a:r>
          </a:p>
          <a:p>
            <a:pPr algn="ctr">
              <a:lnSpc>
                <a:spcPct val="105000"/>
              </a:lnSpc>
              <a:buFont typeface="Arial" pitchFamily="34" charset="0"/>
              <a:buChar char="•"/>
            </a:pPr>
            <a:endParaRPr lang="en-GB" sz="700" dirty="0"/>
          </a:p>
          <a:p>
            <a:pPr algn="ctr">
              <a:lnSpc>
                <a:spcPct val="105000"/>
              </a:lnSpc>
              <a:buFont typeface="Arial" pitchFamily="34" charset="0"/>
              <a:buChar char="•"/>
            </a:pPr>
            <a:endParaRPr lang="en-GB" sz="70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1BEECA2-7A52-7076-21BB-01CDFFEB516C}"/>
              </a:ext>
            </a:extLst>
          </p:cNvPr>
          <p:cNvSpPr/>
          <p:nvPr/>
        </p:nvSpPr>
        <p:spPr>
          <a:xfrm>
            <a:off x="8234054" y="6087746"/>
            <a:ext cx="2898286" cy="498515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>
            <a:noAutofit/>
          </a:bodyPr>
          <a:lstStyle/>
          <a:p>
            <a:pPr algn="ctr"/>
            <a:endParaRPr lang="en-GB" sz="20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EF67461-C977-245E-A633-E46BFA33A56F}"/>
              </a:ext>
            </a:extLst>
          </p:cNvPr>
          <p:cNvSpPr txBox="1"/>
          <p:nvPr/>
        </p:nvSpPr>
        <p:spPr>
          <a:xfrm>
            <a:off x="6046236" y="3990605"/>
            <a:ext cx="2814405" cy="600715"/>
          </a:xfrm>
          <a:prstGeom prst="rect">
            <a:avLst/>
          </a:prstGeom>
          <a:noFill/>
        </p:spPr>
        <p:txBody>
          <a:bodyPr wrap="square" lIns="108000" tIns="108000" rIns="108000" bIns="108000" rtlCol="0" anchor="t" anchorCtr="0">
            <a:spAutoFit/>
          </a:bodyPr>
          <a:lstStyle/>
          <a:p>
            <a:pPr algn="ctr">
              <a:lnSpc>
                <a:spcPct val="105000"/>
              </a:lnSpc>
            </a:pPr>
            <a:r>
              <a:rPr lang="en-GB" sz="800" dirty="0"/>
              <a:t>** Not all colleagues may require Face to Face training due to IT levels of literacy</a:t>
            </a:r>
          </a:p>
          <a:p>
            <a:pPr algn="ctr">
              <a:lnSpc>
                <a:spcPct val="105000"/>
              </a:lnSpc>
            </a:pPr>
            <a:endParaRPr lang="en-GB" sz="8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2885CB4-CE8B-A8DB-8741-264CC05B6C64}"/>
              </a:ext>
            </a:extLst>
          </p:cNvPr>
          <p:cNvSpPr txBox="1"/>
          <p:nvPr/>
        </p:nvSpPr>
        <p:spPr>
          <a:xfrm>
            <a:off x="4604435" y="5646909"/>
            <a:ext cx="4956950" cy="347376"/>
          </a:xfrm>
          <a:prstGeom prst="rect">
            <a:avLst/>
          </a:prstGeom>
          <a:noFill/>
        </p:spPr>
        <p:txBody>
          <a:bodyPr wrap="square" lIns="108000" tIns="108000" rIns="108000" bIns="108000" rtlCol="0" anchor="t" anchorCtr="0">
            <a:spAutoFit/>
          </a:bodyPr>
          <a:lstStyle/>
          <a:p>
            <a:pPr>
              <a:lnSpc>
                <a:spcPct val="105000"/>
              </a:lnSpc>
            </a:pPr>
            <a:r>
              <a:rPr lang="en-GB" sz="800" dirty="0">
                <a:solidFill>
                  <a:schemeClr val="bg1"/>
                </a:solidFill>
              </a:rPr>
              <a:t>*CRS KYC Front end changes are only applicable to a subset of applications and not all 40 in scope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F17CB0A-0E33-B6F4-FBC8-B7FFDD37F5ED}"/>
              </a:ext>
            </a:extLst>
          </p:cNvPr>
          <p:cNvSpPr txBox="1"/>
          <p:nvPr/>
        </p:nvSpPr>
        <p:spPr>
          <a:xfrm>
            <a:off x="4365519" y="4403347"/>
            <a:ext cx="5158755" cy="1651143"/>
          </a:xfrm>
          <a:prstGeom prst="rect">
            <a:avLst/>
          </a:prstGeom>
          <a:ln/>
          <a:effectLst>
            <a:softEdge rad="1270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108000" tIns="108000" rIns="108000" bIns="108000" rtlCol="0" anchor="t" anchorCtr="0">
            <a:noAutofit/>
          </a:bodyPr>
          <a:lstStyle/>
          <a:p>
            <a:pPr algn="ctr">
              <a:lnSpc>
                <a:spcPct val="105000"/>
              </a:lnSpc>
            </a:pPr>
            <a:r>
              <a:rPr lang="en-GB" sz="1600" b="1" u="sng" dirty="0"/>
              <a:t>MFA Phase 2/3 Dates</a:t>
            </a:r>
          </a:p>
          <a:p>
            <a:pPr algn="ctr">
              <a:lnSpc>
                <a:spcPct val="105000"/>
              </a:lnSpc>
            </a:pPr>
            <a:r>
              <a:rPr lang="en-GB" sz="1600" b="1" dirty="0">
                <a:solidFill>
                  <a:srgbClr val="03DDFB"/>
                </a:solidFill>
              </a:rPr>
              <a:t>BAU Phase 2:</a:t>
            </a:r>
            <a:r>
              <a:rPr lang="en-GB" sz="1600" b="1" dirty="0"/>
              <a:t> ETA March 2024 to complete JML Phase to automate MFA with Service desk at on-boarding</a:t>
            </a:r>
            <a:endParaRPr lang="en-GB" sz="1600" b="1" i="1" dirty="0"/>
          </a:p>
          <a:p>
            <a:pPr algn="ctr">
              <a:lnSpc>
                <a:spcPct val="150000"/>
              </a:lnSpc>
            </a:pPr>
            <a:r>
              <a:rPr lang="en-GB" b="1" dirty="0">
                <a:solidFill>
                  <a:srgbClr val="03DDFB"/>
                </a:solidFill>
              </a:rPr>
              <a:t>Phase 3: </a:t>
            </a:r>
            <a:r>
              <a:rPr lang="en-GB" sz="1600" b="1" dirty="0">
                <a:solidFill>
                  <a:schemeClr val="bg1"/>
                </a:solidFill>
              </a:rPr>
              <a:t>ETA May 2024 Shared </a:t>
            </a:r>
            <a:r>
              <a:rPr lang="en-GB" sz="1600" b="1" dirty="0" smtClean="0">
                <a:solidFill>
                  <a:schemeClr val="bg1"/>
                </a:solidFill>
              </a:rPr>
              <a:t>Mail/Applications </a:t>
            </a:r>
            <a:r>
              <a:rPr lang="en-GB" sz="800" b="1" dirty="0" smtClean="0">
                <a:solidFill>
                  <a:schemeClr val="bg1"/>
                </a:solidFill>
              </a:rPr>
              <a:t>( Out of scope until further Microsoft guidance )</a:t>
            </a:r>
            <a:endParaRPr lang="en-GB" sz="800" b="1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endParaRPr lang="en-GB" b="1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E4A1D72-E1CC-621C-9240-8AF3D97717FD}"/>
              </a:ext>
            </a:extLst>
          </p:cNvPr>
          <p:cNvSpPr txBox="1"/>
          <p:nvPr/>
        </p:nvSpPr>
        <p:spPr>
          <a:xfrm>
            <a:off x="8178229" y="6095587"/>
            <a:ext cx="3293101" cy="503059"/>
          </a:xfrm>
          <a:prstGeom prst="rect">
            <a:avLst/>
          </a:prstGeom>
          <a:noFill/>
        </p:spPr>
        <p:txBody>
          <a:bodyPr wrap="square" lIns="108000" tIns="108000" rIns="108000" bIns="108000" rtlCol="0" anchor="t" anchorCtr="0">
            <a:spAutoFit/>
          </a:bodyPr>
          <a:lstStyle/>
          <a:p>
            <a:pPr>
              <a:lnSpc>
                <a:spcPct val="105000"/>
              </a:lnSpc>
            </a:pPr>
            <a:r>
              <a:rPr lang="en-GB" sz="900" dirty="0"/>
              <a:t>Project documentation and rollout plan can be found on the Cyber </a:t>
            </a:r>
            <a:r>
              <a:rPr lang="en-GB" sz="900" dirty="0">
                <a:hlinkClick r:id="rId3"/>
              </a:rPr>
              <a:t>Team SharePoint </a:t>
            </a:r>
            <a:r>
              <a:rPr lang="en-GB" sz="900" dirty="0"/>
              <a:t>for Audit trail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2EAF797-7E1A-BC24-35A1-17FFDCC6691C}"/>
              </a:ext>
            </a:extLst>
          </p:cNvPr>
          <p:cNvSpPr txBox="1"/>
          <p:nvPr/>
        </p:nvSpPr>
        <p:spPr>
          <a:xfrm>
            <a:off x="5973585" y="6066876"/>
            <a:ext cx="2260468" cy="471448"/>
          </a:xfrm>
          <a:prstGeom prst="rect">
            <a:avLst/>
          </a:prstGeom>
          <a:noFill/>
        </p:spPr>
        <p:txBody>
          <a:bodyPr wrap="square" lIns="108000" tIns="108000" rIns="108000" bIns="108000" rtlCol="0" anchor="t" anchorCtr="0">
            <a:spAutoFit/>
          </a:bodyPr>
          <a:lstStyle/>
          <a:p>
            <a:pPr algn="ctr">
              <a:lnSpc>
                <a:spcPct val="105000"/>
              </a:lnSpc>
            </a:pPr>
            <a:r>
              <a:rPr lang="en-GB" sz="800" i="1" dirty="0"/>
              <a:t>*All dates reviewed per monthly go-live call in collaboration with Service desk and comms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D16B200-346A-8FB1-BA2B-1DD60848F06D}"/>
              </a:ext>
            </a:extLst>
          </p:cNvPr>
          <p:cNvSpPr txBox="1"/>
          <p:nvPr/>
        </p:nvSpPr>
        <p:spPr>
          <a:xfrm>
            <a:off x="2619693" y="1419357"/>
            <a:ext cx="972000" cy="864000"/>
          </a:xfrm>
          <a:prstGeom prst="rect">
            <a:avLst/>
          </a:prstGeom>
          <a:solidFill>
            <a:srgbClr val="076EEB"/>
          </a:solidFill>
          <a:ln>
            <a:solidFill>
              <a:srgbClr val="280688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ctr" anchorCtr="0">
            <a:noAutofit/>
          </a:bodyPr>
          <a:lstStyle/>
          <a:p>
            <a:pPr algn="ctr">
              <a:lnSpc>
                <a:spcPct val="105000"/>
              </a:lnSpc>
            </a:pPr>
            <a:r>
              <a:rPr lang="en-GB" dirty="0"/>
              <a:t>Digital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E2458EC-0CA1-1205-5343-7918D47C0361}"/>
              </a:ext>
            </a:extLst>
          </p:cNvPr>
          <p:cNvSpPr/>
          <p:nvPr/>
        </p:nvSpPr>
        <p:spPr>
          <a:xfrm>
            <a:off x="5268583" y="2443534"/>
            <a:ext cx="901656" cy="1362355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>
            <a:noAutofit/>
          </a:bodyPr>
          <a:lstStyle/>
          <a:p>
            <a:pPr algn="ctr"/>
            <a:endParaRPr lang="en-GB" sz="2000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CD0FFD6-7692-9AE3-DA35-5E31FFDB8A98}"/>
              </a:ext>
            </a:extLst>
          </p:cNvPr>
          <p:cNvSpPr/>
          <p:nvPr/>
        </p:nvSpPr>
        <p:spPr>
          <a:xfrm rot="20285481">
            <a:off x="1062423" y="1668843"/>
            <a:ext cx="1566212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Completed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77170D6-2746-5A5F-D061-03912EDA4895}"/>
              </a:ext>
            </a:extLst>
          </p:cNvPr>
          <p:cNvSpPr/>
          <p:nvPr/>
        </p:nvSpPr>
        <p:spPr>
          <a:xfrm rot="20285481">
            <a:off x="2288343" y="1605661"/>
            <a:ext cx="1566212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Completed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16A9B47-D2F6-2A53-690A-7F40640F8A8E}"/>
              </a:ext>
            </a:extLst>
          </p:cNvPr>
          <p:cNvSpPr txBox="1"/>
          <p:nvPr/>
        </p:nvSpPr>
        <p:spPr>
          <a:xfrm>
            <a:off x="590886" y="752191"/>
            <a:ext cx="4297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MFA Rollout/On-site Training plan</a:t>
            </a:r>
            <a:r>
              <a:rPr lang="en-GB" dirty="0"/>
              <a:t>: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944E376-761C-4654-94BB-A6BE2539E0F9}"/>
              </a:ext>
            </a:extLst>
          </p:cNvPr>
          <p:cNvSpPr txBox="1"/>
          <p:nvPr/>
        </p:nvSpPr>
        <p:spPr>
          <a:xfrm>
            <a:off x="10272866" y="1428779"/>
            <a:ext cx="1116000" cy="864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CC00CC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ctr" anchorCtr="0">
            <a:noAutofit/>
          </a:bodyPr>
          <a:lstStyle/>
          <a:p>
            <a:pPr algn="ctr">
              <a:lnSpc>
                <a:spcPct val="105000"/>
              </a:lnSpc>
            </a:pPr>
            <a:r>
              <a:rPr lang="en-GB" dirty="0"/>
              <a:t>Bank Staff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05EF798-FA16-CDB0-20B7-D1C7D2AD86FA}"/>
              </a:ext>
            </a:extLst>
          </p:cNvPr>
          <p:cNvSpPr txBox="1"/>
          <p:nvPr/>
        </p:nvSpPr>
        <p:spPr>
          <a:xfrm>
            <a:off x="10252589" y="2339103"/>
            <a:ext cx="1116000" cy="1064030"/>
          </a:xfrm>
          <a:prstGeom prst="rect">
            <a:avLst/>
          </a:prstGeom>
          <a:ln>
            <a:solidFill>
              <a:srgbClr val="CC00C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8000" tIns="108000" rIns="108000" bIns="108000" rtlCol="0" anchor="t" anchorCtr="0">
            <a:noAutofit/>
          </a:bodyPr>
          <a:lstStyle/>
          <a:p>
            <a:pPr algn="ctr">
              <a:lnSpc>
                <a:spcPct val="105000"/>
              </a:lnSpc>
            </a:pPr>
            <a:r>
              <a:rPr lang="en-GB" sz="1200" b="1" dirty="0"/>
              <a:t>Webinar Remote Training </a:t>
            </a:r>
          </a:p>
          <a:p>
            <a:pPr algn="ctr">
              <a:lnSpc>
                <a:spcPct val="105000"/>
              </a:lnSpc>
            </a:pPr>
            <a:r>
              <a:rPr lang="en-GB" sz="1200" dirty="0">
                <a:solidFill>
                  <a:srgbClr val="FF0000"/>
                </a:solidFill>
              </a:rPr>
              <a:t>TBC Feb 24</a:t>
            </a:r>
            <a:endParaRPr lang="en-GB" sz="800" dirty="0">
              <a:solidFill>
                <a:srgbClr val="FF0000"/>
              </a:solidFill>
            </a:endParaRPr>
          </a:p>
          <a:p>
            <a:pPr algn="ctr">
              <a:lnSpc>
                <a:spcPct val="105000"/>
              </a:lnSpc>
              <a:buFont typeface="Wingdings" pitchFamily="2" charset="2"/>
              <a:buChar char="§"/>
            </a:pP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A78D8B9C-6381-3248-4D3F-D29CD2DCEAF1}"/>
              </a:ext>
            </a:extLst>
          </p:cNvPr>
          <p:cNvSpPr/>
          <p:nvPr/>
        </p:nvSpPr>
        <p:spPr>
          <a:xfrm>
            <a:off x="6637106" y="2411002"/>
            <a:ext cx="890476" cy="731190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>
            <a:noAutofit/>
          </a:bodyPr>
          <a:lstStyle/>
          <a:p>
            <a:pPr algn="ctr"/>
            <a:endParaRPr lang="en-GB" sz="2000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58700D0-F8FF-1636-3FE4-45E4C1A41F50}"/>
              </a:ext>
            </a:extLst>
          </p:cNvPr>
          <p:cNvSpPr/>
          <p:nvPr/>
        </p:nvSpPr>
        <p:spPr>
          <a:xfrm>
            <a:off x="7972612" y="2472647"/>
            <a:ext cx="873238" cy="1145213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>
            <a:noAutofit/>
          </a:bodyPr>
          <a:lstStyle/>
          <a:p>
            <a:pPr algn="ctr"/>
            <a:endParaRPr lang="en-GB" sz="2000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FEF23B1-BD6D-EC15-4C8B-411EC3BB7BC9}"/>
              </a:ext>
            </a:extLst>
          </p:cNvPr>
          <p:cNvSpPr/>
          <p:nvPr/>
        </p:nvSpPr>
        <p:spPr>
          <a:xfrm>
            <a:off x="1404044" y="2431548"/>
            <a:ext cx="964382" cy="809363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>
            <a:noAutofit/>
          </a:bodyPr>
          <a:lstStyle/>
          <a:p>
            <a:pPr algn="ctr"/>
            <a:endParaRPr lang="en-GB" sz="2000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4ADCE30B-37BA-6675-6FC4-32F444EA3BA9}"/>
              </a:ext>
            </a:extLst>
          </p:cNvPr>
          <p:cNvSpPr/>
          <p:nvPr/>
        </p:nvSpPr>
        <p:spPr>
          <a:xfrm>
            <a:off x="2575306" y="2462372"/>
            <a:ext cx="896204" cy="599871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>
            <a:noAutofit/>
          </a:bodyPr>
          <a:lstStyle/>
          <a:p>
            <a:pPr algn="ctr"/>
            <a:endParaRPr lang="en-GB" sz="2000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BAB6103-A182-AFBD-B7AF-EAE0234ECEBA}"/>
              </a:ext>
            </a:extLst>
          </p:cNvPr>
          <p:cNvSpPr/>
          <p:nvPr/>
        </p:nvSpPr>
        <p:spPr>
          <a:xfrm>
            <a:off x="9128515" y="2387950"/>
            <a:ext cx="964382" cy="1282761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>
            <a:noAutofit/>
          </a:bodyPr>
          <a:lstStyle/>
          <a:p>
            <a:pPr algn="ctr"/>
            <a:endParaRPr lang="en-GB" sz="2000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AF885920-20A0-15C1-E3EC-966252A9D644}"/>
              </a:ext>
            </a:extLst>
          </p:cNvPr>
          <p:cNvSpPr/>
          <p:nvPr/>
        </p:nvSpPr>
        <p:spPr>
          <a:xfrm>
            <a:off x="10305765" y="2411002"/>
            <a:ext cx="964382" cy="913223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>
            <a:noAutofit/>
          </a:bodyPr>
          <a:lstStyle/>
          <a:p>
            <a:pPr algn="ctr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42531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205</Words>
  <Application>Microsoft Office PowerPoint</Application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Gould Nathan</dc:creator>
  <cp:lastModifiedBy>Gould Nathan</cp:lastModifiedBy>
  <cp:revision>2</cp:revision>
  <dcterms:created xsi:type="dcterms:W3CDTF">2023-09-20T12:02:40Z</dcterms:created>
  <dcterms:modified xsi:type="dcterms:W3CDTF">2023-09-20T12:07:03Z</dcterms:modified>
</cp:coreProperties>
</file>