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9"/>
  </p:notesMasterIdLst>
  <p:sldIdLst>
    <p:sldId id="256" r:id="rId5"/>
    <p:sldId id="259" r:id="rId6"/>
    <p:sldId id="257" r:id="rId7"/>
    <p:sldId id="258" r:id="rId8"/>
  </p:sldIdLst>
  <p:sldSz cx="12192000" cy="6858000"/>
  <p:notesSz cx="12192000" cy="6858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 Courage" initials="SC" lastIdx="13" clrIdx="0">
    <p:extLst>
      <p:ext uri="{19B8F6BF-5375-455C-9EA6-DF929625EA0E}">
        <p15:presenceInfo xmlns:p15="http://schemas.microsoft.com/office/powerpoint/2012/main" userId="S::Simon.Courage@allocatesoftware.com::6e5ac534-d12d-46fd-95bd-1066d0d572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6A2655-D7BF-4F50-8778-7BA6D3F90133}" v="34" dt="2021-09-27T12:03:28.44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4EFEF-31A4-4487-B9FB-D6FEEAA8C106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7A826-1176-4830-8DA4-75D9361C2F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871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7A826-1176-4830-8DA4-75D9361C2F4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0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7A826-1176-4830-8DA4-75D9361C2F4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098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62666A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62666A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custDataLst>
      <p:tags r:id="rId1"/>
    </p:custData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62666A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4299" y="151003"/>
            <a:ext cx="375412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62666A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C18E45-52C6-66C8-644A-444549BF83A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05" y="6239632"/>
            <a:ext cx="2604939" cy="6195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ECA936D-F10E-5487-0878-7483D77F27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6" b="-1"/>
          <a:stretch/>
        </p:blipFill>
        <p:spPr>
          <a:xfrm>
            <a:off x="6685359" y="2254775"/>
            <a:ext cx="1692522" cy="3627041"/>
          </a:xfrm>
          <a:prstGeom prst="rect">
            <a:avLst/>
          </a:prstGeom>
        </p:spPr>
      </p:pic>
      <p:pic>
        <p:nvPicPr>
          <p:cNvPr id="9" name="Picture 8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D189C750-EDA9-EF2C-11DE-DFEFA6D9EE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10" y="2254775"/>
            <a:ext cx="1729741" cy="3627041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61525" y="115492"/>
            <a:ext cx="549539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pc="-20"/>
              <a:t>Loop</a:t>
            </a:r>
            <a:r>
              <a:rPr lang="en-US" spc="-20"/>
              <a:t> – Creating your loop Account</a:t>
            </a:r>
            <a:endParaRPr spc="-5"/>
          </a:p>
        </p:txBody>
      </p:sp>
      <p:sp>
        <p:nvSpPr>
          <p:cNvPr id="13" name="object 13"/>
          <p:cNvSpPr txBox="1"/>
          <p:nvPr/>
        </p:nvSpPr>
        <p:spPr>
          <a:xfrm>
            <a:off x="461525" y="779006"/>
            <a:ext cx="1915072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400" b="0" dirty="0">
                <a:solidFill>
                  <a:srgbClr val="62666A"/>
                </a:solidFill>
                <a:latin typeface="Calibri Light"/>
                <a:cs typeface="Calibri Light"/>
              </a:rPr>
              <a:t>1</a:t>
            </a:r>
            <a:endParaRPr lang="en-GB" sz="14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GB" sz="1000" b="1" spc="-5" dirty="0">
                <a:solidFill>
                  <a:srgbClr val="62666A"/>
                </a:solidFill>
                <a:latin typeface="Calibri Light"/>
                <a:cs typeface="Calibri Light"/>
              </a:rPr>
              <a:t>Download</a:t>
            </a:r>
            <a:r>
              <a:rPr lang="en-GB" sz="1000" b="0" spc="-5" dirty="0">
                <a:solidFill>
                  <a:srgbClr val="62666A"/>
                </a:solidFill>
                <a:latin typeface="Calibri Light"/>
                <a:cs typeface="Calibri Light"/>
              </a:rPr>
              <a:t> th</a:t>
            </a:r>
            <a:r>
              <a:rPr lang="en-GB" sz="1000" spc="-5" dirty="0">
                <a:solidFill>
                  <a:srgbClr val="62666A"/>
                </a:solidFill>
                <a:latin typeface="Calibri Light"/>
                <a:cs typeface="Calibri Light"/>
              </a:rPr>
              <a:t>e </a:t>
            </a:r>
            <a:r>
              <a:rPr lang="en-GB" sz="1000" b="1" spc="-5" dirty="0">
                <a:solidFill>
                  <a:srgbClr val="62666A"/>
                </a:solidFill>
                <a:latin typeface="Calibri Light"/>
                <a:cs typeface="Calibri Light"/>
              </a:rPr>
              <a:t>Loop app </a:t>
            </a:r>
            <a:r>
              <a:rPr lang="en-GB" sz="1000" spc="-5" dirty="0">
                <a:solidFill>
                  <a:srgbClr val="62666A"/>
                </a:solidFill>
                <a:latin typeface="Calibri Light"/>
                <a:cs typeface="Calibri Light"/>
              </a:rPr>
              <a:t>from the appropriate smartphone store. The landing page screen will appear.</a:t>
            </a:r>
          </a:p>
          <a:p>
            <a:pPr marL="12700">
              <a:spcBef>
                <a:spcPts val="25"/>
              </a:spcBef>
            </a:pPr>
            <a:r>
              <a:rPr lang="en-GB" sz="1000" spc="-5" dirty="0">
                <a:solidFill>
                  <a:srgbClr val="62666A"/>
                </a:solidFill>
                <a:latin typeface="Calibri Light"/>
                <a:cs typeface="Calibri Light"/>
              </a:rPr>
              <a:t>Select</a:t>
            </a:r>
            <a:r>
              <a:rPr lang="en-GB" sz="1000" b="1" spc="-5" dirty="0">
                <a:solidFill>
                  <a:srgbClr val="62666A"/>
                </a:solidFill>
                <a:latin typeface="Calibri Light"/>
                <a:cs typeface="Calibri Light"/>
              </a:rPr>
              <a:t> Sign Up </a:t>
            </a:r>
            <a:r>
              <a:rPr lang="en-GB" sz="1000" spc="-5" dirty="0">
                <a:solidFill>
                  <a:srgbClr val="62666A"/>
                </a:solidFill>
                <a:latin typeface="Calibri Light"/>
                <a:cs typeface="Calibri Light"/>
              </a:rPr>
              <a:t>or </a:t>
            </a:r>
            <a:r>
              <a:rPr lang="en-GB" sz="1000" b="1" spc="-5" dirty="0">
                <a:solidFill>
                  <a:srgbClr val="62666A"/>
                </a:solidFill>
                <a:latin typeface="Calibri Light"/>
                <a:cs typeface="Calibri Light"/>
              </a:rPr>
              <a:t>Sign In</a:t>
            </a:r>
            <a:endParaRPr lang="en-GB" sz="1000" dirty="0">
              <a:latin typeface="Calibri Light"/>
              <a:cs typeface="Calibri 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993745" y="6415227"/>
            <a:ext cx="199110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0" spc="-5" dirty="0">
                <a:solidFill>
                  <a:srgbClr val="8F1FF7"/>
                </a:solidFill>
                <a:latin typeface="Calibri Light"/>
                <a:cs typeface="Calibri Light"/>
              </a:rPr>
              <a:t>ALL</a:t>
            </a:r>
            <a:r>
              <a:rPr lang="en-US" sz="1400" b="0" spc="-5" dirty="0">
                <a:solidFill>
                  <a:srgbClr val="8F1FF7"/>
                </a:solidFill>
                <a:latin typeface="Calibri Light"/>
                <a:cs typeface="Calibri Light"/>
              </a:rPr>
              <a:t>1</a:t>
            </a:r>
            <a:r>
              <a:rPr sz="1400" b="0" spc="-5" dirty="0">
                <a:solidFill>
                  <a:srgbClr val="8F1FF7"/>
                </a:solidFill>
                <a:latin typeface="Calibri Light"/>
                <a:cs typeface="Calibri Light"/>
              </a:rPr>
              <a:t>.</a:t>
            </a:r>
            <a:r>
              <a:rPr lang="en-US" sz="1400" b="0" spc="-5" dirty="0">
                <a:solidFill>
                  <a:srgbClr val="8F1FF7"/>
                </a:solidFill>
                <a:latin typeface="Calibri Light"/>
                <a:cs typeface="Calibri Light"/>
              </a:rPr>
              <a:t>1</a:t>
            </a:r>
            <a:r>
              <a:rPr sz="1400" b="0" spc="-5" dirty="0">
                <a:solidFill>
                  <a:srgbClr val="8F1FF7"/>
                </a:solidFill>
                <a:latin typeface="Calibri Light"/>
                <a:cs typeface="Calibri Light"/>
              </a:rPr>
              <a:t> </a:t>
            </a:r>
            <a:r>
              <a:rPr lang="en-US" sz="1400" b="0" spc="-5" dirty="0">
                <a:solidFill>
                  <a:srgbClr val="8F1FF7"/>
                </a:solidFill>
                <a:latin typeface="Calibri Light"/>
                <a:cs typeface="Calibri Light"/>
              </a:rPr>
              <a:t>April 2023</a:t>
            </a: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18" name="object 13">
            <a:extLst>
              <a:ext uri="{FF2B5EF4-FFF2-40B4-BE49-F238E27FC236}">
                <a16:creationId xmlns:a16="http://schemas.microsoft.com/office/drawing/2014/main" id="{F6B570DA-3F9E-48DC-85BD-53ED419A4758}"/>
              </a:ext>
            </a:extLst>
          </p:cNvPr>
          <p:cNvSpPr txBox="1"/>
          <p:nvPr/>
        </p:nvSpPr>
        <p:spPr>
          <a:xfrm>
            <a:off x="3522844" y="779006"/>
            <a:ext cx="1915072" cy="7033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400" dirty="0">
                <a:solidFill>
                  <a:srgbClr val="62666A"/>
                </a:solidFill>
                <a:latin typeface="Calibri Light"/>
                <a:cs typeface="Calibri Light"/>
              </a:rPr>
              <a:t>2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000" spc="-5" dirty="0">
                <a:solidFill>
                  <a:srgbClr val="62666A"/>
                </a:solidFill>
                <a:latin typeface="Calibri Light"/>
                <a:cs typeface="Calibri Light"/>
              </a:rPr>
              <a:t>Make sure you have your </a:t>
            </a:r>
            <a:r>
              <a:rPr lang="en-GB" sz="1000" b="1" spc="-5" dirty="0">
                <a:solidFill>
                  <a:srgbClr val="62666A"/>
                </a:solidFill>
                <a:latin typeface="Calibri Light"/>
                <a:cs typeface="Calibri Light"/>
              </a:rPr>
              <a:t>personal email address </a:t>
            </a:r>
            <a:r>
              <a:rPr lang="en-GB" sz="1000" spc="-5" dirty="0">
                <a:solidFill>
                  <a:srgbClr val="62666A"/>
                </a:solidFill>
                <a:latin typeface="Calibri Light"/>
                <a:cs typeface="Calibri Light"/>
              </a:rPr>
              <a:t>and </a:t>
            </a:r>
            <a:r>
              <a:rPr lang="en-GB" sz="1000" b="1" spc="-5" dirty="0">
                <a:solidFill>
                  <a:srgbClr val="62666A"/>
                </a:solidFill>
                <a:latin typeface="Calibri Light"/>
                <a:cs typeface="Calibri Light"/>
              </a:rPr>
              <a:t>mobile number </a:t>
            </a:r>
            <a:r>
              <a:rPr lang="en-GB" sz="1000" spc="-5" dirty="0">
                <a:solidFill>
                  <a:srgbClr val="62666A"/>
                </a:solidFill>
                <a:latin typeface="Calibri Light"/>
                <a:cs typeface="Calibri Light"/>
              </a:rPr>
              <a:t>to hand and select </a:t>
            </a:r>
            <a:r>
              <a:rPr lang="en-GB" sz="1000" b="1" spc="-5" dirty="0">
                <a:solidFill>
                  <a:srgbClr val="62666A"/>
                </a:solidFill>
                <a:latin typeface="Calibri Light"/>
                <a:cs typeface="Calibri Light"/>
              </a:rPr>
              <a:t>Continue</a:t>
            </a:r>
          </a:p>
        </p:txBody>
      </p:sp>
      <p:sp>
        <p:nvSpPr>
          <p:cNvPr id="21" name="object 13">
            <a:extLst>
              <a:ext uri="{FF2B5EF4-FFF2-40B4-BE49-F238E27FC236}">
                <a16:creationId xmlns:a16="http://schemas.microsoft.com/office/drawing/2014/main" id="{EDFE0390-A808-43E5-A1BF-54E436F8C267}"/>
              </a:ext>
            </a:extLst>
          </p:cNvPr>
          <p:cNvSpPr txBox="1"/>
          <p:nvPr/>
        </p:nvSpPr>
        <p:spPr>
          <a:xfrm>
            <a:off x="6584163" y="779006"/>
            <a:ext cx="1915072" cy="11522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400" dirty="0">
                <a:solidFill>
                  <a:srgbClr val="62666A"/>
                </a:solidFill>
                <a:latin typeface="Calibri Light"/>
                <a:cs typeface="Calibri Light"/>
              </a:rPr>
              <a:t>3</a:t>
            </a:r>
            <a:endParaRPr lang="en-GB" sz="14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GB" sz="1000" spc="-5" dirty="0">
                <a:solidFill>
                  <a:srgbClr val="62666A"/>
                </a:solidFill>
                <a:latin typeface="Calibri Light"/>
                <a:cs typeface="Calibri Light"/>
              </a:rPr>
              <a:t>Enter your </a:t>
            </a:r>
            <a:r>
              <a:rPr lang="en-GB" sz="1000" b="1" spc="-5" dirty="0">
                <a:solidFill>
                  <a:srgbClr val="62666A"/>
                </a:solidFill>
                <a:latin typeface="Calibri Light"/>
                <a:cs typeface="Calibri Light"/>
              </a:rPr>
              <a:t>Email, Password, First Name, Last Name and Phone Number. </a:t>
            </a:r>
            <a:r>
              <a:rPr lang="en-GB" sz="1000" spc="-5" dirty="0">
                <a:solidFill>
                  <a:srgbClr val="62666A"/>
                </a:solidFill>
                <a:latin typeface="Calibri Light"/>
                <a:cs typeface="Calibri Light"/>
              </a:rPr>
              <a:t>Tap the </a:t>
            </a:r>
            <a:r>
              <a:rPr lang="en-GB" sz="1000" b="1" spc="-5" dirty="0">
                <a:solidFill>
                  <a:srgbClr val="62666A"/>
                </a:solidFill>
                <a:latin typeface="Calibri Light"/>
                <a:cs typeface="Calibri Light"/>
              </a:rPr>
              <a:t>terms of service and privacy policy </a:t>
            </a:r>
            <a:r>
              <a:rPr lang="en-GB" sz="1000" spc="-5" dirty="0">
                <a:solidFill>
                  <a:srgbClr val="62666A"/>
                </a:solidFill>
                <a:latin typeface="Calibri Light"/>
                <a:cs typeface="Calibri Light"/>
              </a:rPr>
              <a:t>to view and read. Tick the box to agree. The Sign Up button will be greyed out until you agree.</a:t>
            </a:r>
            <a:endParaRPr lang="en-GB" sz="1000" b="1" spc="-5" dirty="0">
              <a:solidFill>
                <a:srgbClr val="62666A"/>
              </a:solidFill>
              <a:latin typeface="Calibri Light"/>
              <a:cs typeface="Calibri Light"/>
            </a:endParaRP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32395F16-A4E6-4E45-9C35-3955467A785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0"/>
          <a:stretch/>
        </p:blipFill>
        <p:spPr>
          <a:xfrm>
            <a:off x="3522844" y="2161368"/>
            <a:ext cx="1915072" cy="3888769"/>
          </a:xfrm>
          <a:prstGeom prst="rect">
            <a:avLst/>
          </a:prstGeom>
        </p:spPr>
      </p:pic>
      <p:sp>
        <p:nvSpPr>
          <p:cNvPr id="12" name="object 13">
            <a:extLst>
              <a:ext uri="{FF2B5EF4-FFF2-40B4-BE49-F238E27FC236}">
                <a16:creationId xmlns:a16="http://schemas.microsoft.com/office/drawing/2014/main" id="{DA851FDB-408E-49EA-9EB0-598D22AD0E06}"/>
              </a:ext>
            </a:extLst>
          </p:cNvPr>
          <p:cNvSpPr txBox="1"/>
          <p:nvPr/>
        </p:nvSpPr>
        <p:spPr>
          <a:xfrm>
            <a:off x="9431933" y="779006"/>
            <a:ext cx="1915072" cy="536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400">
                <a:solidFill>
                  <a:srgbClr val="62666A"/>
                </a:solidFill>
                <a:latin typeface="Calibri Light"/>
                <a:cs typeface="Calibri Light"/>
              </a:rPr>
              <a:t>4</a:t>
            </a:r>
            <a:endParaRPr lang="en-GB" sz="14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GB" sz="1000" spc="-5">
                <a:solidFill>
                  <a:srgbClr val="62666A"/>
                </a:solidFill>
                <a:latin typeface="Calibri Light"/>
                <a:cs typeface="Calibri Light"/>
              </a:rPr>
              <a:t>Read the Allocate Loop Terms and Conditions</a:t>
            </a: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95FF420-F67B-4BB5-949D-FDB6FC49043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3"/>
          <a:stretch/>
        </p:blipFill>
        <p:spPr>
          <a:xfrm>
            <a:off x="9431934" y="2161368"/>
            <a:ext cx="1918558" cy="3888769"/>
          </a:xfrm>
          <a:prstGeom prst="rect">
            <a:avLst/>
          </a:prstGeom>
        </p:spPr>
      </p:pic>
      <p:pic>
        <p:nvPicPr>
          <p:cNvPr id="4" name="Picture 3" descr="A picture containing text, electronics, screenshot, cellphone&#10;&#10;Description automatically generated">
            <a:extLst>
              <a:ext uri="{FF2B5EF4-FFF2-40B4-BE49-F238E27FC236}">
                <a16:creationId xmlns:a16="http://schemas.microsoft.com/office/drawing/2014/main" id="{D56528E0-79F2-A90F-2CBA-D15AD4317D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89" y="2161367"/>
            <a:ext cx="1920498" cy="3888769"/>
          </a:xfrm>
          <a:prstGeom prst="rect">
            <a:avLst/>
          </a:prstGeom>
        </p:spPr>
      </p:pic>
      <p:pic>
        <p:nvPicPr>
          <p:cNvPr id="14" name="Picture 13" descr="A picture containing text, electronics, screenshot, cellphone&#10;&#10;Description automatically generated">
            <a:extLst>
              <a:ext uri="{FF2B5EF4-FFF2-40B4-BE49-F238E27FC236}">
                <a16:creationId xmlns:a16="http://schemas.microsoft.com/office/drawing/2014/main" id="{64CBFA72-1D6F-FE6F-0467-D2A4AB1D23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588" y="2161367"/>
            <a:ext cx="1902221" cy="38517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7ACA297-E107-EF12-2046-40234F85F1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6"/>
          <a:stretch/>
        </p:blipFill>
        <p:spPr>
          <a:xfrm>
            <a:off x="7015798" y="2253288"/>
            <a:ext cx="1642170" cy="3551174"/>
          </a:xfrm>
          <a:prstGeom prst="rect">
            <a:avLst/>
          </a:prstGeom>
        </p:spPr>
      </p:pic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4156DA3-E8CF-E2B9-4B96-9C1A8647C4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8"/>
          <a:stretch/>
        </p:blipFill>
        <p:spPr>
          <a:xfrm>
            <a:off x="2698378" y="2337746"/>
            <a:ext cx="1667677" cy="3496723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61525" y="115492"/>
            <a:ext cx="549539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pc="-20"/>
              <a:t>Loop</a:t>
            </a:r>
            <a:r>
              <a:rPr lang="en-US" spc="-20"/>
              <a:t> – Creating your loop Account</a:t>
            </a:r>
            <a:endParaRPr spc="-5"/>
          </a:p>
        </p:txBody>
      </p:sp>
      <p:sp>
        <p:nvSpPr>
          <p:cNvPr id="23" name="object 23"/>
          <p:cNvSpPr txBox="1"/>
          <p:nvPr/>
        </p:nvSpPr>
        <p:spPr>
          <a:xfrm>
            <a:off x="9993745" y="6415227"/>
            <a:ext cx="199110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0" spc="-5" dirty="0">
                <a:solidFill>
                  <a:srgbClr val="8F1FF7"/>
                </a:solidFill>
                <a:latin typeface="Calibri Light"/>
                <a:cs typeface="Calibri Light"/>
              </a:rPr>
              <a:t>ALL</a:t>
            </a:r>
            <a:r>
              <a:rPr lang="en-US" sz="1400" b="0" spc="-5" dirty="0">
                <a:solidFill>
                  <a:srgbClr val="8F1FF7"/>
                </a:solidFill>
                <a:latin typeface="Calibri Light"/>
                <a:cs typeface="Calibri Light"/>
              </a:rPr>
              <a:t>1</a:t>
            </a:r>
            <a:r>
              <a:rPr sz="1400" b="0" spc="-5" dirty="0">
                <a:solidFill>
                  <a:srgbClr val="8F1FF7"/>
                </a:solidFill>
                <a:latin typeface="Calibri Light"/>
                <a:cs typeface="Calibri Light"/>
              </a:rPr>
              <a:t>.</a:t>
            </a:r>
            <a:r>
              <a:rPr lang="en-US" sz="1400" b="0" spc="-5" dirty="0">
                <a:solidFill>
                  <a:srgbClr val="8F1FF7"/>
                </a:solidFill>
                <a:latin typeface="Calibri Light"/>
                <a:cs typeface="Calibri Light"/>
              </a:rPr>
              <a:t>1</a:t>
            </a:r>
            <a:r>
              <a:rPr sz="1400" b="0" spc="-5" dirty="0">
                <a:solidFill>
                  <a:srgbClr val="8F1FF7"/>
                </a:solidFill>
                <a:latin typeface="Calibri Light"/>
                <a:cs typeface="Calibri Light"/>
              </a:rPr>
              <a:t> </a:t>
            </a:r>
            <a:r>
              <a:rPr lang="en-US" sz="1400" b="0" spc="-5" dirty="0">
                <a:solidFill>
                  <a:srgbClr val="8F1FF7"/>
                </a:solidFill>
                <a:latin typeface="Calibri Light"/>
                <a:cs typeface="Calibri Light"/>
              </a:rPr>
              <a:t>April 2023</a:t>
            </a:r>
            <a:endParaRPr sz="1400" dirty="0">
              <a:latin typeface="Calibri Light"/>
              <a:cs typeface="Calibri Light"/>
            </a:endParaRPr>
          </a:p>
        </p:txBody>
      </p:sp>
      <p:pic>
        <p:nvPicPr>
          <p:cNvPr id="4" name="Picture 3" descr="A picture containing text, electronics, screenshot, cellphone&#10;&#10;Description automatically generated">
            <a:extLst>
              <a:ext uri="{FF2B5EF4-FFF2-40B4-BE49-F238E27FC236}">
                <a16:creationId xmlns:a16="http://schemas.microsoft.com/office/drawing/2014/main" id="{8F8D2E78-536C-194A-12B1-AB54C3FE1D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34" y="2222417"/>
            <a:ext cx="1844602" cy="3735090"/>
          </a:xfrm>
          <a:prstGeom prst="rect">
            <a:avLst/>
          </a:prstGeom>
        </p:spPr>
      </p:pic>
      <p:sp>
        <p:nvSpPr>
          <p:cNvPr id="8" name="object 13">
            <a:extLst>
              <a:ext uri="{FF2B5EF4-FFF2-40B4-BE49-F238E27FC236}">
                <a16:creationId xmlns:a16="http://schemas.microsoft.com/office/drawing/2014/main" id="{2E3AB51D-29D0-9643-4CE2-9BD24B397EDC}"/>
              </a:ext>
            </a:extLst>
          </p:cNvPr>
          <p:cNvSpPr txBox="1"/>
          <p:nvPr/>
        </p:nvSpPr>
        <p:spPr>
          <a:xfrm>
            <a:off x="6912466" y="820195"/>
            <a:ext cx="1915072" cy="10111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400" dirty="0">
                <a:solidFill>
                  <a:srgbClr val="62666A"/>
                </a:solidFill>
                <a:latin typeface="Calibri Light"/>
                <a:cs typeface="Calibri Light"/>
              </a:rPr>
              <a:t>6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000" spc="-5" dirty="0">
                <a:solidFill>
                  <a:srgbClr val="62666A"/>
                </a:solidFill>
                <a:latin typeface="Calibri Light"/>
                <a:cs typeface="Calibri Light"/>
              </a:rPr>
              <a:t>If entered correctly, you will get a notification with a verification code. Enter the code and press </a:t>
            </a:r>
            <a:r>
              <a:rPr lang="en-GB" sz="1000" b="1" spc="-5" dirty="0">
                <a:solidFill>
                  <a:srgbClr val="62666A"/>
                </a:solidFill>
                <a:latin typeface="Calibri Light"/>
                <a:cs typeface="Calibri Light"/>
              </a:rPr>
              <a:t>Confirm, </a:t>
            </a:r>
            <a:r>
              <a:rPr lang="en-GB" sz="1000" spc="-5" dirty="0">
                <a:solidFill>
                  <a:srgbClr val="62666A"/>
                </a:solidFill>
                <a:latin typeface="Calibri Light"/>
                <a:cs typeface="Calibri Light"/>
              </a:rPr>
              <a:t>or</a:t>
            </a:r>
            <a:r>
              <a:rPr lang="en-GB" sz="1000" b="1" spc="-5" dirty="0">
                <a:solidFill>
                  <a:srgbClr val="62666A"/>
                </a:solidFill>
                <a:latin typeface="Calibri Light"/>
                <a:cs typeface="Calibri Light"/>
              </a:rPr>
              <a:t> Resend Again</a:t>
            </a:r>
            <a:r>
              <a:rPr lang="en-GB" sz="1000" spc="-5" dirty="0">
                <a:solidFill>
                  <a:srgbClr val="62666A"/>
                </a:solidFill>
                <a:latin typeface="Calibri Light"/>
                <a:cs typeface="Calibri Light"/>
              </a:rPr>
              <a:t> if the code has not been delivered.</a:t>
            </a:r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id="{37A030AB-1B8C-AC6C-07A6-B3BBCC5BE68C}"/>
              </a:ext>
            </a:extLst>
          </p:cNvPr>
          <p:cNvSpPr txBox="1"/>
          <p:nvPr/>
        </p:nvSpPr>
        <p:spPr>
          <a:xfrm>
            <a:off x="2616434" y="789323"/>
            <a:ext cx="1915072" cy="11650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400" dirty="0">
                <a:solidFill>
                  <a:srgbClr val="62666A"/>
                </a:solidFill>
                <a:latin typeface="Calibri Light"/>
                <a:cs typeface="Calibri Light"/>
              </a:rPr>
              <a:t>5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000" spc="-5" dirty="0">
                <a:solidFill>
                  <a:srgbClr val="62666A"/>
                </a:solidFill>
                <a:latin typeface="Calibri Light"/>
                <a:cs typeface="Calibri Light"/>
              </a:rPr>
              <a:t>Once you have agreed to the Terms and Conditions, you have the option to add a </a:t>
            </a:r>
            <a:r>
              <a:rPr lang="en-GB" sz="1000" b="1" spc="-5" dirty="0">
                <a:solidFill>
                  <a:srgbClr val="62666A"/>
                </a:solidFill>
                <a:latin typeface="Calibri Light"/>
                <a:cs typeface="Calibri Light"/>
              </a:rPr>
              <a:t>phone number </a:t>
            </a:r>
            <a:r>
              <a:rPr lang="en-GB" sz="1000" spc="-5" dirty="0">
                <a:solidFill>
                  <a:srgbClr val="62666A"/>
                </a:solidFill>
                <a:latin typeface="Calibri Light"/>
                <a:cs typeface="Calibri Light"/>
              </a:rPr>
              <a:t>for another </a:t>
            </a:r>
            <a:r>
              <a:rPr lang="en-GB" sz="1000" b="1" spc="-5" dirty="0">
                <a:solidFill>
                  <a:srgbClr val="62666A"/>
                </a:solidFill>
                <a:latin typeface="Calibri Light"/>
                <a:cs typeface="Calibri Light"/>
              </a:rPr>
              <a:t>Sign In</a:t>
            </a:r>
            <a:r>
              <a:rPr lang="en-GB" sz="1000" spc="-5" dirty="0">
                <a:solidFill>
                  <a:srgbClr val="62666A"/>
                </a:solidFill>
                <a:latin typeface="Calibri Light"/>
                <a:cs typeface="Calibri Light"/>
              </a:rPr>
              <a:t> option. Enter your phone number and press </a:t>
            </a:r>
            <a:r>
              <a:rPr lang="en-GB" sz="1000" b="1" spc="-5" dirty="0">
                <a:solidFill>
                  <a:srgbClr val="62666A"/>
                </a:solidFill>
                <a:latin typeface="Calibri Light"/>
                <a:cs typeface="Calibri Light"/>
              </a:rPr>
              <a:t>Continue</a:t>
            </a:r>
            <a:r>
              <a:rPr lang="en-GB" sz="1000" spc="-5" dirty="0">
                <a:solidFill>
                  <a:srgbClr val="62666A"/>
                </a:solidFill>
                <a:latin typeface="Calibri Light"/>
                <a:cs typeface="Calibri Light"/>
              </a:rPr>
              <a:t> or press </a:t>
            </a:r>
            <a:r>
              <a:rPr lang="en-GB" sz="1000" b="1" spc="-5" dirty="0">
                <a:solidFill>
                  <a:srgbClr val="62666A"/>
                </a:solidFill>
                <a:latin typeface="Calibri Light"/>
                <a:cs typeface="Calibri Light"/>
              </a:rPr>
              <a:t>Skip This Step</a:t>
            </a:r>
          </a:p>
        </p:txBody>
      </p:sp>
      <p:pic>
        <p:nvPicPr>
          <p:cNvPr id="11" name="Picture 10" descr="A picture containing text, electronics, screenshot, cellphone&#10;&#10;Description automatically generated">
            <a:extLst>
              <a:ext uri="{FF2B5EF4-FFF2-40B4-BE49-F238E27FC236}">
                <a16:creationId xmlns:a16="http://schemas.microsoft.com/office/drawing/2014/main" id="{26BE78E4-4A2A-4968-5D28-9A302E8DBA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466" y="2150076"/>
            <a:ext cx="1844602" cy="38074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3987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8BAA3A8-4307-7D3B-049A-8531D737C7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655" y="2220817"/>
            <a:ext cx="1748379" cy="3632165"/>
          </a:xfrm>
          <a:prstGeom prst="rect">
            <a:avLst/>
          </a:prstGeom>
        </p:spPr>
      </p:pic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9900E366-3904-36D1-0A87-3F4E8ADC67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323" y="2196103"/>
            <a:ext cx="1771536" cy="3656879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61525" y="115492"/>
            <a:ext cx="549539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pc="-20"/>
              <a:t>Loop</a:t>
            </a:r>
            <a:r>
              <a:rPr lang="en-US" spc="-20"/>
              <a:t> – Creating your Loop Account</a:t>
            </a:r>
            <a:endParaRPr spc="-5"/>
          </a:p>
        </p:txBody>
      </p:sp>
      <p:sp>
        <p:nvSpPr>
          <p:cNvPr id="13" name="object 13"/>
          <p:cNvSpPr txBox="1"/>
          <p:nvPr/>
        </p:nvSpPr>
        <p:spPr>
          <a:xfrm>
            <a:off x="3506577" y="779006"/>
            <a:ext cx="1915072" cy="1152239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400" dirty="0">
                <a:solidFill>
                  <a:srgbClr val="62666A"/>
                </a:solidFill>
                <a:latin typeface="Calibri Light"/>
                <a:cs typeface="Calibri Light"/>
              </a:rPr>
              <a:t>8</a:t>
            </a:r>
            <a:endParaRPr lang="en-GB" sz="14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GB" sz="1000" b="1" spc="-5" dirty="0">
                <a:solidFill>
                  <a:srgbClr val="62666A"/>
                </a:solidFill>
                <a:latin typeface="Calibri Light"/>
                <a:cs typeface="Calibri Light"/>
              </a:rPr>
              <a:t>Check your email/Text message.</a:t>
            </a:r>
            <a:r>
              <a:rPr lang="en-GB" sz="1000" spc="-5" dirty="0">
                <a:solidFill>
                  <a:srgbClr val="62666A"/>
                </a:solidFill>
                <a:latin typeface="Calibri Light"/>
                <a:cs typeface="Calibri Light"/>
              </a:rPr>
              <a:t> Click the </a:t>
            </a:r>
            <a:r>
              <a:rPr lang="en-GB" sz="1000" b="1" spc="-5" dirty="0">
                <a:solidFill>
                  <a:srgbClr val="62666A"/>
                </a:solidFill>
                <a:latin typeface="Calibri Light"/>
                <a:cs typeface="Calibri Light"/>
              </a:rPr>
              <a:t>link</a:t>
            </a:r>
            <a:r>
              <a:rPr lang="en-GB" sz="1000" spc="-5" dirty="0">
                <a:solidFill>
                  <a:srgbClr val="62666A"/>
                </a:solidFill>
                <a:latin typeface="Calibri Light"/>
                <a:cs typeface="Calibri Light"/>
              </a:rPr>
              <a:t> in the email/text message to </a:t>
            </a:r>
            <a:r>
              <a:rPr lang="en-GB" sz="1000" b="1" spc="-5" dirty="0">
                <a:solidFill>
                  <a:srgbClr val="62666A"/>
                </a:solidFill>
                <a:latin typeface="Calibri Light"/>
                <a:cs typeface="Calibri Light"/>
              </a:rPr>
              <a:t>verify your account</a:t>
            </a:r>
            <a:r>
              <a:rPr lang="en-GB" sz="1000" spc="-5" dirty="0">
                <a:solidFill>
                  <a:srgbClr val="62666A"/>
                </a:solidFill>
                <a:latin typeface="Calibri Light"/>
                <a:cs typeface="Calibri Light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GB" sz="1000" spc="-5" dirty="0">
                <a:solidFill>
                  <a:srgbClr val="62666A"/>
                </a:solidFill>
                <a:latin typeface="Calibri Light"/>
                <a:cs typeface="Calibri Light"/>
              </a:rPr>
              <a:t>If you haven’t received the email, select the </a:t>
            </a:r>
            <a:r>
              <a:rPr lang="en-GB" sz="1000" b="1" spc="-5" dirty="0">
                <a:solidFill>
                  <a:srgbClr val="62666A"/>
                </a:solidFill>
                <a:latin typeface="Calibri Light"/>
                <a:cs typeface="Calibri Light"/>
              </a:rPr>
              <a:t>I did not receive the email </a:t>
            </a:r>
            <a:r>
              <a:rPr lang="en-GB" sz="1000" spc="-5" dirty="0">
                <a:solidFill>
                  <a:srgbClr val="62666A"/>
                </a:solidFill>
                <a:latin typeface="Calibri Light"/>
                <a:cs typeface="Calibri Light"/>
              </a:rPr>
              <a:t>link at the bottom of the screen.</a:t>
            </a:r>
            <a:endParaRPr lang="en-GB" sz="1000" dirty="0">
              <a:latin typeface="Calibri Light"/>
              <a:cs typeface="Calibri Light"/>
            </a:endParaRPr>
          </a:p>
        </p:txBody>
      </p:sp>
      <p:sp>
        <p:nvSpPr>
          <p:cNvPr id="18" name="object 13">
            <a:extLst>
              <a:ext uri="{FF2B5EF4-FFF2-40B4-BE49-F238E27FC236}">
                <a16:creationId xmlns:a16="http://schemas.microsoft.com/office/drawing/2014/main" id="{F6B570DA-3F9E-48DC-85BD-53ED419A4758}"/>
              </a:ext>
            </a:extLst>
          </p:cNvPr>
          <p:cNvSpPr txBox="1"/>
          <p:nvPr/>
        </p:nvSpPr>
        <p:spPr>
          <a:xfrm>
            <a:off x="6567896" y="779006"/>
            <a:ext cx="1915072" cy="8572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400" dirty="0">
                <a:solidFill>
                  <a:srgbClr val="62666A"/>
                </a:solidFill>
                <a:latin typeface="Calibri Light"/>
                <a:cs typeface="Calibri Light"/>
              </a:rPr>
              <a:t>9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000" spc="-5" dirty="0">
                <a:solidFill>
                  <a:srgbClr val="62666A"/>
                </a:solidFill>
                <a:latin typeface="Calibri Light"/>
                <a:cs typeface="Calibri Light"/>
              </a:rPr>
              <a:t>If you have followed all of the instructions and still not received the email, select </a:t>
            </a:r>
            <a:r>
              <a:rPr lang="en-GB" sz="1000" b="1" spc="-5" dirty="0">
                <a:solidFill>
                  <a:srgbClr val="62666A"/>
                </a:solidFill>
                <a:latin typeface="Calibri Light"/>
                <a:cs typeface="Calibri Light"/>
              </a:rPr>
              <a:t>Resend Email </a:t>
            </a:r>
            <a:r>
              <a:rPr lang="en-GB" sz="1000" spc="-5" dirty="0">
                <a:solidFill>
                  <a:srgbClr val="62666A"/>
                </a:solidFill>
                <a:latin typeface="Calibri Light"/>
                <a:cs typeface="Calibri Light"/>
              </a:rPr>
              <a:t>or if it has come through, select </a:t>
            </a:r>
            <a:r>
              <a:rPr lang="en-GB" sz="1000" b="1" spc="-5" dirty="0">
                <a:solidFill>
                  <a:srgbClr val="62666A"/>
                </a:solidFill>
                <a:latin typeface="Calibri Light"/>
                <a:cs typeface="Calibri Light"/>
              </a:rPr>
              <a:t>Go Back </a:t>
            </a:r>
          </a:p>
        </p:txBody>
      </p:sp>
      <p:sp>
        <p:nvSpPr>
          <p:cNvPr id="21" name="object 13">
            <a:extLst>
              <a:ext uri="{FF2B5EF4-FFF2-40B4-BE49-F238E27FC236}">
                <a16:creationId xmlns:a16="http://schemas.microsoft.com/office/drawing/2014/main" id="{EDFE0390-A808-43E5-A1BF-54E436F8C267}"/>
              </a:ext>
            </a:extLst>
          </p:cNvPr>
          <p:cNvSpPr txBox="1"/>
          <p:nvPr/>
        </p:nvSpPr>
        <p:spPr>
          <a:xfrm>
            <a:off x="9629215" y="779006"/>
            <a:ext cx="1915072" cy="690574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400" dirty="0">
                <a:solidFill>
                  <a:srgbClr val="62666A"/>
                </a:solidFill>
                <a:latin typeface="Calibri Light"/>
                <a:cs typeface="Calibri Light"/>
              </a:rPr>
              <a:t>10</a:t>
            </a:r>
            <a:endParaRPr lang="en-GB" sz="14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GB" sz="1000" spc="-5" dirty="0">
                <a:solidFill>
                  <a:srgbClr val="62666A"/>
                </a:solidFill>
                <a:latin typeface="Calibri Light"/>
                <a:cs typeface="Calibri Light"/>
              </a:rPr>
              <a:t>If the </a:t>
            </a:r>
            <a:r>
              <a:rPr lang="en-GB" sz="1000" b="1" spc="-5" dirty="0">
                <a:solidFill>
                  <a:srgbClr val="62666A"/>
                </a:solidFill>
                <a:latin typeface="Calibri Light"/>
                <a:cs typeface="Calibri Light"/>
              </a:rPr>
              <a:t>verification link</a:t>
            </a:r>
            <a:r>
              <a:rPr lang="en-GB" sz="1000" spc="-5" dirty="0">
                <a:solidFill>
                  <a:srgbClr val="62666A"/>
                </a:solidFill>
                <a:latin typeface="Calibri Light"/>
                <a:cs typeface="Calibri Light"/>
              </a:rPr>
              <a:t> has expired, then you will get the following message. Select </a:t>
            </a:r>
            <a:r>
              <a:rPr lang="en-GB" sz="1000" b="1" spc="-5" dirty="0">
                <a:solidFill>
                  <a:srgbClr val="62666A"/>
                </a:solidFill>
                <a:latin typeface="Calibri Light"/>
                <a:cs typeface="Calibri Light"/>
              </a:rPr>
              <a:t>Resend Email</a:t>
            </a:r>
          </a:p>
        </p:txBody>
      </p:sp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C6376ACD-B5B9-42C5-A947-54C9521D14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4"/>
          <a:stretch/>
        </p:blipFill>
        <p:spPr>
          <a:xfrm>
            <a:off x="9623052" y="2220817"/>
            <a:ext cx="1912715" cy="3894788"/>
          </a:xfrm>
          <a:prstGeom prst="rect">
            <a:avLst/>
          </a:prstGeom>
        </p:spPr>
      </p:pic>
      <p:sp>
        <p:nvSpPr>
          <p:cNvPr id="12" name="object 13">
            <a:extLst>
              <a:ext uri="{FF2B5EF4-FFF2-40B4-BE49-F238E27FC236}">
                <a16:creationId xmlns:a16="http://schemas.microsoft.com/office/drawing/2014/main" id="{C79DDCA1-7DE5-45F6-B22B-16109D09D1B4}"/>
              </a:ext>
            </a:extLst>
          </p:cNvPr>
          <p:cNvSpPr txBox="1"/>
          <p:nvPr/>
        </p:nvSpPr>
        <p:spPr>
          <a:xfrm>
            <a:off x="483704" y="779005"/>
            <a:ext cx="1915072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400" dirty="0">
                <a:solidFill>
                  <a:srgbClr val="62666A"/>
                </a:solidFill>
                <a:latin typeface="Calibri Light"/>
                <a:cs typeface="Calibri Light"/>
              </a:rPr>
              <a:t>7</a:t>
            </a:r>
            <a:endParaRPr lang="en-GB" sz="14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GB" sz="1000" spc="-5" dirty="0">
                <a:solidFill>
                  <a:srgbClr val="62666A"/>
                </a:solidFill>
                <a:latin typeface="Calibri Light"/>
                <a:cs typeface="Calibri Light"/>
              </a:rPr>
              <a:t>Once you have agreed to the terms, and (optionally) added a phone number, select to </a:t>
            </a:r>
            <a:r>
              <a:rPr lang="en-GB" sz="1000" b="1" spc="-5" dirty="0">
                <a:solidFill>
                  <a:srgbClr val="62666A"/>
                </a:solidFill>
                <a:latin typeface="Calibri Light"/>
                <a:cs typeface="Calibri Light"/>
              </a:rPr>
              <a:t>Sign Up</a:t>
            </a:r>
            <a:endParaRPr lang="en-GB" sz="1000" dirty="0">
              <a:latin typeface="Calibri Light"/>
              <a:cs typeface="Calibri Light"/>
            </a:endParaRPr>
          </a:p>
        </p:txBody>
      </p:sp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129FEBE-D5ED-456B-8B9B-44FCE30079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4"/>
          <a:stretch/>
        </p:blipFill>
        <p:spPr>
          <a:xfrm>
            <a:off x="485966" y="2085133"/>
            <a:ext cx="1912810" cy="3883981"/>
          </a:xfrm>
          <a:prstGeom prst="rect">
            <a:avLst/>
          </a:prstGeom>
        </p:spPr>
      </p:pic>
      <p:sp>
        <p:nvSpPr>
          <p:cNvPr id="2" name="object 23">
            <a:extLst>
              <a:ext uri="{FF2B5EF4-FFF2-40B4-BE49-F238E27FC236}">
                <a16:creationId xmlns:a16="http://schemas.microsoft.com/office/drawing/2014/main" id="{696A2541-96C0-2716-8F67-925E06E0EE9E}"/>
              </a:ext>
            </a:extLst>
          </p:cNvPr>
          <p:cNvSpPr txBox="1"/>
          <p:nvPr/>
        </p:nvSpPr>
        <p:spPr>
          <a:xfrm>
            <a:off x="9993745" y="6415227"/>
            <a:ext cx="199110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0" spc="-5" dirty="0">
                <a:solidFill>
                  <a:srgbClr val="8F1FF7"/>
                </a:solidFill>
                <a:latin typeface="Calibri Light"/>
                <a:cs typeface="Calibri Light"/>
              </a:rPr>
              <a:t>ALL</a:t>
            </a:r>
            <a:r>
              <a:rPr lang="en-US" sz="1400" b="0" spc="-5" dirty="0">
                <a:solidFill>
                  <a:srgbClr val="8F1FF7"/>
                </a:solidFill>
                <a:latin typeface="Calibri Light"/>
                <a:cs typeface="Calibri Light"/>
              </a:rPr>
              <a:t>1</a:t>
            </a:r>
            <a:r>
              <a:rPr sz="1400" b="0" spc="-5" dirty="0">
                <a:solidFill>
                  <a:srgbClr val="8F1FF7"/>
                </a:solidFill>
                <a:latin typeface="Calibri Light"/>
                <a:cs typeface="Calibri Light"/>
              </a:rPr>
              <a:t>.</a:t>
            </a:r>
            <a:r>
              <a:rPr lang="en-US" sz="1400" b="0" spc="-5" dirty="0">
                <a:solidFill>
                  <a:srgbClr val="8F1FF7"/>
                </a:solidFill>
                <a:latin typeface="Calibri Light"/>
                <a:cs typeface="Calibri Light"/>
              </a:rPr>
              <a:t>1</a:t>
            </a:r>
            <a:r>
              <a:rPr sz="1400" b="0" spc="-5" dirty="0">
                <a:solidFill>
                  <a:srgbClr val="8F1FF7"/>
                </a:solidFill>
                <a:latin typeface="Calibri Light"/>
                <a:cs typeface="Calibri Light"/>
              </a:rPr>
              <a:t> </a:t>
            </a:r>
            <a:r>
              <a:rPr lang="en-US" sz="1400" b="0" spc="-5" dirty="0">
                <a:solidFill>
                  <a:srgbClr val="8F1FF7"/>
                </a:solidFill>
                <a:latin typeface="Calibri Light"/>
                <a:cs typeface="Calibri Light"/>
              </a:rPr>
              <a:t>April 2023</a:t>
            </a:r>
            <a:endParaRPr sz="1400" dirty="0">
              <a:latin typeface="Calibri Light"/>
              <a:cs typeface="Calibri Light"/>
            </a:endParaRPr>
          </a:p>
        </p:txBody>
      </p:sp>
      <p:pic>
        <p:nvPicPr>
          <p:cNvPr id="5" name="Picture 4" descr="A picture containing text, electronics, screenshot, cellphone&#10;&#10;Description automatically generated">
            <a:extLst>
              <a:ext uri="{FF2B5EF4-FFF2-40B4-BE49-F238E27FC236}">
                <a16:creationId xmlns:a16="http://schemas.microsoft.com/office/drawing/2014/main" id="{F12099C5-1375-2899-7DCF-C36C51100B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516" y="2085132"/>
            <a:ext cx="1918133" cy="3883981"/>
          </a:xfrm>
          <a:prstGeom prst="rect">
            <a:avLst/>
          </a:prstGeom>
        </p:spPr>
      </p:pic>
      <p:pic>
        <p:nvPicPr>
          <p:cNvPr id="6" name="Picture 5" descr="A picture containing text, electronics, screenshot, cellphone&#10;&#10;Description automatically generated">
            <a:extLst>
              <a:ext uri="{FF2B5EF4-FFF2-40B4-BE49-F238E27FC236}">
                <a16:creationId xmlns:a16="http://schemas.microsoft.com/office/drawing/2014/main" id="{AB9A7990-C596-9B08-7803-E73D67C7C7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389" y="2085131"/>
            <a:ext cx="1918133" cy="38839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1940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iagram&#10;&#10;Description automatically generated">
            <a:extLst>
              <a:ext uri="{FF2B5EF4-FFF2-40B4-BE49-F238E27FC236}">
                <a16:creationId xmlns:a16="http://schemas.microsoft.com/office/drawing/2014/main" id="{6C79E6A1-F732-2244-1143-69AA29A6B7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860" y="2176847"/>
            <a:ext cx="1761161" cy="3655541"/>
          </a:xfrm>
          <a:prstGeom prst="rect">
            <a:avLst/>
          </a:prstGeom>
        </p:spPr>
      </p:pic>
      <p:pic>
        <p:nvPicPr>
          <p:cNvPr id="20" name="Picture 1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A85A0EE-1183-6D61-25E8-A66B94693C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828" y="2143595"/>
            <a:ext cx="1709438" cy="3688793"/>
          </a:xfrm>
          <a:prstGeom prst="rect">
            <a:avLst/>
          </a:prstGeom>
        </p:spPr>
      </p:pic>
      <p:pic>
        <p:nvPicPr>
          <p:cNvPr id="23" name="Picture 22" descr="Table&#10;&#10;Description automatically generated with medium confidence">
            <a:extLst>
              <a:ext uri="{FF2B5EF4-FFF2-40B4-BE49-F238E27FC236}">
                <a16:creationId xmlns:a16="http://schemas.microsoft.com/office/drawing/2014/main" id="{9F319B6C-ECF3-DB5A-DC52-B0ED2D0981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384" y="2176847"/>
            <a:ext cx="1703866" cy="3655541"/>
          </a:xfrm>
          <a:prstGeom prst="rect">
            <a:avLst/>
          </a:prstGeom>
        </p:spPr>
      </p:pic>
      <p:pic>
        <p:nvPicPr>
          <p:cNvPr id="25" name="Picture 24" descr="A picture containing diagram&#10;&#10;Description automatically generated">
            <a:extLst>
              <a:ext uri="{FF2B5EF4-FFF2-40B4-BE49-F238E27FC236}">
                <a16:creationId xmlns:a16="http://schemas.microsoft.com/office/drawing/2014/main" id="{FEFE299B-9AC5-F276-5F6B-440C42536E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87" y="2176847"/>
            <a:ext cx="1666323" cy="3655541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61525" y="115492"/>
            <a:ext cx="549539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pc="-20"/>
              <a:t>Loop</a:t>
            </a:r>
            <a:r>
              <a:rPr lang="en-US" spc="-20"/>
              <a:t> – Creating your Loop Account</a:t>
            </a:r>
            <a:endParaRPr spc="-5"/>
          </a:p>
        </p:txBody>
      </p:sp>
      <p:sp>
        <p:nvSpPr>
          <p:cNvPr id="13" name="object 13"/>
          <p:cNvSpPr txBox="1"/>
          <p:nvPr/>
        </p:nvSpPr>
        <p:spPr>
          <a:xfrm>
            <a:off x="3542081" y="779006"/>
            <a:ext cx="1915072" cy="536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400" dirty="0">
                <a:solidFill>
                  <a:srgbClr val="62666A"/>
                </a:solidFill>
                <a:latin typeface="Calibri Light"/>
                <a:cs typeface="Calibri Light"/>
              </a:rPr>
              <a:t>12</a:t>
            </a:r>
            <a:endParaRPr lang="en-GB" sz="14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GB" sz="1000" spc="-5" dirty="0">
                <a:solidFill>
                  <a:srgbClr val="62666A"/>
                </a:solidFill>
                <a:latin typeface="Calibri Light"/>
                <a:cs typeface="Calibri Light"/>
              </a:rPr>
              <a:t>Type the name of your </a:t>
            </a:r>
            <a:r>
              <a:rPr lang="en-GB" sz="1000" b="1" spc="-5" dirty="0">
                <a:solidFill>
                  <a:srgbClr val="62666A"/>
                </a:solidFill>
                <a:latin typeface="Calibri Light"/>
                <a:cs typeface="Calibri Light"/>
              </a:rPr>
              <a:t>organisation</a:t>
            </a:r>
            <a:r>
              <a:rPr lang="en-GB" sz="1000" spc="-5" dirty="0">
                <a:solidFill>
                  <a:srgbClr val="62666A"/>
                </a:solidFill>
                <a:latin typeface="Calibri Light"/>
                <a:cs typeface="Calibri Light"/>
              </a:rPr>
              <a:t> in the </a:t>
            </a:r>
            <a:r>
              <a:rPr lang="en-GB" sz="1000" b="1" spc="-5" dirty="0">
                <a:solidFill>
                  <a:srgbClr val="62666A"/>
                </a:solidFill>
                <a:latin typeface="Calibri Light"/>
                <a:cs typeface="Calibri Light"/>
              </a:rPr>
              <a:t>search</a:t>
            </a:r>
            <a:r>
              <a:rPr lang="en-GB" sz="1000" spc="-5" dirty="0">
                <a:solidFill>
                  <a:srgbClr val="62666A"/>
                </a:solidFill>
                <a:latin typeface="Calibri Light"/>
                <a:cs typeface="Calibri Light"/>
              </a:rPr>
              <a:t> field and then select it.</a:t>
            </a:r>
            <a:endParaRPr lang="en-GB" sz="1000" dirty="0">
              <a:latin typeface="Calibri Light"/>
              <a:cs typeface="Calibri Light"/>
            </a:endParaRPr>
          </a:p>
        </p:txBody>
      </p:sp>
      <p:sp>
        <p:nvSpPr>
          <p:cNvPr id="18" name="object 13">
            <a:extLst>
              <a:ext uri="{FF2B5EF4-FFF2-40B4-BE49-F238E27FC236}">
                <a16:creationId xmlns:a16="http://schemas.microsoft.com/office/drawing/2014/main" id="{F6B570DA-3F9E-48DC-85BD-53ED419A4758}"/>
              </a:ext>
            </a:extLst>
          </p:cNvPr>
          <p:cNvSpPr txBox="1"/>
          <p:nvPr/>
        </p:nvSpPr>
        <p:spPr>
          <a:xfrm>
            <a:off x="6603400" y="779006"/>
            <a:ext cx="1915072" cy="71622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400" dirty="0">
                <a:solidFill>
                  <a:srgbClr val="62666A"/>
                </a:solidFill>
                <a:latin typeface="Calibri Light"/>
                <a:cs typeface="Calibri Light"/>
              </a:rPr>
              <a:t>13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000" spc="-5" dirty="0">
                <a:solidFill>
                  <a:srgbClr val="62666A"/>
                </a:solidFill>
                <a:latin typeface="Calibri Light"/>
                <a:cs typeface="Calibri Light"/>
              </a:rPr>
              <a:t>Enter your </a:t>
            </a:r>
            <a:r>
              <a:rPr lang="en-GB" sz="1000" b="1" spc="-5" dirty="0">
                <a:solidFill>
                  <a:srgbClr val="62666A"/>
                </a:solidFill>
                <a:latin typeface="Calibri Light"/>
                <a:cs typeface="Calibri Light"/>
              </a:rPr>
              <a:t>User name</a:t>
            </a:r>
            <a:r>
              <a:rPr lang="en-GB" sz="1000" spc="-5" dirty="0">
                <a:solidFill>
                  <a:srgbClr val="62666A"/>
                </a:solidFill>
                <a:latin typeface="Calibri Light"/>
                <a:cs typeface="Calibri Light"/>
              </a:rPr>
              <a:t> and </a:t>
            </a:r>
            <a:r>
              <a:rPr lang="en-GB" sz="1000" b="1" spc="-5" dirty="0">
                <a:solidFill>
                  <a:srgbClr val="62666A"/>
                </a:solidFill>
                <a:latin typeface="Calibri Light"/>
                <a:cs typeface="Calibri Light"/>
              </a:rPr>
              <a:t>Password</a:t>
            </a:r>
            <a:r>
              <a:rPr lang="en-GB" sz="1000" spc="-5" dirty="0">
                <a:solidFill>
                  <a:srgbClr val="62666A"/>
                </a:solidFill>
                <a:latin typeface="Calibri Light"/>
                <a:cs typeface="Calibri Light"/>
              </a:rPr>
              <a:t> for </a:t>
            </a:r>
            <a:r>
              <a:rPr lang="en-GB" sz="1000" b="1" spc="-5" dirty="0" err="1">
                <a:solidFill>
                  <a:srgbClr val="62666A"/>
                </a:solidFill>
                <a:latin typeface="Calibri Light"/>
                <a:cs typeface="Calibri Light"/>
              </a:rPr>
              <a:t>EmployeeOnLine</a:t>
            </a:r>
            <a:r>
              <a:rPr lang="en-GB" sz="1000" spc="-5" dirty="0">
                <a:solidFill>
                  <a:srgbClr val="62666A"/>
                </a:solidFill>
                <a:latin typeface="Calibri Light"/>
                <a:cs typeface="Calibri Light"/>
              </a:rPr>
              <a:t> (EOL)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000" spc="-5" dirty="0">
                <a:solidFill>
                  <a:srgbClr val="62666A"/>
                </a:solidFill>
                <a:latin typeface="Calibri Light"/>
                <a:cs typeface="Calibri Light"/>
              </a:rPr>
              <a:t>Select</a:t>
            </a:r>
            <a:r>
              <a:rPr lang="en-GB" sz="1000" b="1" spc="-5" dirty="0">
                <a:solidFill>
                  <a:srgbClr val="62666A"/>
                </a:solidFill>
                <a:latin typeface="Calibri Light"/>
                <a:cs typeface="Calibri Light"/>
              </a:rPr>
              <a:t> Connect </a:t>
            </a:r>
            <a:r>
              <a:rPr lang="en-GB" sz="1000" spc="-5" dirty="0">
                <a:solidFill>
                  <a:srgbClr val="62666A"/>
                </a:solidFill>
                <a:latin typeface="Calibri Light"/>
                <a:cs typeface="Calibri Light"/>
              </a:rPr>
              <a:t>or </a:t>
            </a:r>
            <a:r>
              <a:rPr lang="en-GB" sz="1000" b="1" spc="-5" dirty="0">
                <a:solidFill>
                  <a:srgbClr val="62666A"/>
                </a:solidFill>
                <a:latin typeface="Calibri Light"/>
                <a:cs typeface="Calibri Light"/>
              </a:rPr>
              <a:t>Cancel</a:t>
            </a:r>
          </a:p>
        </p:txBody>
      </p:sp>
      <p:sp>
        <p:nvSpPr>
          <p:cNvPr id="21" name="object 13">
            <a:extLst>
              <a:ext uri="{FF2B5EF4-FFF2-40B4-BE49-F238E27FC236}">
                <a16:creationId xmlns:a16="http://schemas.microsoft.com/office/drawing/2014/main" id="{EDFE0390-A808-43E5-A1BF-54E436F8C267}"/>
              </a:ext>
            </a:extLst>
          </p:cNvPr>
          <p:cNvSpPr txBox="1"/>
          <p:nvPr/>
        </p:nvSpPr>
        <p:spPr>
          <a:xfrm>
            <a:off x="9664719" y="779006"/>
            <a:ext cx="1915072" cy="536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400" dirty="0">
                <a:solidFill>
                  <a:srgbClr val="62666A"/>
                </a:solidFill>
                <a:latin typeface="Calibri Light"/>
                <a:cs typeface="Calibri Light"/>
              </a:rPr>
              <a:t>14</a:t>
            </a:r>
            <a:endParaRPr lang="en-GB" sz="14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GB" sz="1000" spc="-5" dirty="0">
                <a:solidFill>
                  <a:srgbClr val="62666A"/>
                </a:solidFill>
                <a:latin typeface="Calibri Light"/>
                <a:cs typeface="Calibri Light"/>
              </a:rPr>
              <a:t>You are now connected to your organisation. Select </a:t>
            </a:r>
            <a:r>
              <a:rPr lang="en-GB" sz="1000" b="1" spc="-5" dirty="0">
                <a:solidFill>
                  <a:srgbClr val="62666A"/>
                </a:solidFill>
                <a:latin typeface="Calibri Light"/>
                <a:cs typeface="Calibri Light"/>
              </a:rPr>
              <a:t>Next</a:t>
            </a: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CB7A7FB-6F66-4340-BB5E-F253256CE0E4}"/>
              </a:ext>
            </a:extLst>
          </p:cNvPr>
          <p:cNvSpPr txBox="1"/>
          <p:nvPr/>
        </p:nvSpPr>
        <p:spPr>
          <a:xfrm>
            <a:off x="457063" y="779005"/>
            <a:ext cx="1915072" cy="536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400" dirty="0">
                <a:solidFill>
                  <a:srgbClr val="62666A"/>
                </a:solidFill>
                <a:latin typeface="Calibri Light"/>
                <a:cs typeface="Calibri Light"/>
              </a:rPr>
              <a:t>11</a:t>
            </a:r>
            <a:endParaRPr lang="en-GB" sz="14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GB" sz="1000" spc="-5" dirty="0">
                <a:solidFill>
                  <a:srgbClr val="62666A"/>
                </a:solidFill>
                <a:latin typeface="Calibri Light"/>
                <a:cs typeface="Calibri Light"/>
              </a:rPr>
              <a:t>Once the email is verified, select </a:t>
            </a:r>
            <a:r>
              <a:rPr lang="en-GB" sz="1000" b="1" spc="-5" dirty="0">
                <a:solidFill>
                  <a:srgbClr val="62666A"/>
                </a:solidFill>
                <a:latin typeface="Calibri Light"/>
                <a:cs typeface="Calibri Light"/>
              </a:rPr>
              <a:t>Connect to your organisation</a:t>
            </a:r>
            <a:endParaRPr lang="en-GB" sz="1000" dirty="0">
              <a:latin typeface="Calibri Light"/>
              <a:cs typeface="Calibri Light"/>
            </a:endParaRPr>
          </a:p>
        </p:txBody>
      </p:sp>
      <p:sp>
        <p:nvSpPr>
          <p:cNvPr id="2" name="object 23">
            <a:extLst>
              <a:ext uri="{FF2B5EF4-FFF2-40B4-BE49-F238E27FC236}">
                <a16:creationId xmlns:a16="http://schemas.microsoft.com/office/drawing/2014/main" id="{023A4D53-68F5-E58D-CF4A-4E86E3BB1ECA}"/>
              </a:ext>
            </a:extLst>
          </p:cNvPr>
          <p:cNvSpPr txBox="1"/>
          <p:nvPr/>
        </p:nvSpPr>
        <p:spPr>
          <a:xfrm>
            <a:off x="9993745" y="6415227"/>
            <a:ext cx="199110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0" spc="-5" dirty="0">
                <a:solidFill>
                  <a:srgbClr val="8F1FF7"/>
                </a:solidFill>
                <a:latin typeface="Calibri Light"/>
                <a:cs typeface="Calibri Light"/>
              </a:rPr>
              <a:t>ALL</a:t>
            </a:r>
            <a:r>
              <a:rPr lang="en-US" sz="1400" b="0" spc="-5" dirty="0">
                <a:solidFill>
                  <a:srgbClr val="8F1FF7"/>
                </a:solidFill>
                <a:latin typeface="Calibri Light"/>
                <a:cs typeface="Calibri Light"/>
              </a:rPr>
              <a:t>1</a:t>
            </a:r>
            <a:r>
              <a:rPr sz="1400" b="0" spc="-5" dirty="0">
                <a:solidFill>
                  <a:srgbClr val="8F1FF7"/>
                </a:solidFill>
                <a:latin typeface="Calibri Light"/>
                <a:cs typeface="Calibri Light"/>
              </a:rPr>
              <a:t>.</a:t>
            </a:r>
            <a:r>
              <a:rPr lang="en-US" sz="1400" b="0" spc="-5" dirty="0">
                <a:solidFill>
                  <a:srgbClr val="8F1FF7"/>
                </a:solidFill>
                <a:latin typeface="Calibri Light"/>
                <a:cs typeface="Calibri Light"/>
              </a:rPr>
              <a:t>1</a:t>
            </a:r>
            <a:r>
              <a:rPr sz="1400" b="0" spc="-5" dirty="0">
                <a:solidFill>
                  <a:srgbClr val="8F1FF7"/>
                </a:solidFill>
                <a:latin typeface="Calibri Light"/>
                <a:cs typeface="Calibri Light"/>
              </a:rPr>
              <a:t> </a:t>
            </a:r>
            <a:r>
              <a:rPr lang="en-US" sz="1400" b="0" spc="-5" dirty="0">
                <a:solidFill>
                  <a:srgbClr val="8F1FF7"/>
                </a:solidFill>
                <a:latin typeface="Calibri Light"/>
                <a:cs typeface="Calibri Light"/>
              </a:rPr>
              <a:t>April 2023</a:t>
            </a:r>
            <a:endParaRPr sz="1400" dirty="0">
              <a:latin typeface="Calibri Light"/>
              <a:cs typeface="Calibri Light"/>
            </a:endParaRPr>
          </a:p>
        </p:txBody>
      </p:sp>
      <p:pic>
        <p:nvPicPr>
          <p:cNvPr id="5" name="Picture 4" descr="A picture containing text, electronics, screenshot, cellphone&#10;&#10;Description automatically generated">
            <a:extLst>
              <a:ext uri="{FF2B5EF4-FFF2-40B4-BE49-F238E27FC236}">
                <a16:creationId xmlns:a16="http://schemas.microsoft.com/office/drawing/2014/main" id="{BDEF5509-4975-03CB-865E-B14930D56F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19" y="2079637"/>
            <a:ext cx="1912306" cy="3872181"/>
          </a:xfrm>
          <a:prstGeom prst="rect">
            <a:avLst/>
          </a:prstGeom>
        </p:spPr>
      </p:pic>
      <p:pic>
        <p:nvPicPr>
          <p:cNvPr id="7" name="Picture 6" descr="A picture containing text, electronics, screenshot, cellphone&#10;&#10;Description automatically generated">
            <a:extLst>
              <a:ext uri="{FF2B5EF4-FFF2-40B4-BE49-F238E27FC236}">
                <a16:creationId xmlns:a16="http://schemas.microsoft.com/office/drawing/2014/main" id="{138A912B-95C1-597C-464F-F59FB6DE45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914" y="2079636"/>
            <a:ext cx="1912306" cy="3872181"/>
          </a:xfrm>
          <a:prstGeom prst="rect">
            <a:avLst/>
          </a:prstGeom>
        </p:spPr>
      </p:pic>
      <p:pic>
        <p:nvPicPr>
          <p:cNvPr id="8" name="Picture 7" descr="A picture containing text, electronics, screenshot, cellphone&#10;&#10;Description automatically generated">
            <a:extLst>
              <a:ext uri="{FF2B5EF4-FFF2-40B4-BE49-F238E27FC236}">
                <a16:creationId xmlns:a16="http://schemas.microsoft.com/office/drawing/2014/main" id="{BDD1F8A7-DADD-2E21-31CE-4E91F7F077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390" y="2079635"/>
            <a:ext cx="1912306" cy="3872181"/>
          </a:xfrm>
          <a:prstGeom prst="rect">
            <a:avLst/>
          </a:prstGeom>
        </p:spPr>
      </p:pic>
      <p:pic>
        <p:nvPicPr>
          <p:cNvPr id="9" name="Picture 8" descr="A picture containing text, electronics, screenshot, cellphone&#10;&#10;Description automatically generated">
            <a:extLst>
              <a:ext uri="{FF2B5EF4-FFF2-40B4-BE49-F238E27FC236}">
                <a16:creationId xmlns:a16="http://schemas.microsoft.com/office/drawing/2014/main" id="{F1C70E05-3BBA-0733-7CDD-F9061479DA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85" y="2079635"/>
            <a:ext cx="1912306" cy="38721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43993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xxnB472W"/>
  <p:tag name="ARTICULATE_SLIDE_COUNT" val="4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D543B58592A44CB9B98FE4382DA66C" ma:contentTypeVersion="13" ma:contentTypeDescription="Create a new document." ma:contentTypeScope="" ma:versionID="7c28169125f9fe064676357647330e40">
  <xsd:schema xmlns:xsd="http://www.w3.org/2001/XMLSchema" xmlns:xs="http://www.w3.org/2001/XMLSchema" xmlns:p="http://schemas.microsoft.com/office/2006/metadata/properties" xmlns:ns2="1a7f4cc7-4a68-4dd7-a761-fe7b0b9572a9" xmlns:ns3="1c604f4f-3600-487c-b6cf-d0674c528a07" targetNamespace="http://schemas.microsoft.com/office/2006/metadata/properties" ma:root="true" ma:fieldsID="13442d926b445461897d8a7c6b4c89e1" ns2:_="" ns3:_="">
    <xsd:import namespace="1a7f4cc7-4a68-4dd7-a761-fe7b0b9572a9"/>
    <xsd:import namespace="1c604f4f-3600-487c-b6cf-d0674c528a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7f4cc7-4a68-4dd7-a761-fe7b0b9572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604f4f-3600-487c-b6cf-d0674c528a0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B695FE7-7B34-4046-8722-AA918F5A0B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19608B-E948-4613-9AE9-CD3E6F537B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7f4cc7-4a68-4dd7-a761-fe7b0b9572a9"/>
    <ds:schemaRef ds:uri="1c604f4f-3600-487c-b6cf-d0674c528a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D87BD45-A2DB-4F76-BCFB-7A7D87A2E605}">
  <ds:schemaRefs>
    <ds:schemaRef ds:uri="a7d639e8-e39b-4f87-9a49-0761b034cdb8"/>
    <ds:schemaRef ds:uri="fbf825bc-81e7-4706-b170-41de3d1066e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387</Words>
  <Application>Microsoft Office PowerPoint</Application>
  <PresentationFormat>Widescreen</PresentationFormat>
  <Paragraphs>41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Calibri</vt:lpstr>
      <vt:lpstr>Calibri Light</vt:lpstr>
      <vt:lpstr>Office Theme</vt:lpstr>
      <vt:lpstr>Loop – Creating your loop Account</vt:lpstr>
      <vt:lpstr>Loop – Creating your loop Account</vt:lpstr>
      <vt:lpstr>Loop – Creating your Loop Account</vt:lpstr>
      <vt:lpstr>Loop – Creating your Loop Account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Maddy Phipps-Taylor</dc:creator>
  <cp:lastModifiedBy>GEORGE, Kim (EAST LONDON NHS FOUNDATION TRUST)</cp:lastModifiedBy>
  <cp:revision>3</cp:revision>
  <dcterms:created xsi:type="dcterms:W3CDTF">2020-04-23T14:03:59Z</dcterms:created>
  <dcterms:modified xsi:type="dcterms:W3CDTF">2023-10-20T12:48:50Z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2019-08-28T00:00:00Z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2020-04-23T00:00:00Z</vt:filetime>
  </property>
  <property fmtid="{D5CDD505-2E9C-101B-9397-08002B2CF9AE}" pid="5" name="ContentTypeId">
    <vt:lpwstr>0x0101007ED543B58592A44CB9B98FE4382DA66C</vt:lpwstr>
  </property>
  <property fmtid="{D5CDD505-2E9C-101B-9397-08002B2CF9AE}" pid="6" name="_AdHocReviewCycleID">
    <vt:i4>1812075424</vt:i4>
  </property>
  <property fmtid="{D5CDD505-2E9C-101B-9397-08002B2CF9AE}" pid="7" name="_NewReviewCycle">
    <vt:lpwstr/>
  </property>
  <property fmtid="{D5CDD505-2E9C-101B-9397-08002B2CF9AE}" pid="8" name="_EmailSubject">
    <vt:lpwstr>HealthRoster V11 User Documentation - customer consultation May 2020.pptx</vt:lpwstr>
  </property>
  <property fmtid="{D5CDD505-2E9C-101B-9397-08002B2CF9AE}" pid="9" name="_AuthorEmail">
    <vt:lpwstr>Simon.Courage@allocatesoftware.com</vt:lpwstr>
  </property>
  <property fmtid="{D5CDD505-2E9C-101B-9397-08002B2CF9AE}" pid="10" name="_AuthorEmailDisplayName">
    <vt:lpwstr>Simon Courage</vt:lpwstr>
  </property>
  <property fmtid="{D5CDD505-2E9C-101B-9397-08002B2CF9AE}" pid="11" name="_PreviousAdHocReviewCycleID">
    <vt:i4>-135815993</vt:i4>
  </property>
  <property fmtid="{D5CDD505-2E9C-101B-9397-08002B2CF9AE}" pid="12" name="ArticulateGUID">
    <vt:lpwstr>6208B94D-C0C8-4C70-BD98-1935A9EAD147</vt:lpwstr>
  </property>
  <property fmtid="{D5CDD505-2E9C-101B-9397-08002B2CF9AE}" pid="13" name="ArticulatePath">
    <vt:lpwstr>https://allocatesoftwareit.sharepoint.com/sites/P11Workstream5/Shared Documents/Documentation V11/QRGs/QRG Template Jan 21</vt:lpwstr>
  </property>
</Properties>
</file>