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6" r:id="rId5"/>
    <p:sldId id="258" r:id="rId6"/>
    <p:sldId id="264" r:id="rId7"/>
    <p:sldId id="260" r:id="rId8"/>
    <p:sldId id="265"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C2BCD9-9CB4-391F-A612-C2EB1C9DE5F7}" v="55" dt="2023-12-01T11:57:22.658"/>
    <p1510:client id="{E1198C5F-BE96-4758-935C-84CDE1A53317}" v="30" dt="2023-12-01T11:08:52.5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KSH DE LA IGLESIA, Amber (EAST LONDON NHS FOUNDATION TRUST)" userId="S::amber.bakshdelaiglesia1@nhs.net::b2650a99-9385-4d98-8a06-8e7c9d440112" providerId="AD" clId="Web-{B5C2BCD9-9CB4-391F-A612-C2EB1C9DE5F7}"/>
    <pc:docChg chg="addSld modSld sldOrd">
      <pc:chgData name="BAKSH DE LA IGLESIA, Amber (EAST LONDON NHS FOUNDATION TRUST)" userId="S::amber.bakshdelaiglesia1@nhs.net::b2650a99-9385-4d98-8a06-8e7c9d440112" providerId="AD" clId="Web-{B5C2BCD9-9CB4-391F-A612-C2EB1C9DE5F7}" dt="2023-12-01T11:57:22.455" v="37" actId="20577"/>
      <pc:docMkLst>
        <pc:docMk/>
      </pc:docMkLst>
      <pc:sldChg chg="add">
        <pc:chgData name="BAKSH DE LA IGLESIA, Amber (EAST LONDON NHS FOUNDATION TRUST)" userId="S::amber.bakshdelaiglesia1@nhs.net::b2650a99-9385-4d98-8a06-8e7c9d440112" providerId="AD" clId="Web-{B5C2BCD9-9CB4-391F-A612-C2EB1C9DE5F7}" dt="2023-12-01T11:56:50.220" v="4"/>
        <pc:sldMkLst>
          <pc:docMk/>
          <pc:sldMk cId="2139390216" sldId="260"/>
        </pc:sldMkLst>
      </pc:sldChg>
      <pc:sldChg chg="add">
        <pc:chgData name="BAKSH DE LA IGLESIA, Amber (EAST LONDON NHS FOUNDATION TRUST)" userId="S::amber.bakshdelaiglesia1@nhs.net::b2650a99-9385-4d98-8a06-8e7c9d440112" providerId="AD" clId="Web-{B5C2BCD9-9CB4-391F-A612-C2EB1C9DE5F7}" dt="2023-12-01T11:57:00.111" v="7"/>
        <pc:sldMkLst>
          <pc:docMk/>
          <pc:sldMk cId="2363844062" sldId="261"/>
        </pc:sldMkLst>
      </pc:sldChg>
      <pc:sldChg chg="add">
        <pc:chgData name="BAKSH DE LA IGLESIA, Amber (EAST LONDON NHS FOUNDATION TRUST)" userId="S::amber.bakshdelaiglesia1@nhs.net::b2650a99-9385-4d98-8a06-8e7c9d440112" providerId="AD" clId="Web-{B5C2BCD9-9CB4-391F-A612-C2EB1C9DE5F7}" dt="2023-12-01T11:57:00.079" v="6"/>
        <pc:sldMkLst>
          <pc:docMk/>
          <pc:sldMk cId="1465521632" sldId="262"/>
        </pc:sldMkLst>
      </pc:sldChg>
      <pc:sldChg chg="add">
        <pc:chgData name="BAKSH DE LA IGLESIA, Amber (EAST LONDON NHS FOUNDATION TRUST)" userId="S::amber.bakshdelaiglesia1@nhs.net::b2650a99-9385-4d98-8a06-8e7c9d440112" providerId="AD" clId="Web-{B5C2BCD9-9CB4-391F-A612-C2EB1C9DE5F7}" dt="2023-12-01T11:56:59.892" v="5"/>
        <pc:sldMkLst>
          <pc:docMk/>
          <pc:sldMk cId="1445301394" sldId="263"/>
        </pc:sldMkLst>
      </pc:sldChg>
      <pc:sldChg chg="addSp delSp modSp">
        <pc:chgData name="BAKSH DE LA IGLESIA, Amber (EAST LONDON NHS FOUNDATION TRUST)" userId="S::amber.bakshdelaiglesia1@nhs.net::b2650a99-9385-4d98-8a06-8e7c9d440112" providerId="AD" clId="Web-{B5C2BCD9-9CB4-391F-A612-C2EB1C9DE5F7}" dt="2023-12-01T11:56:42.876" v="2"/>
        <pc:sldMkLst>
          <pc:docMk/>
          <pc:sldMk cId="1925529785" sldId="264"/>
        </pc:sldMkLst>
        <pc:spChg chg="add del mod">
          <ac:chgData name="BAKSH DE LA IGLESIA, Amber (EAST LONDON NHS FOUNDATION TRUST)" userId="S::amber.bakshdelaiglesia1@nhs.net::b2650a99-9385-4d98-8a06-8e7c9d440112" providerId="AD" clId="Web-{B5C2BCD9-9CB4-391F-A612-C2EB1C9DE5F7}" dt="2023-12-01T11:56:42.876" v="2"/>
          <ac:spMkLst>
            <pc:docMk/>
            <pc:sldMk cId="1925529785" sldId="264"/>
            <ac:spMk id="2" creationId="{DEA5D90C-96BD-EA09-AF65-C158C58982BD}"/>
          </ac:spMkLst>
        </pc:spChg>
      </pc:sldChg>
      <pc:sldChg chg="add">
        <pc:chgData name="BAKSH DE LA IGLESIA, Amber (EAST LONDON NHS FOUNDATION TRUST)" userId="S::amber.bakshdelaiglesia1@nhs.net::b2650a99-9385-4d98-8a06-8e7c9d440112" providerId="AD" clId="Web-{B5C2BCD9-9CB4-391F-A612-C2EB1C9DE5F7}" dt="2023-12-01T11:56:50.188" v="3"/>
        <pc:sldMkLst>
          <pc:docMk/>
          <pc:sldMk cId="3362048251" sldId="265"/>
        </pc:sldMkLst>
      </pc:sldChg>
      <pc:sldChg chg="modSp add ord replId">
        <pc:chgData name="BAKSH DE LA IGLESIA, Amber (EAST LONDON NHS FOUNDATION TRUST)" userId="S::amber.bakshdelaiglesia1@nhs.net::b2650a99-9385-4d98-8a06-8e7c9d440112" providerId="AD" clId="Web-{B5C2BCD9-9CB4-391F-A612-C2EB1C9DE5F7}" dt="2023-12-01T11:57:22.455" v="37" actId="20577"/>
        <pc:sldMkLst>
          <pc:docMk/>
          <pc:sldMk cId="4086588236" sldId="266"/>
        </pc:sldMkLst>
        <pc:spChg chg="mod">
          <ac:chgData name="BAKSH DE LA IGLESIA, Amber (EAST LONDON NHS FOUNDATION TRUST)" userId="S::amber.bakshdelaiglesia1@nhs.net::b2650a99-9385-4d98-8a06-8e7c9d440112" providerId="AD" clId="Web-{B5C2BCD9-9CB4-391F-A612-C2EB1C9DE5F7}" dt="2023-12-01T11:57:22.455" v="37" actId="20577"/>
          <ac:spMkLst>
            <pc:docMk/>
            <pc:sldMk cId="4086588236" sldId="266"/>
            <ac:spMk id="3" creationId="{63996C09-89A3-A8CB-04E4-6CCEDAD576A3}"/>
          </ac:spMkLst>
        </pc:spChg>
      </pc:sldChg>
    </pc:docChg>
  </pc:docChgLst>
  <pc:docChgLst>
    <pc:chgData name="BAKSH DE LA IGLESIA, Amber (EAST LONDON NHS FOUNDATION TRUST)" userId="S::amber.bakshdelaiglesia1@nhs.net::b2650a99-9385-4d98-8a06-8e7c9d440112" providerId="AD" clId="Web-{E1198C5F-BE96-4758-935C-84CDE1A53317}"/>
    <pc:docChg chg="addSld delSld modSld sldOrd">
      <pc:chgData name="BAKSH DE LA IGLESIA, Amber (EAST LONDON NHS FOUNDATION TRUST)" userId="S::amber.bakshdelaiglesia1@nhs.net::b2650a99-9385-4d98-8a06-8e7c9d440112" providerId="AD" clId="Web-{E1198C5F-BE96-4758-935C-84CDE1A53317}" dt="2023-12-01T11:08:52.585" v="19"/>
      <pc:docMkLst>
        <pc:docMk/>
      </pc:docMkLst>
      <pc:sldChg chg="del">
        <pc:chgData name="BAKSH DE LA IGLESIA, Amber (EAST LONDON NHS FOUNDATION TRUST)" userId="S::amber.bakshdelaiglesia1@nhs.net::b2650a99-9385-4d98-8a06-8e7c9d440112" providerId="AD" clId="Web-{E1198C5F-BE96-4758-935C-84CDE1A53317}" dt="2023-12-01T11:06:16.987" v="1"/>
        <pc:sldMkLst>
          <pc:docMk/>
          <pc:sldMk cId="109857222" sldId="256"/>
        </pc:sldMkLst>
      </pc:sldChg>
      <pc:sldChg chg="modSp add ord">
        <pc:chgData name="BAKSH DE LA IGLESIA, Amber (EAST LONDON NHS FOUNDATION TRUST)" userId="S::amber.bakshdelaiglesia1@nhs.net::b2650a99-9385-4d98-8a06-8e7c9d440112" providerId="AD" clId="Web-{E1198C5F-BE96-4758-935C-84CDE1A53317}" dt="2023-12-01T11:08:41.428" v="17" actId="20577"/>
        <pc:sldMkLst>
          <pc:docMk/>
          <pc:sldMk cId="1916856892" sldId="258"/>
        </pc:sldMkLst>
        <pc:spChg chg="mod">
          <ac:chgData name="BAKSH DE LA IGLESIA, Amber (EAST LONDON NHS FOUNDATION TRUST)" userId="S::amber.bakshdelaiglesia1@nhs.net::b2650a99-9385-4d98-8a06-8e7c9d440112" providerId="AD" clId="Web-{E1198C5F-BE96-4758-935C-84CDE1A53317}" dt="2023-12-01T11:08:34.897" v="6" actId="20577"/>
          <ac:spMkLst>
            <pc:docMk/>
            <pc:sldMk cId="1916856892" sldId="258"/>
            <ac:spMk id="4" creationId="{74A77F04-71FA-5127-761E-16EA4DE66FD1}"/>
          </ac:spMkLst>
        </pc:spChg>
        <pc:spChg chg="mod">
          <ac:chgData name="BAKSH DE LA IGLESIA, Amber (EAST LONDON NHS FOUNDATION TRUST)" userId="S::amber.bakshdelaiglesia1@nhs.net::b2650a99-9385-4d98-8a06-8e7c9d440112" providerId="AD" clId="Web-{E1198C5F-BE96-4758-935C-84CDE1A53317}" dt="2023-12-01T11:08:37.491" v="10" actId="20577"/>
          <ac:spMkLst>
            <pc:docMk/>
            <pc:sldMk cId="1916856892" sldId="258"/>
            <ac:spMk id="45" creationId="{4128A996-CC85-9846-E43E-AAD1936D53DD}"/>
          </ac:spMkLst>
        </pc:spChg>
        <pc:spChg chg="mod">
          <ac:chgData name="BAKSH DE LA IGLESIA, Amber (EAST LONDON NHS FOUNDATION TRUST)" userId="S::amber.bakshdelaiglesia1@nhs.net::b2650a99-9385-4d98-8a06-8e7c9d440112" providerId="AD" clId="Web-{E1198C5F-BE96-4758-935C-84CDE1A53317}" dt="2023-12-01T11:08:41.428" v="17" actId="20577"/>
          <ac:spMkLst>
            <pc:docMk/>
            <pc:sldMk cId="1916856892" sldId="258"/>
            <ac:spMk id="50" creationId="{429D4B1D-0720-8072-C713-12835167FCF3}"/>
          </ac:spMkLst>
        </pc:spChg>
      </pc:sldChg>
      <pc:sldChg chg="addSp delSp modSp add">
        <pc:chgData name="BAKSH DE LA IGLESIA, Amber (EAST LONDON NHS FOUNDATION TRUST)" userId="S::amber.bakshdelaiglesia1@nhs.net::b2650a99-9385-4d98-8a06-8e7c9d440112" providerId="AD" clId="Web-{E1198C5F-BE96-4758-935C-84CDE1A53317}" dt="2023-12-01T11:08:52.585" v="19"/>
        <pc:sldMkLst>
          <pc:docMk/>
          <pc:sldMk cId="1925529785" sldId="264"/>
        </pc:sldMkLst>
        <pc:spChg chg="del">
          <ac:chgData name="BAKSH DE LA IGLESIA, Amber (EAST LONDON NHS FOUNDATION TRUST)" userId="S::amber.bakshdelaiglesia1@nhs.net::b2650a99-9385-4d98-8a06-8e7c9d440112" providerId="AD" clId="Web-{E1198C5F-BE96-4758-935C-84CDE1A53317}" dt="2023-12-01T11:08:47.647" v="18"/>
          <ac:spMkLst>
            <pc:docMk/>
            <pc:sldMk cId="1925529785" sldId="264"/>
            <ac:spMk id="2" creationId="{00000000-0000-0000-0000-000000000000}"/>
          </ac:spMkLst>
        </pc:spChg>
        <pc:spChg chg="add del mod">
          <ac:chgData name="BAKSH DE LA IGLESIA, Amber (EAST LONDON NHS FOUNDATION TRUST)" userId="S::amber.bakshdelaiglesia1@nhs.net::b2650a99-9385-4d98-8a06-8e7c9d440112" providerId="AD" clId="Web-{E1198C5F-BE96-4758-935C-84CDE1A53317}" dt="2023-12-01T11:08:52.585" v="19"/>
          <ac:spMkLst>
            <pc:docMk/>
            <pc:sldMk cId="1925529785" sldId="264"/>
            <ac:spMk id="5" creationId="{A84C7045-D6F5-FF76-F265-7693371D93B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12/1/2023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0E00AD-CD0F-F554-E626-8CAC32835F4F}"/>
              </a:ext>
            </a:extLst>
          </p:cNvPr>
          <p:cNvSpPr/>
          <p:nvPr/>
        </p:nvSpPr>
        <p:spPr>
          <a:xfrm>
            <a:off x="0" y="0"/>
            <a:ext cx="6338045" cy="68579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63996C09-89A3-A8CB-04E4-6CCEDAD576A3}"/>
              </a:ext>
            </a:extLst>
          </p:cNvPr>
          <p:cNvSpPr txBox="1"/>
          <p:nvPr/>
        </p:nvSpPr>
        <p:spPr>
          <a:xfrm>
            <a:off x="6624917" y="2752164"/>
            <a:ext cx="5226423"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800" dirty="0">
                <a:solidFill>
                  <a:srgbClr val="4472C4"/>
                </a:solidFill>
                <a:latin typeface="Arial"/>
                <a:cs typeface="Arial"/>
              </a:rPr>
              <a:t>2024/25 Annual Planning Template</a:t>
            </a:r>
            <a:endParaRPr lang="en-US" dirty="0"/>
          </a:p>
        </p:txBody>
      </p:sp>
    </p:spTree>
    <p:extLst>
      <p:ext uri="{BB962C8B-B14F-4D97-AF65-F5344CB8AC3E}">
        <p14:creationId xmlns:p14="http://schemas.microsoft.com/office/powerpoint/2010/main" val="4086588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4A77F04-71FA-5127-761E-16EA4DE66FD1}"/>
              </a:ext>
            </a:extLst>
          </p:cNvPr>
          <p:cNvSpPr/>
          <p:nvPr/>
        </p:nvSpPr>
        <p:spPr>
          <a:xfrm>
            <a:off x="209471" y="2647762"/>
            <a:ext cx="1844260" cy="96505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b="1" dirty="0">
                <a:solidFill>
                  <a:srgbClr val="000000"/>
                </a:solidFill>
                <a:cs typeface="Calibri"/>
              </a:rPr>
              <a:t>[Team] 2024/25 Annual Plan Priorities</a:t>
            </a:r>
            <a:endParaRPr lang="en-US" b="1" dirty="0">
              <a:solidFill>
                <a:srgbClr val="000000"/>
              </a:solidFill>
            </a:endParaRPr>
          </a:p>
        </p:txBody>
      </p:sp>
      <p:sp>
        <p:nvSpPr>
          <p:cNvPr id="5" name="Rectangle 4">
            <a:extLst>
              <a:ext uri="{FF2B5EF4-FFF2-40B4-BE49-F238E27FC236}">
                <a16:creationId xmlns:a16="http://schemas.microsoft.com/office/drawing/2014/main" id="{88040B2C-E5F6-B4AE-82B5-C01A84D5E308}"/>
              </a:ext>
            </a:extLst>
          </p:cNvPr>
          <p:cNvSpPr/>
          <p:nvPr/>
        </p:nvSpPr>
        <p:spPr>
          <a:xfrm>
            <a:off x="2888760" y="804213"/>
            <a:ext cx="1844260" cy="47344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400" dirty="0">
                <a:solidFill>
                  <a:schemeClr val="tx1"/>
                </a:solidFill>
                <a:latin typeface="Arial"/>
                <a:cs typeface="Calibri"/>
              </a:rPr>
              <a:t>Improved Population Health</a:t>
            </a:r>
            <a:endParaRPr lang="en-US" sz="1400">
              <a:solidFill>
                <a:schemeClr val="tx1"/>
              </a:solidFill>
              <a:latin typeface="Arial"/>
              <a:cs typeface="Calibri"/>
            </a:endParaRPr>
          </a:p>
        </p:txBody>
      </p:sp>
      <p:sp>
        <p:nvSpPr>
          <p:cNvPr id="7" name="Rectangle 6">
            <a:extLst>
              <a:ext uri="{FF2B5EF4-FFF2-40B4-BE49-F238E27FC236}">
                <a16:creationId xmlns:a16="http://schemas.microsoft.com/office/drawing/2014/main" id="{56C491FD-E604-9344-DEF7-DE718783197F}"/>
              </a:ext>
            </a:extLst>
          </p:cNvPr>
          <p:cNvSpPr/>
          <p:nvPr/>
        </p:nvSpPr>
        <p:spPr>
          <a:xfrm>
            <a:off x="2888758" y="2315920"/>
            <a:ext cx="1844260" cy="47344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400" dirty="0">
                <a:solidFill>
                  <a:srgbClr val="000000"/>
                </a:solidFill>
                <a:latin typeface="Arial"/>
                <a:cs typeface="Calibri"/>
              </a:rPr>
              <a:t>Improved Experience of Care</a:t>
            </a:r>
            <a:endParaRPr lang="en-US" sz="1400">
              <a:solidFill>
                <a:srgbClr val="000000"/>
              </a:solidFill>
              <a:latin typeface="Arial"/>
              <a:cs typeface="Arial"/>
            </a:endParaRPr>
          </a:p>
        </p:txBody>
      </p:sp>
      <p:sp>
        <p:nvSpPr>
          <p:cNvPr id="9" name="Rectangle 8">
            <a:extLst>
              <a:ext uri="{FF2B5EF4-FFF2-40B4-BE49-F238E27FC236}">
                <a16:creationId xmlns:a16="http://schemas.microsoft.com/office/drawing/2014/main" id="{D14CF52A-E226-1663-AADA-0B700E67665E}"/>
              </a:ext>
            </a:extLst>
          </p:cNvPr>
          <p:cNvSpPr/>
          <p:nvPr/>
        </p:nvSpPr>
        <p:spPr>
          <a:xfrm>
            <a:off x="2888756" y="3815338"/>
            <a:ext cx="1844260" cy="47344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400" dirty="0">
                <a:solidFill>
                  <a:srgbClr val="000000"/>
                </a:solidFill>
                <a:latin typeface="Arial"/>
                <a:cs typeface="Calibri"/>
              </a:rPr>
              <a:t>Improved Staff Experience</a:t>
            </a:r>
            <a:endParaRPr lang="en-US" sz="1400">
              <a:solidFill>
                <a:srgbClr val="000000"/>
              </a:solidFill>
              <a:latin typeface="Arial"/>
              <a:cs typeface="Arial"/>
            </a:endParaRPr>
          </a:p>
        </p:txBody>
      </p:sp>
      <p:sp>
        <p:nvSpPr>
          <p:cNvPr id="10" name="Rectangle 9">
            <a:extLst>
              <a:ext uri="{FF2B5EF4-FFF2-40B4-BE49-F238E27FC236}">
                <a16:creationId xmlns:a16="http://schemas.microsoft.com/office/drawing/2014/main" id="{CEED66E1-0754-BBEB-109D-B072037E1EBF}"/>
              </a:ext>
            </a:extLst>
          </p:cNvPr>
          <p:cNvSpPr/>
          <p:nvPr/>
        </p:nvSpPr>
        <p:spPr>
          <a:xfrm>
            <a:off x="2888755" y="5314757"/>
            <a:ext cx="1844260" cy="47344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400" dirty="0">
                <a:solidFill>
                  <a:srgbClr val="000000"/>
                </a:solidFill>
                <a:latin typeface="Arial"/>
                <a:cs typeface="Calibri"/>
              </a:rPr>
              <a:t>Improved Value</a:t>
            </a:r>
            <a:endParaRPr lang="en-US" sz="1400">
              <a:solidFill>
                <a:srgbClr val="000000"/>
              </a:solidFill>
              <a:latin typeface="Arial"/>
              <a:cs typeface="Arial"/>
            </a:endParaRPr>
          </a:p>
        </p:txBody>
      </p:sp>
      <p:sp>
        <p:nvSpPr>
          <p:cNvPr id="11" name="TextBox 10">
            <a:extLst>
              <a:ext uri="{FF2B5EF4-FFF2-40B4-BE49-F238E27FC236}">
                <a16:creationId xmlns:a16="http://schemas.microsoft.com/office/drawing/2014/main" id="{65C0FF7E-B889-E61A-7BF9-953CF60A28D2}"/>
              </a:ext>
            </a:extLst>
          </p:cNvPr>
          <p:cNvSpPr txBox="1"/>
          <p:nvPr/>
        </p:nvSpPr>
        <p:spPr>
          <a:xfrm>
            <a:off x="2750364" y="50686"/>
            <a:ext cx="2224013"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b="1" dirty="0">
                <a:cs typeface="Calibri"/>
              </a:rPr>
              <a:t>Trust Strategic Objective</a:t>
            </a:r>
            <a:endParaRPr lang="en-US" sz="1400" b="1" dirty="0"/>
          </a:p>
        </p:txBody>
      </p:sp>
      <p:cxnSp>
        <p:nvCxnSpPr>
          <p:cNvPr id="12" name="Straight Arrow Connector 11">
            <a:extLst>
              <a:ext uri="{FF2B5EF4-FFF2-40B4-BE49-F238E27FC236}">
                <a16:creationId xmlns:a16="http://schemas.microsoft.com/office/drawing/2014/main" id="{9E2BE3B5-F510-956B-E0B8-97BE5787B611}"/>
              </a:ext>
            </a:extLst>
          </p:cNvPr>
          <p:cNvCxnSpPr>
            <a:cxnSpLocks/>
          </p:cNvCxnSpPr>
          <p:nvPr/>
        </p:nvCxnSpPr>
        <p:spPr>
          <a:xfrm flipH="1">
            <a:off x="2165748" y="1074481"/>
            <a:ext cx="703121" cy="15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40CD0F4-31AA-B8ED-19C1-EF36BBFD4899}"/>
              </a:ext>
            </a:extLst>
          </p:cNvPr>
          <p:cNvCxnSpPr>
            <a:cxnSpLocks/>
          </p:cNvCxnSpPr>
          <p:nvPr/>
        </p:nvCxnSpPr>
        <p:spPr>
          <a:xfrm flipH="1">
            <a:off x="2165748" y="2598598"/>
            <a:ext cx="703121" cy="4763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5FC239C-B4F2-CF28-B74C-82DC6D71BC15}"/>
              </a:ext>
            </a:extLst>
          </p:cNvPr>
          <p:cNvCxnSpPr>
            <a:cxnSpLocks/>
          </p:cNvCxnSpPr>
          <p:nvPr/>
        </p:nvCxnSpPr>
        <p:spPr>
          <a:xfrm flipH="1" flipV="1">
            <a:off x="2165748" y="3331753"/>
            <a:ext cx="752282" cy="6924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113D928-F40B-7E17-0FF6-BF2FFDD2EDE6}"/>
              </a:ext>
            </a:extLst>
          </p:cNvPr>
          <p:cNvCxnSpPr>
            <a:cxnSpLocks/>
          </p:cNvCxnSpPr>
          <p:nvPr/>
        </p:nvCxnSpPr>
        <p:spPr>
          <a:xfrm flipH="1" flipV="1">
            <a:off x="2147312" y="3612818"/>
            <a:ext cx="770718" cy="19722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09724C8-F1B9-0826-F561-849F5BCB972D}"/>
              </a:ext>
            </a:extLst>
          </p:cNvPr>
          <p:cNvSpPr txBox="1"/>
          <p:nvPr/>
        </p:nvSpPr>
        <p:spPr>
          <a:xfrm>
            <a:off x="5051855" y="36775"/>
            <a:ext cx="184301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b="1" dirty="0">
                <a:cs typeface="Calibri"/>
              </a:rPr>
              <a:t>Priority areas for the service</a:t>
            </a:r>
          </a:p>
        </p:txBody>
      </p:sp>
      <p:sp>
        <p:nvSpPr>
          <p:cNvPr id="17" name="Rectangle 16">
            <a:extLst>
              <a:ext uri="{FF2B5EF4-FFF2-40B4-BE49-F238E27FC236}">
                <a16:creationId xmlns:a16="http://schemas.microsoft.com/office/drawing/2014/main" id="{BB34D39D-4193-77D6-3453-C957D5C7C0F1}"/>
              </a:ext>
            </a:extLst>
          </p:cNvPr>
          <p:cNvSpPr/>
          <p:nvPr/>
        </p:nvSpPr>
        <p:spPr>
          <a:xfrm>
            <a:off x="5051857" y="804213"/>
            <a:ext cx="1844260" cy="47344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1400">
              <a:solidFill>
                <a:schemeClr val="tx1"/>
              </a:solidFill>
              <a:latin typeface="Arial"/>
              <a:cs typeface="Calibri"/>
            </a:endParaRPr>
          </a:p>
        </p:txBody>
      </p:sp>
      <p:sp>
        <p:nvSpPr>
          <p:cNvPr id="18" name="Rectangle 17">
            <a:extLst>
              <a:ext uri="{FF2B5EF4-FFF2-40B4-BE49-F238E27FC236}">
                <a16:creationId xmlns:a16="http://schemas.microsoft.com/office/drawing/2014/main" id="{CA40D362-0113-2269-14B5-7ED173A0A75E}"/>
              </a:ext>
            </a:extLst>
          </p:cNvPr>
          <p:cNvSpPr/>
          <p:nvPr/>
        </p:nvSpPr>
        <p:spPr>
          <a:xfrm>
            <a:off x="5051856" y="1394148"/>
            <a:ext cx="1844260" cy="47344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1400">
              <a:solidFill>
                <a:schemeClr val="tx1"/>
              </a:solidFill>
              <a:latin typeface="Arial"/>
              <a:cs typeface="Calibri"/>
            </a:endParaRPr>
          </a:p>
        </p:txBody>
      </p:sp>
      <p:sp>
        <p:nvSpPr>
          <p:cNvPr id="19" name="Rectangle 18">
            <a:extLst>
              <a:ext uri="{FF2B5EF4-FFF2-40B4-BE49-F238E27FC236}">
                <a16:creationId xmlns:a16="http://schemas.microsoft.com/office/drawing/2014/main" id="{61D6C0ED-4551-93E3-1CF4-28B489A3FA3C}"/>
              </a:ext>
            </a:extLst>
          </p:cNvPr>
          <p:cNvSpPr/>
          <p:nvPr/>
        </p:nvSpPr>
        <p:spPr>
          <a:xfrm>
            <a:off x="5051855" y="1971792"/>
            <a:ext cx="1844260" cy="47344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1400">
              <a:solidFill>
                <a:schemeClr val="tx1"/>
              </a:solidFill>
              <a:latin typeface="Arial"/>
              <a:cs typeface="Calibri"/>
            </a:endParaRPr>
          </a:p>
        </p:txBody>
      </p:sp>
      <p:sp>
        <p:nvSpPr>
          <p:cNvPr id="20" name="Rectangle 19">
            <a:extLst>
              <a:ext uri="{FF2B5EF4-FFF2-40B4-BE49-F238E27FC236}">
                <a16:creationId xmlns:a16="http://schemas.microsoft.com/office/drawing/2014/main" id="{DB9F0EAB-6430-C86F-E977-96C8437137B7}"/>
              </a:ext>
            </a:extLst>
          </p:cNvPr>
          <p:cNvSpPr/>
          <p:nvPr/>
        </p:nvSpPr>
        <p:spPr>
          <a:xfrm>
            <a:off x="5051857" y="2537148"/>
            <a:ext cx="1844260" cy="47344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1400">
              <a:solidFill>
                <a:schemeClr val="tx1"/>
              </a:solidFill>
              <a:latin typeface="Arial"/>
              <a:cs typeface="Calibri"/>
            </a:endParaRPr>
          </a:p>
        </p:txBody>
      </p:sp>
      <p:sp>
        <p:nvSpPr>
          <p:cNvPr id="21" name="Rectangle 20">
            <a:extLst>
              <a:ext uri="{FF2B5EF4-FFF2-40B4-BE49-F238E27FC236}">
                <a16:creationId xmlns:a16="http://schemas.microsoft.com/office/drawing/2014/main" id="{2C9CCABA-FDD6-2228-BE2D-A45813366F27}"/>
              </a:ext>
            </a:extLst>
          </p:cNvPr>
          <p:cNvSpPr/>
          <p:nvPr/>
        </p:nvSpPr>
        <p:spPr>
          <a:xfrm>
            <a:off x="5051856" y="3127083"/>
            <a:ext cx="1844260" cy="47344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1400">
              <a:solidFill>
                <a:schemeClr val="tx1"/>
              </a:solidFill>
              <a:latin typeface="Arial"/>
              <a:cs typeface="Calibri"/>
            </a:endParaRPr>
          </a:p>
        </p:txBody>
      </p:sp>
      <p:sp>
        <p:nvSpPr>
          <p:cNvPr id="22" name="Rectangle 21">
            <a:extLst>
              <a:ext uri="{FF2B5EF4-FFF2-40B4-BE49-F238E27FC236}">
                <a16:creationId xmlns:a16="http://schemas.microsoft.com/office/drawing/2014/main" id="{8950941D-68F4-F8EB-6B65-F7EBCEB957CB}"/>
              </a:ext>
            </a:extLst>
          </p:cNvPr>
          <p:cNvSpPr/>
          <p:nvPr/>
        </p:nvSpPr>
        <p:spPr>
          <a:xfrm>
            <a:off x="5051855" y="3704727"/>
            <a:ext cx="1844260" cy="47344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1400">
              <a:solidFill>
                <a:schemeClr val="tx1"/>
              </a:solidFill>
              <a:latin typeface="Arial"/>
              <a:cs typeface="Calibri"/>
            </a:endParaRPr>
          </a:p>
        </p:txBody>
      </p:sp>
      <p:sp>
        <p:nvSpPr>
          <p:cNvPr id="23" name="Rectangle 22">
            <a:extLst>
              <a:ext uri="{FF2B5EF4-FFF2-40B4-BE49-F238E27FC236}">
                <a16:creationId xmlns:a16="http://schemas.microsoft.com/office/drawing/2014/main" id="{4A3B3CDA-B21A-FF21-3496-16166C0D518E}"/>
              </a:ext>
            </a:extLst>
          </p:cNvPr>
          <p:cNvSpPr/>
          <p:nvPr/>
        </p:nvSpPr>
        <p:spPr>
          <a:xfrm>
            <a:off x="5039566" y="4294663"/>
            <a:ext cx="1844260" cy="47344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1400">
              <a:solidFill>
                <a:schemeClr val="tx1"/>
              </a:solidFill>
              <a:latin typeface="Arial"/>
              <a:cs typeface="Calibri"/>
            </a:endParaRPr>
          </a:p>
        </p:txBody>
      </p:sp>
      <p:sp>
        <p:nvSpPr>
          <p:cNvPr id="24" name="Rectangle 23">
            <a:extLst>
              <a:ext uri="{FF2B5EF4-FFF2-40B4-BE49-F238E27FC236}">
                <a16:creationId xmlns:a16="http://schemas.microsoft.com/office/drawing/2014/main" id="{67B7212B-A402-548F-7A03-0B16C9F5FFE1}"/>
              </a:ext>
            </a:extLst>
          </p:cNvPr>
          <p:cNvSpPr/>
          <p:nvPr/>
        </p:nvSpPr>
        <p:spPr>
          <a:xfrm>
            <a:off x="5039565" y="4884598"/>
            <a:ext cx="1844260" cy="47344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1400">
              <a:solidFill>
                <a:schemeClr val="tx1"/>
              </a:solidFill>
              <a:latin typeface="Arial"/>
              <a:cs typeface="Calibri"/>
            </a:endParaRPr>
          </a:p>
        </p:txBody>
      </p:sp>
      <p:sp>
        <p:nvSpPr>
          <p:cNvPr id="25" name="Rectangle 24">
            <a:extLst>
              <a:ext uri="{FF2B5EF4-FFF2-40B4-BE49-F238E27FC236}">
                <a16:creationId xmlns:a16="http://schemas.microsoft.com/office/drawing/2014/main" id="{D7C3D620-3D11-AA1D-CB58-E113823E0B74}"/>
              </a:ext>
            </a:extLst>
          </p:cNvPr>
          <p:cNvSpPr/>
          <p:nvPr/>
        </p:nvSpPr>
        <p:spPr>
          <a:xfrm>
            <a:off x="5039564" y="5462242"/>
            <a:ext cx="1844260" cy="47344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1400">
              <a:solidFill>
                <a:schemeClr val="tx1"/>
              </a:solidFill>
              <a:latin typeface="Arial"/>
              <a:cs typeface="Calibri"/>
            </a:endParaRPr>
          </a:p>
        </p:txBody>
      </p:sp>
      <p:cxnSp>
        <p:nvCxnSpPr>
          <p:cNvPr id="26" name="Straight Arrow Connector 25">
            <a:extLst>
              <a:ext uri="{FF2B5EF4-FFF2-40B4-BE49-F238E27FC236}">
                <a16:creationId xmlns:a16="http://schemas.microsoft.com/office/drawing/2014/main" id="{0830DBE8-D9FA-3175-383F-2EEE4752BF4D}"/>
              </a:ext>
            </a:extLst>
          </p:cNvPr>
          <p:cNvCxnSpPr>
            <a:cxnSpLocks/>
          </p:cNvCxnSpPr>
          <p:nvPr/>
        </p:nvCxnSpPr>
        <p:spPr>
          <a:xfrm flipH="1">
            <a:off x="4826758" y="1000737"/>
            <a:ext cx="2052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6112AA52-88FB-A8FD-B51C-A49557A322F1}"/>
              </a:ext>
            </a:extLst>
          </p:cNvPr>
          <p:cNvCxnSpPr>
            <a:cxnSpLocks/>
          </p:cNvCxnSpPr>
          <p:nvPr/>
        </p:nvCxnSpPr>
        <p:spPr>
          <a:xfrm flipH="1" flipV="1">
            <a:off x="4826758" y="1256343"/>
            <a:ext cx="217496" cy="3220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C1A233EB-12B9-0755-13EE-67D0EF87E3AE}"/>
              </a:ext>
            </a:extLst>
          </p:cNvPr>
          <p:cNvCxnSpPr>
            <a:cxnSpLocks/>
          </p:cNvCxnSpPr>
          <p:nvPr/>
        </p:nvCxnSpPr>
        <p:spPr>
          <a:xfrm flipH="1">
            <a:off x="4778784" y="2205188"/>
            <a:ext cx="228599" cy="2015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C5FB0285-AC61-6F3B-D850-EB76DDA42BDB}"/>
              </a:ext>
            </a:extLst>
          </p:cNvPr>
          <p:cNvCxnSpPr>
            <a:cxnSpLocks/>
          </p:cNvCxnSpPr>
          <p:nvPr/>
        </p:nvCxnSpPr>
        <p:spPr>
          <a:xfrm flipH="1" flipV="1">
            <a:off x="4803362" y="2672214"/>
            <a:ext cx="240889" cy="1548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5DC98B0B-055E-5113-897F-6A49DE0E6AD3}"/>
              </a:ext>
            </a:extLst>
          </p:cNvPr>
          <p:cNvCxnSpPr>
            <a:cxnSpLocks/>
          </p:cNvCxnSpPr>
          <p:nvPr/>
        </p:nvCxnSpPr>
        <p:spPr>
          <a:xfrm flipH="1" flipV="1">
            <a:off x="4778783" y="2886879"/>
            <a:ext cx="240886" cy="5243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FE806802-A5EA-73D2-A6C2-63B41EE16DA1}"/>
              </a:ext>
            </a:extLst>
          </p:cNvPr>
          <p:cNvCxnSpPr>
            <a:cxnSpLocks/>
          </p:cNvCxnSpPr>
          <p:nvPr/>
        </p:nvCxnSpPr>
        <p:spPr>
          <a:xfrm flipH="1">
            <a:off x="4778783" y="3876668"/>
            <a:ext cx="290049" cy="1278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EF03FFFD-60E5-4908-5BA5-047E4DD5F890}"/>
              </a:ext>
            </a:extLst>
          </p:cNvPr>
          <p:cNvCxnSpPr>
            <a:cxnSpLocks/>
          </p:cNvCxnSpPr>
          <p:nvPr/>
        </p:nvCxnSpPr>
        <p:spPr>
          <a:xfrm flipH="1" flipV="1">
            <a:off x="4741912" y="4078232"/>
            <a:ext cx="290049" cy="3637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27FBCCAF-BF40-322D-14D9-3AB57D664C0C}"/>
              </a:ext>
            </a:extLst>
          </p:cNvPr>
          <p:cNvCxnSpPr>
            <a:cxnSpLocks/>
          </p:cNvCxnSpPr>
          <p:nvPr/>
        </p:nvCxnSpPr>
        <p:spPr>
          <a:xfrm flipH="1">
            <a:off x="4778783" y="5068825"/>
            <a:ext cx="277758" cy="2892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F399E7E-38EE-02B8-574C-4F7AA151BAA0}"/>
              </a:ext>
            </a:extLst>
          </p:cNvPr>
          <p:cNvCxnSpPr>
            <a:cxnSpLocks/>
          </p:cNvCxnSpPr>
          <p:nvPr/>
        </p:nvCxnSpPr>
        <p:spPr>
          <a:xfrm flipH="1" flipV="1">
            <a:off x="4741911" y="5491617"/>
            <a:ext cx="277758" cy="1917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5B2D4150-7F6B-7F0E-780D-2AFC73EC4ABE}"/>
              </a:ext>
            </a:extLst>
          </p:cNvPr>
          <p:cNvSpPr/>
          <p:nvPr/>
        </p:nvSpPr>
        <p:spPr>
          <a:xfrm>
            <a:off x="7202663" y="804212"/>
            <a:ext cx="4646453" cy="47344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1400">
              <a:solidFill>
                <a:schemeClr val="tx1"/>
              </a:solidFill>
              <a:latin typeface="Arial"/>
              <a:cs typeface="Calibri"/>
            </a:endParaRPr>
          </a:p>
        </p:txBody>
      </p:sp>
      <p:sp>
        <p:nvSpPr>
          <p:cNvPr id="36" name="Rectangle 35">
            <a:extLst>
              <a:ext uri="{FF2B5EF4-FFF2-40B4-BE49-F238E27FC236}">
                <a16:creationId xmlns:a16="http://schemas.microsoft.com/office/drawing/2014/main" id="{235B0880-C8AF-EA2E-B122-F4050C366221}"/>
              </a:ext>
            </a:extLst>
          </p:cNvPr>
          <p:cNvSpPr/>
          <p:nvPr/>
        </p:nvSpPr>
        <p:spPr>
          <a:xfrm>
            <a:off x="7202663" y="1394147"/>
            <a:ext cx="4646453" cy="47344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1400">
              <a:solidFill>
                <a:schemeClr val="tx1"/>
              </a:solidFill>
              <a:latin typeface="Arial"/>
              <a:cs typeface="Calibri"/>
            </a:endParaRPr>
          </a:p>
        </p:txBody>
      </p:sp>
      <p:sp>
        <p:nvSpPr>
          <p:cNvPr id="37" name="Rectangle 36">
            <a:extLst>
              <a:ext uri="{FF2B5EF4-FFF2-40B4-BE49-F238E27FC236}">
                <a16:creationId xmlns:a16="http://schemas.microsoft.com/office/drawing/2014/main" id="{854D5EDF-DF8B-E0F3-AF96-5932510FAE8E}"/>
              </a:ext>
            </a:extLst>
          </p:cNvPr>
          <p:cNvSpPr/>
          <p:nvPr/>
        </p:nvSpPr>
        <p:spPr>
          <a:xfrm>
            <a:off x="7214953" y="2008663"/>
            <a:ext cx="4646453" cy="47344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1400">
              <a:solidFill>
                <a:schemeClr val="tx1"/>
              </a:solidFill>
              <a:latin typeface="Arial"/>
              <a:cs typeface="Calibri"/>
            </a:endParaRPr>
          </a:p>
        </p:txBody>
      </p:sp>
      <p:sp>
        <p:nvSpPr>
          <p:cNvPr id="38" name="Rectangle 37">
            <a:extLst>
              <a:ext uri="{FF2B5EF4-FFF2-40B4-BE49-F238E27FC236}">
                <a16:creationId xmlns:a16="http://schemas.microsoft.com/office/drawing/2014/main" id="{2A61A3E2-8CB6-8426-D577-820A9C36E071}"/>
              </a:ext>
            </a:extLst>
          </p:cNvPr>
          <p:cNvSpPr/>
          <p:nvPr/>
        </p:nvSpPr>
        <p:spPr>
          <a:xfrm>
            <a:off x="7214953" y="2598598"/>
            <a:ext cx="4646453" cy="47344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1400">
              <a:solidFill>
                <a:schemeClr val="tx1"/>
              </a:solidFill>
              <a:latin typeface="Arial"/>
              <a:cs typeface="Calibri"/>
            </a:endParaRPr>
          </a:p>
        </p:txBody>
      </p:sp>
      <p:sp>
        <p:nvSpPr>
          <p:cNvPr id="39" name="Rectangle 38">
            <a:extLst>
              <a:ext uri="{FF2B5EF4-FFF2-40B4-BE49-F238E27FC236}">
                <a16:creationId xmlns:a16="http://schemas.microsoft.com/office/drawing/2014/main" id="{CB295707-EAF5-F64B-F685-B1C05AD2E2FD}"/>
              </a:ext>
            </a:extLst>
          </p:cNvPr>
          <p:cNvSpPr/>
          <p:nvPr/>
        </p:nvSpPr>
        <p:spPr>
          <a:xfrm>
            <a:off x="7190372" y="3151663"/>
            <a:ext cx="4646453" cy="47344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1400">
              <a:solidFill>
                <a:schemeClr val="tx1"/>
              </a:solidFill>
              <a:latin typeface="Arial"/>
              <a:cs typeface="Calibri"/>
            </a:endParaRPr>
          </a:p>
        </p:txBody>
      </p:sp>
      <p:sp>
        <p:nvSpPr>
          <p:cNvPr id="40" name="Rectangle 39">
            <a:extLst>
              <a:ext uri="{FF2B5EF4-FFF2-40B4-BE49-F238E27FC236}">
                <a16:creationId xmlns:a16="http://schemas.microsoft.com/office/drawing/2014/main" id="{2432C9F8-BA66-1D38-25AF-AD0F6F33A6F6}"/>
              </a:ext>
            </a:extLst>
          </p:cNvPr>
          <p:cNvSpPr/>
          <p:nvPr/>
        </p:nvSpPr>
        <p:spPr>
          <a:xfrm>
            <a:off x="7190372" y="3741598"/>
            <a:ext cx="4646453" cy="47344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1400">
              <a:solidFill>
                <a:schemeClr val="tx1"/>
              </a:solidFill>
              <a:latin typeface="Arial"/>
              <a:cs typeface="Calibri"/>
            </a:endParaRPr>
          </a:p>
        </p:txBody>
      </p:sp>
      <p:sp>
        <p:nvSpPr>
          <p:cNvPr id="41" name="Rectangle 40">
            <a:extLst>
              <a:ext uri="{FF2B5EF4-FFF2-40B4-BE49-F238E27FC236}">
                <a16:creationId xmlns:a16="http://schemas.microsoft.com/office/drawing/2014/main" id="{9EE2D5C1-CFCD-22A0-E6C9-6D60906366CE}"/>
              </a:ext>
            </a:extLst>
          </p:cNvPr>
          <p:cNvSpPr/>
          <p:nvPr/>
        </p:nvSpPr>
        <p:spPr>
          <a:xfrm>
            <a:off x="7202662" y="4356114"/>
            <a:ext cx="4646453" cy="47344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1400">
              <a:solidFill>
                <a:schemeClr val="tx1"/>
              </a:solidFill>
              <a:latin typeface="Arial"/>
              <a:cs typeface="Calibri"/>
            </a:endParaRPr>
          </a:p>
        </p:txBody>
      </p:sp>
      <p:sp>
        <p:nvSpPr>
          <p:cNvPr id="42" name="Rectangle 41">
            <a:extLst>
              <a:ext uri="{FF2B5EF4-FFF2-40B4-BE49-F238E27FC236}">
                <a16:creationId xmlns:a16="http://schemas.microsoft.com/office/drawing/2014/main" id="{153FEF67-9012-0BB0-CA45-FBE360B31A3F}"/>
              </a:ext>
            </a:extLst>
          </p:cNvPr>
          <p:cNvSpPr/>
          <p:nvPr/>
        </p:nvSpPr>
        <p:spPr>
          <a:xfrm>
            <a:off x="7202662" y="4946049"/>
            <a:ext cx="4646453" cy="47344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1400">
              <a:solidFill>
                <a:schemeClr val="tx1"/>
              </a:solidFill>
              <a:latin typeface="Arial"/>
              <a:cs typeface="Calibri"/>
            </a:endParaRPr>
          </a:p>
        </p:txBody>
      </p:sp>
      <p:sp>
        <p:nvSpPr>
          <p:cNvPr id="43" name="Rectangle 42">
            <a:extLst>
              <a:ext uri="{FF2B5EF4-FFF2-40B4-BE49-F238E27FC236}">
                <a16:creationId xmlns:a16="http://schemas.microsoft.com/office/drawing/2014/main" id="{27DFA763-4055-EEE4-40DF-184A17DDFAD1}"/>
              </a:ext>
            </a:extLst>
          </p:cNvPr>
          <p:cNvSpPr/>
          <p:nvPr/>
        </p:nvSpPr>
        <p:spPr>
          <a:xfrm>
            <a:off x="7202661" y="5486822"/>
            <a:ext cx="4646453" cy="47344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1400">
              <a:solidFill>
                <a:schemeClr val="tx1"/>
              </a:solidFill>
              <a:latin typeface="Arial"/>
              <a:cs typeface="Calibri"/>
            </a:endParaRPr>
          </a:p>
        </p:txBody>
      </p:sp>
      <p:sp>
        <p:nvSpPr>
          <p:cNvPr id="44" name="TextBox 43">
            <a:extLst>
              <a:ext uri="{FF2B5EF4-FFF2-40B4-BE49-F238E27FC236}">
                <a16:creationId xmlns:a16="http://schemas.microsoft.com/office/drawing/2014/main" id="{BC7CB55F-0224-F7B1-AB26-C3BF03125C7F}"/>
              </a:ext>
            </a:extLst>
          </p:cNvPr>
          <p:cNvSpPr txBox="1"/>
          <p:nvPr/>
        </p:nvSpPr>
        <p:spPr>
          <a:xfrm>
            <a:off x="8250011" y="225499"/>
            <a:ext cx="222401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b="1" dirty="0">
              <a:cs typeface="Calibri"/>
            </a:endParaRPr>
          </a:p>
        </p:txBody>
      </p:sp>
      <p:sp>
        <p:nvSpPr>
          <p:cNvPr id="45" name="TextBox 44">
            <a:extLst>
              <a:ext uri="{FF2B5EF4-FFF2-40B4-BE49-F238E27FC236}">
                <a16:creationId xmlns:a16="http://schemas.microsoft.com/office/drawing/2014/main" id="{4128A996-CC85-9846-E43E-AAD1936D53DD}"/>
              </a:ext>
            </a:extLst>
          </p:cNvPr>
          <p:cNvSpPr txBox="1"/>
          <p:nvPr/>
        </p:nvSpPr>
        <p:spPr>
          <a:xfrm>
            <a:off x="7126639" y="36775"/>
            <a:ext cx="4559175"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b="1" dirty="0">
                <a:cs typeface="Calibri"/>
              </a:rPr>
              <a:t>Defined workstreams / projects / </a:t>
            </a:r>
            <a:r>
              <a:rPr lang="en-US" sz="1400" b="1" dirty="0" err="1">
                <a:cs typeface="Calibri"/>
              </a:rPr>
              <a:t>programmes</a:t>
            </a:r>
            <a:r>
              <a:rPr lang="en-US" sz="1400" b="1" dirty="0">
                <a:cs typeface="Calibri"/>
              </a:rPr>
              <a:t> for 24-25</a:t>
            </a:r>
            <a:endParaRPr lang="en-US" sz="1400" dirty="0">
              <a:cs typeface="Calibri" panose="020F0502020204030204"/>
            </a:endParaRPr>
          </a:p>
        </p:txBody>
      </p:sp>
      <p:sp>
        <p:nvSpPr>
          <p:cNvPr id="50" name="TextBox 49">
            <a:extLst>
              <a:ext uri="{FF2B5EF4-FFF2-40B4-BE49-F238E27FC236}">
                <a16:creationId xmlns:a16="http://schemas.microsoft.com/office/drawing/2014/main" id="{429D4B1D-0720-8072-C713-12835167FCF3}"/>
              </a:ext>
            </a:extLst>
          </p:cNvPr>
          <p:cNvSpPr txBox="1"/>
          <p:nvPr/>
        </p:nvSpPr>
        <p:spPr>
          <a:xfrm>
            <a:off x="118280" y="6115458"/>
            <a:ext cx="7747380" cy="646331"/>
          </a:xfrm>
          <a:prstGeom prst="rect">
            <a:avLst/>
          </a:prstGeom>
          <a:noFill/>
        </p:spPr>
        <p:txBody>
          <a:bodyPr wrap="square" lIns="91440" tIns="45720" rIns="91440" bIns="45720" rtlCol="0" anchor="t">
            <a:spAutoFit/>
          </a:bodyPr>
          <a:lstStyle/>
          <a:p>
            <a:r>
              <a:rPr lang="en-GB" dirty="0"/>
              <a:t>Annual plan for 2024-25: Team/service: ………………………………………………………………. </a:t>
            </a:r>
            <a:endParaRPr lang="en-US" dirty="0"/>
          </a:p>
        </p:txBody>
      </p:sp>
      <p:pic>
        <p:nvPicPr>
          <p:cNvPr id="51" name="Picture 50" descr="Text&#10;&#10;Description automatically generated">
            <a:extLst>
              <a:ext uri="{FF2B5EF4-FFF2-40B4-BE49-F238E27FC236}">
                <a16:creationId xmlns:a16="http://schemas.microsoft.com/office/drawing/2014/main" id="{0492C38F-2DF5-9535-3365-2D915BE1542E}"/>
              </a:ext>
            </a:extLst>
          </p:cNvPr>
          <p:cNvPicPr/>
          <p:nvPr/>
        </p:nvPicPr>
        <p:blipFill>
          <a:blip r:embed="rId2" cstate="print">
            <a:extLst>
              <a:ext uri="{28A0092B-C50C-407E-A947-70E740481C1C}">
                <a14:useLocalDpi xmlns:a14="http://schemas.microsoft.com/office/drawing/2010/main" val="0"/>
              </a:ext>
            </a:extLst>
          </a:blip>
          <a:srcRect l="46381" t="14839" r="7253" b="30968"/>
          <a:stretch>
            <a:fillRect/>
          </a:stretch>
        </p:blipFill>
        <p:spPr bwMode="auto">
          <a:xfrm>
            <a:off x="164829" y="151783"/>
            <a:ext cx="1230393" cy="652429"/>
          </a:xfrm>
          <a:prstGeom prst="rect">
            <a:avLst/>
          </a:prstGeom>
          <a:noFill/>
          <a:ln>
            <a:noFill/>
          </a:ln>
        </p:spPr>
      </p:pic>
    </p:spTree>
    <p:extLst>
      <p:ext uri="{BB962C8B-B14F-4D97-AF65-F5344CB8AC3E}">
        <p14:creationId xmlns:p14="http://schemas.microsoft.com/office/powerpoint/2010/main" val="1916856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5">
            <a:extLst>
              <a:ext uri="{FF2B5EF4-FFF2-40B4-BE49-F238E27FC236}">
                <a16:creationId xmlns:a16="http://schemas.microsoft.com/office/drawing/2014/main" id="{A4F86B3A-5489-60F5-F342-A0B9EC6994E4}"/>
              </a:ext>
            </a:extLst>
          </p:cNvPr>
          <p:cNvGraphicFramePr>
            <a:graphicFrameLocks noGrp="1"/>
          </p:cNvGraphicFramePr>
          <p:nvPr/>
        </p:nvGraphicFramePr>
        <p:xfrm>
          <a:off x="148050" y="924231"/>
          <a:ext cx="11969904" cy="5273040"/>
        </p:xfrm>
        <a:graphic>
          <a:graphicData uri="http://schemas.openxmlformats.org/drawingml/2006/table">
            <a:tbl>
              <a:tblPr firstRow="1" bandRow="1">
                <a:tableStyleId>{5C22544A-7EE6-4342-B048-85BDC9FD1C3A}</a:tableStyleId>
              </a:tblPr>
              <a:tblGrid>
                <a:gridCol w="1238249">
                  <a:extLst>
                    <a:ext uri="{9D8B030D-6E8A-4147-A177-3AD203B41FA5}">
                      <a16:colId xmlns:a16="http://schemas.microsoft.com/office/drawing/2014/main" val="394885941"/>
                    </a:ext>
                  </a:extLst>
                </a:gridCol>
                <a:gridCol w="1291431">
                  <a:extLst>
                    <a:ext uri="{9D8B030D-6E8A-4147-A177-3AD203B41FA5}">
                      <a16:colId xmlns:a16="http://schemas.microsoft.com/office/drawing/2014/main" val="3091026047"/>
                    </a:ext>
                  </a:extLst>
                </a:gridCol>
                <a:gridCol w="1288784">
                  <a:extLst>
                    <a:ext uri="{9D8B030D-6E8A-4147-A177-3AD203B41FA5}">
                      <a16:colId xmlns:a16="http://schemas.microsoft.com/office/drawing/2014/main" val="2570968873"/>
                    </a:ext>
                  </a:extLst>
                </a:gridCol>
                <a:gridCol w="1406788">
                  <a:extLst>
                    <a:ext uri="{9D8B030D-6E8A-4147-A177-3AD203B41FA5}">
                      <a16:colId xmlns:a16="http://schemas.microsoft.com/office/drawing/2014/main" val="2059740920"/>
                    </a:ext>
                  </a:extLst>
                </a:gridCol>
                <a:gridCol w="1460763">
                  <a:extLst>
                    <a:ext uri="{9D8B030D-6E8A-4147-A177-3AD203B41FA5}">
                      <a16:colId xmlns:a16="http://schemas.microsoft.com/office/drawing/2014/main" val="751507583"/>
                    </a:ext>
                  </a:extLst>
                </a:gridCol>
                <a:gridCol w="1929076">
                  <a:extLst>
                    <a:ext uri="{9D8B030D-6E8A-4147-A177-3AD203B41FA5}">
                      <a16:colId xmlns:a16="http://schemas.microsoft.com/office/drawing/2014/main" val="1770898672"/>
                    </a:ext>
                  </a:extLst>
                </a:gridCol>
                <a:gridCol w="1883445">
                  <a:extLst>
                    <a:ext uri="{9D8B030D-6E8A-4147-A177-3AD203B41FA5}">
                      <a16:colId xmlns:a16="http://schemas.microsoft.com/office/drawing/2014/main" val="1046757216"/>
                    </a:ext>
                  </a:extLst>
                </a:gridCol>
                <a:gridCol w="1471368">
                  <a:extLst>
                    <a:ext uri="{9D8B030D-6E8A-4147-A177-3AD203B41FA5}">
                      <a16:colId xmlns:a16="http://schemas.microsoft.com/office/drawing/2014/main" val="176646359"/>
                    </a:ext>
                  </a:extLst>
                </a:gridCol>
              </a:tblGrid>
              <a:tr h="675899">
                <a:tc rowSpan="2">
                  <a:txBody>
                    <a:bodyPr/>
                    <a:lstStyle/>
                    <a:p>
                      <a:pPr algn="ctr"/>
                      <a:r>
                        <a:rPr lang="en-US" sz="1600" dirty="0">
                          <a:latin typeface="Arial"/>
                        </a:rPr>
                        <a:t>Priority/</a:t>
                      </a:r>
                      <a:endParaRPr lang="en-US" dirty="0"/>
                    </a:p>
                    <a:p>
                      <a:pPr lvl="0" algn="ctr">
                        <a:buNone/>
                      </a:pPr>
                      <a:r>
                        <a:rPr lang="en-US" sz="1600" dirty="0">
                          <a:latin typeface="Arial"/>
                        </a:rPr>
                        <a:t>Key Objective</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solidFill>
                  </a:tcPr>
                </a:tc>
                <a:tc gridSpan="4">
                  <a:txBody>
                    <a:bodyPr/>
                    <a:lstStyle/>
                    <a:p>
                      <a:pPr lvl="0" algn="ctr">
                        <a:buNone/>
                      </a:pPr>
                      <a:r>
                        <a:rPr lang="en-US" sz="1600" dirty="0">
                          <a:latin typeface="Arial"/>
                        </a:rPr>
                        <a:t>Where do we expect to be by...</a:t>
                      </a:r>
                    </a:p>
                  </a:txBody>
                  <a:tcPr>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lvl="0" algn="ctr">
                        <a:buNone/>
                      </a:pPr>
                      <a:r>
                        <a:rPr lang="en-US" sz="1600" dirty="0">
                          <a:latin typeface="Arial"/>
                        </a:rPr>
                        <a:t>What performance measures will be monitored? </a:t>
                      </a:r>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chemeClr val="accent1"/>
                    </a:solidFill>
                  </a:tcPr>
                </a:tc>
                <a:tc rowSpan="2">
                  <a:txBody>
                    <a:bodyPr/>
                    <a:lstStyle/>
                    <a:p>
                      <a:pPr lvl="0" algn="ctr">
                        <a:buNone/>
                      </a:pPr>
                      <a:r>
                        <a:rPr lang="en-US" sz="1600" dirty="0">
                          <a:latin typeface="Arial"/>
                        </a:rPr>
                        <a:t>What support is required to achieve this priority?</a:t>
                      </a:r>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chemeClr val="accent1"/>
                    </a:solidFill>
                  </a:tcPr>
                </a:tc>
                <a:tc rowSpan="2">
                  <a:txBody>
                    <a:bodyPr/>
                    <a:lstStyle/>
                    <a:p>
                      <a:pPr lvl="0" algn="ctr">
                        <a:buNone/>
                      </a:pPr>
                      <a:r>
                        <a:rPr lang="en-US" sz="1600" dirty="0">
                          <a:latin typeface="Arial"/>
                        </a:rPr>
                        <a:t>Accountable lead</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solidFill>
                  </a:tcPr>
                </a:tc>
                <a:extLst>
                  <a:ext uri="{0D108BD9-81ED-4DB2-BD59-A6C34878D82A}">
                    <a16:rowId xmlns:a16="http://schemas.microsoft.com/office/drawing/2014/main" val="584246532"/>
                  </a:ext>
                </a:extLst>
              </a:tr>
              <a:tr h="377719">
                <a:tc vMerge="1">
                  <a:txBody>
                    <a:bodyPr/>
                    <a:lstStyle/>
                    <a:p>
                      <a:endParaRPr lang="en-US"/>
                    </a:p>
                  </a:txBody>
                  <a:tcPr/>
                </a:tc>
                <a:tc>
                  <a:txBody>
                    <a:bodyPr/>
                    <a:lstStyle/>
                    <a:p>
                      <a:pPr lvl="0" algn="ctr">
                        <a:buNone/>
                      </a:pPr>
                      <a:r>
                        <a:rPr lang="en-US" sz="1600" dirty="0">
                          <a:latin typeface="Arial"/>
                        </a:rPr>
                        <a:t>Quarter 1</a:t>
                      </a:r>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lnSpc>
                          <a:spcPct val="100000"/>
                        </a:lnSpc>
                        <a:spcBef>
                          <a:spcPts val="0"/>
                        </a:spcBef>
                        <a:spcAft>
                          <a:spcPts val="0"/>
                        </a:spcAft>
                        <a:buNone/>
                      </a:pPr>
                      <a:r>
                        <a:rPr lang="en-US" sz="1600" b="0" i="0" u="none" strike="noStrike" noProof="0">
                          <a:solidFill>
                            <a:srgbClr val="000000"/>
                          </a:solidFill>
                          <a:latin typeface="Arial"/>
                        </a:rPr>
                        <a:t>Quarter 2</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lgn="ctr">
                        <a:buNone/>
                      </a:pPr>
                      <a:r>
                        <a:rPr lang="en-US" sz="1600" dirty="0">
                          <a:latin typeface="Arial"/>
                        </a:rPr>
                        <a:t>Quarter 3</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lgn="ctr">
                        <a:buNone/>
                      </a:pPr>
                      <a:r>
                        <a:rPr lang="en-US" sz="1600" dirty="0">
                          <a:latin typeface="Arial"/>
                        </a:rPr>
                        <a:t>Quarter 4</a:t>
                      </a:r>
                    </a:p>
                  </a:txBody>
                  <a:tcPr>
                    <a:lnL w="12700">
                      <a:solidFill>
                        <a:schemeClr val="tx1"/>
                      </a:solidFill>
                    </a:lnL>
                    <a:lnT w="12700">
                      <a:solidFill>
                        <a:schemeClr val="tx1"/>
                      </a:solidFill>
                    </a:lnT>
                    <a:lnB w="12700">
                      <a:solidFill>
                        <a:schemeClr val="tx1"/>
                      </a:solidFill>
                    </a:lnB>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703304320"/>
                  </a:ext>
                </a:extLst>
              </a:tr>
              <a:tr h="377719">
                <a:tc>
                  <a:txBody>
                    <a:bodyPr/>
                    <a:lstStyle/>
                    <a:p>
                      <a:endParaRPr lang="en-US" dirty="0">
                        <a:latin typeface="Arial"/>
                      </a:endParaRP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endParaRPr lang="en-US" dirty="0">
                        <a:latin typeface="Arial"/>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latin typeface="Arial"/>
                      </a:endParaRP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endParaRPr lang="en-US" dirty="0">
                        <a:latin typeface="Arial"/>
                      </a:endParaRP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endParaRPr lang="en-US" dirty="0">
                        <a:latin typeface="Arial"/>
                      </a:endParaRP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lvl="0">
                        <a:buNone/>
                      </a:pPr>
                      <a:endParaRPr lang="en-US" dirty="0">
                        <a:latin typeface="Arial"/>
                      </a:endParaRPr>
                    </a:p>
                    <a:p>
                      <a:pPr lvl="0">
                        <a:buNone/>
                      </a:pPr>
                      <a:endParaRPr lang="en-US" dirty="0">
                        <a:latin typeface="Arial"/>
                      </a:endParaRPr>
                    </a:p>
                    <a:p>
                      <a:pPr lvl="0">
                        <a:buNone/>
                      </a:pPr>
                      <a:endParaRPr lang="en-US" dirty="0">
                        <a:latin typeface="Arial"/>
                      </a:endParaRPr>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noFill/>
                  </a:tcPr>
                </a:tc>
                <a:tc>
                  <a:txBody>
                    <a:bodyPr/>
                    <a:lstStyle/>
                    <a:p>
                      <a:pPr lvl="0">
                        <a:buNone/>
                      </a:pPr>
                      <a:endParaRPr lang="en-US" dirty="0">
                        <a:latin typeface="Arial"/>
                      </a:endParaRPr>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noFill/>
                  </a:tcPr>
                </a:tc>
                <a:tc>
                  <a:txBody>
                    <a:bodyPr/>
                    <a:lstStyle/>
                    <a:p>
                      <a:pPr lvl="0">
                        <a:buNone/>
                      </a:pPr>
                      <a:endParaRPr lang="en-US" dirty="0">
                        <a:latin typeface="Arial"/>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3807883022"/>
                  </a:ext>
                </a:extLst>
              </a:tr>
              <a:tr h="377718">
                <a:tc>
                  <a:txBody>
                    <a:bodyPr/>
                    <a:lstStyle/>
                    <a:p>
                      <a:pPr lvl="0">
                        <a:buNone/>
                      </a:pPr>
                      <a:endParaRPr lang="en-US" dirty="0">
                        <a:latin typeface="Arial"/>
                      </a:endParaRP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lvl="0">
                        <a:buNone/>
                      </a:pPr>
                      <a:endParaRPr lang="en-US" dirty="0">
                        <a:latin typeface="Arial"/>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endParaRPr lang="en-US" dirty="0">
                        <a:latin typeface="Arial"/>
                      </a:endParaRP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lvl="0">
                        <a:buNone/>
                      </a:pPr>
                      <a:endParaRPr lang="en-US" dirty="0">
                        <a:latin typeface="Arial"/>
                      </a:endParaRP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lvl="0">
                        <a:buNone/>
                      </a:pPr>
                      <a:endParaRPr lang="en-US" dirty="0">
                        <a:latin typeface="Arial"/>
                      </a:endParaRP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lvl="0">
                        <a:buNone/>
                      </a:pPr>
                      <a:endParaRPr lang="en-US" dirty="0">
                        <a:latin typeface="Arial"/>
                      </a:endParaRPr>
                    </a:p>
                    <a:p>
                      <a:pPr lvl="0">
                        <a:buNone/>
                      </a:pPr>
                      <a:endParaRPr lang="en-US" dirty="0">
                        <a:latin typeface="Arial"/>
                      </a:endParaRPr>
                    </a:p>
                    <a:p>
                      <a:pPr lvl="0">
                        <a:buNone/>
                      </a:pPr>
                      <a:endParaRPr lang="en-US" dirty="0">
                        <a:latin typeface="Arial"/>
                      </a:endParaRPr>
                    </a:p>
                    <a:p>
                      <a:pPr lvl="0">
                        <a:buNone/>
                      </a:pPr>
                      <a:endParaRPr lang="en-US" dirty="0">
                        <a:latin typeface="Arial"/>
                      </a:endParaRPr>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noFill/>
                  </a:tcPr>
                </a:tc>
                <a:tc>
                  <a:txBody>
                    <a:bodyPr/>
                    <a:lstStyle/>
                    <a:p>
                      <a:pPr lvl="0">
                        <a:buNone/>
                      </a:pPr>
                      <a:endParaRPr lang="en-US" dirty="0">
                        <a:latin typeface="Arial"/>
                      </a:endParaRPr>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noFill/>
                  </a:tcPr>
                </a:tc>
                <a:tc>
                  <a:txBody>
                    <a:bodyPr/>
                    <a:lstStyle/>
                    <a:p>
                      <a:pPr lvl="0">
                        <a:buNone/>
                      </a:pPr>
                      <a:endParaRPr lang="en-US" dirty="0">
                        <a:latin typeface="Arial"/>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367093612"/>
                  </a:ext>
                </a:extLst>
              </a:tr>
              <a:tr h="377718">
                <a:tc>
                  <a:txBody>
                    <a:bodyPr/>
                    <a:lstStyle/>
                    <a:p>
                      <a:pPr lvl="0">
                        <a:buNone/>
                      </a:pPr>
                      <a:endParaRPr lang="en-US" dirty="0">
                        <a:latin typeface="Arial"/>
                      </a:endParaRP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lvl="0">
                        <a:buNone/>
                      </a:pPr>
                      <a:endParaRPr lang="en-US" dirty="0">
                        <a:latin typeface="Arial"/>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endParaRPr lang="en-US" dirty="0">
                        <a:latin typeface="Arial"/>
                      </a:endParaRP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lvl="0">
                        <a:buNone/>
                      </a:pPr>
                      <a:endParaRPr lang="en-US" dirty="0">
                        <a:latin typeface="Arial"/>
                      </a:endParaRP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lvl="0">
                        <a:buNone/>
                      </a:pPr>
                      <a:endParaRPr lang="en-US" dirty="0">
                        <a:latin typeface="Arial"/>
                      </a:endParaRP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lvl="0">
                        <a:buNone/>
                      </a:pPr>
                      <a:endParaRPr lang="en-US" dirty="0">
                        <a:latin typeface="Arial"/>
                      </a:endParaRPr>
                    </a:p>
                    <a:p>
                      <a:pPr lvl="0">
                        <a:buNone/>
                      </a:pPr>
                      <a:endParaRPr lang="en-US" dirty="0">
                        <a:latin typeface="Arial"/>
                      </a:endParaRPr>
                    </a:p>
                    <a:p>
                      <a:pPr lvl="0">
                        <a:buNone/>
                      </a:pPr>
                      <a:endParaRPr lang="en-US" dirty="0">
                        <a:latin typeface="Arial"/>
                      </a:endParaRPr>
                    </a:p>
                    <a:p>
                      <a:pPr lvl="0">
                        <a:buNone/>
                      </a:pPr>
                      <a:endParaRPr lang="en-US" dirty="0">
                        <a:latin typeface="Arial"/>
                      </a:endParaRPr>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noFill/>
                  </a:tcPr>
                </a:tc>
                <a:tc>
                  <a:txBody>
                    <a:bodyPr/>
                    <a:lstStyle/>
                    <a:p>
                      <a:pPr lvl="0">
                        <a:buNone/>
                      </a:pPr>
                      <a:endParaRPr lang="en-US" dirty="0">
                        <a:latin typeface="Arial"/>
                      </a:endParaRPr>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noFill/>
                  </a:tcPr>
                </a:tc>
                <a:tc>
                  <a:txBody>
                    <a:bodyPr/>
                    <a:lstStyle/>
                    <a:p>
                      <a:pPr lvl="0">
                        <a:buNone/>
                      </a:pPr>
                      <a:endParaRPr lang="en-US" dirty="0">
                        <a:latin typeface="Arial"/>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2648504920"/>
                  </a:ext>
                </a:extLst>
              </a:tr>
              <a:tr h="377718">
                <a:tc>
                  <a:txBody>
                    <a:bodyPr/>
                    <a:lstStyle/>
                    <a:p>
                      <a:pPr lvl="0">
                        <a:buNone/>
                      </a:pPr>
                      <a:endParaRPr lang="en-US" dirty="0">
                        <a:latin typeface="Arial"/>
                      </a:endParaRP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lvl="0">
                        <a:buNone/>
                      </a:pPr>
                      <a:endParaRPr lang="en-US" dirty="0">
                        <a:latin typeface="Arial"/>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a:solidFill>
                        <a:schemeClr val="tx1"/>
                      </a:solidFill>
                    </a:lnB>
                    <a:noFill/>
                  </a:tcPr>
                </a:tc>
                <a:tc>
                  <a:txBody>
                    <a:bodyPr/>
                    <a:lstStyle/>
                    <a:p>
                      <a:pPr lvl="0">
                        <a:buNone/>
                      </a:pPr>
                      <a:endParaRPr lang="en-US" dirty="0">
                        <a:latin typeface="Arial"/>
                      </a:endParaRP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lvl="0">
                        <a:buNone/>
                      </a:pPr>
                      <a:endParaRPr lang="en-US" dirty="0">
                        <a:latin typeface="Arial"/>
                      </a:endParaRP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lvl="0">
                        <a:buNone/>
                      </a:pPr>
                      <a:endParaRPr lang="en-US" dirty="0">
                        <a:latin typeface="Arial"/>
                      </a:endParaRP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lvl="0">
                        <a:buNone/>
                      </a:pPr>
                      <a:endParaRPr lang="en-US" dirty="0">
                        <a:latin typeface="Arial"/>
                      </a:endParaRPr>
                    </a:p>
                    <a:p>
                      <a:pPr lvl="0">
                        <a:buNone/>
                      </a:pPr>
                      <a:endParaRPr lang="en-US" dirty="0">
                        <a:latin typeface="Arial"/>
                      </a:endParaRPr>
                    </a:p>
                    <a:p>
                      <a:pPr lvl="0">
                        <a:buNone/>
                      </a:pPr>
                      <a:endParaRPr lang="en-US" dirty="0">
                        <a:latin typeface="Arial"/>
                      </a:endParaRPr>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noFill/>
                  </a:tcPr>
                </a:tc>
                <a:tc>
                  <a:txBody>
                    <a:bodyPr/>
                    <a:lstStyle/>
                    <a:p>
                      <a:pPr lvl="0">
                        <a:buNone/>
                      </a:pPr>
                      <a:endParaRPr lang="en-US" dirty="0">
                        <a:latin typeface="Arial"/>
                      </a:endParaRPr>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noFill/>
                  </a:tcPr>
                </a:tc>
                <a:tc>
                  <a:txBody>
                    <a:bodyPr/>
                    <a:lstStyle/>
                    <a:p>
                      <a:pPr lvl="0">
                        <a:buNone/>
                      </a:pPr>
                      <a:endParaRPr lang="en-US" dirty="0">
                        <a:latin typeface="Arial"/>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094639499"/>
                  </a:ext>
                </a:extLst>
              </a:tr>
            </a:tbl>
          </a:graphicData>
        </a:graphic>
      </p:graphicFrame>
    </p:spTree>
    <p:extLst>
      <p:ext uri="{BB962C8B-B14F-4D97-AF65-F5344CB8AC3E}">
        <p14:creationId xmlns:p14="http://schemas.microsoft.com/office/powerpoint/2010/main" val="1925529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0E00AD-CD0F-F554-E626-8CAC32835F4F}"/>
              </a:ext>
            </a:extLst>
          </p:cNvPr>
          <p:cNvSpPr/>
          <p:nvPr/>
        </p:nvSpPr>
        <p:spPr>
          <a:xfrm>
            <a:off x="0" y="0"/>
            <a:ext cx="6338045" cy="68579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63996C09-89A3-A8CB-04E4-6CCEDAD576A3}"/>
              </a:ext>
            </a:extLst>
          </p:cNvPr>
          <p:cNvSpPr txBox="1"/>
          <p:nvPr/>
        </p:nvSpPr>
        <p:spPr>
          <a:xfrm>
            <a:off x="6624917" y="2752164"/>
            <a:ext cx="5226423"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800" dirty="0">
                <a:solidFill>
                  <a:srgbClr val="4472C4"/>
                </a:solidFill>
                <a:latin typeface="Arial"/>
                <a:cs typeface="Arial"/>
              </a:rPr>
              <a:t>Timelines and Key Dates</a:t>
            </a:r>
          </a:p>
        </p:txBody>
      </p:sp>
    </p:spTree>
    <p:extLst>
      <p:ext uri="{BB962C8B-B14F-4D97-AF65-F5344CB8AC3E}">
        <p14:creationId xmlns:p14="http://schemas.microsoft.com/office/powerpoint/2010/main" val="2139390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7CF5A-BFC6-9E6B-6F8E-E300074354AD}"/>
              </a:ext>
            </a:extLst>
          </p:cNvPr>
          <p:cNvSpPr>
            <a:spLocks noGrp="1"/>
          </p:cNvSpPr>
          <p:nvPr>
            <p:ph type="title"/>
          </p:nvPr>
        </p:nvSpPr>
        <p:spPr>
          <a:xfrm>
            <a:off x="58271" y="87219"/>
            <a:ext cx="10515600" cy="536669"/>
          </a:xfrm>
        </p:spPr>
        <p:txBody>
          <a:bodyPr>
            <a:normAutofit fontScale="90000"/>
          </a:bodyPr>
          <a:lstStyle/>
          <a:p>
            <a:r>
              <a:rPr lang="en-US" dirty="0" err="1">
                <a:solidFill>
                  <a:srgbClr val="4472C4"/>
                </a:solidFill>
                <a:latin typeface="Arial"/>
                <a:cs typeface="Arial"/>
              </a:rPr>
              <a:t>Trustwide</a:t>
            </a:r>
            <a:r>
              <a:rPr lang="en-US" dirty="0">
                <a:solidFill>
                  <a:srgbClr val="4472C4"/>
                </a:solidFill>
                <a:latin typeface="Arial"/>
                <a:cs typeface="Arial"/>
              </a:rPr>
              <a:t> Annual Planning Timelines</a:t>
            </a:r>
          </a:p>
        </p:txBody>
      </p:sp>
      <p:graphicFrame>
        <p:nvGraphicFramePr>
          <p:cNvPr id="3" name="Table 2">
            <a:extLst>
              <a:ext uri="{FF2B5EF4-FFF2-40B4-BE49-F238E27FC236}">
                <a16:creationId xmlns:a16="http://schemas.microsoft.com/office/drawing/2014/main" id="{289B3419-084B-390D-7428-FCEB7061031A}"/>
              </a:ext>
            </a:extLst>
          </p:cNvPr>
          <p:cNvGraphicFramePr>
            <a:graphicFrameLocks noGrp="1"/>
          </p:cNvGraphicFramePr>
          <p:nvPr/>
        </p:nvGraphicFramePr>
        <p:xfrm>
          <a:off x="125505" y="654422"/>
          <a:ext cx="11880434" cy="6205073"/>
        </p:xfrm>
        <a:graphic>
          <a:graphicData uri="http://schemas.openxmlformats.org/drawingml/2006/table">
            <a:tbl>
              <a:tblPr firstRow="1" bandRow="1">
                <a:tableStyleId>{5C22544A-7EE6-4342-B048-85BDC9FD1C3A}</a:tableStyleId>
              </a:tblPr>
              <a:tblGrid>
                <a:gridCol w="2061882">
                  <a:extLst>
                    <a:ext uri="{9D8B030D-6E8A-4147-A177-3AD203B41FA5}">
                      <a16:colId xmlns:a16="http://schemas.microsoft.com/office/drawing/2014/main" val="3920071798"/>
                    </a:ext>
                  </a:extLst>
                </a:gridCol>
                <a:gridCol w="1685364">
                  <a:extLst>
                    <a:ext uri="{9D8B030D-6E8A-4147-A177-3AD203B41FA5}">
                      <a16:colId xmlns:a16="http://schemas.microsoft.com/office/drawing/2014/main" val="3942005957"/>
                    </a:ext>
                  </a:extLst>
                </a:gridCol>
                <a:gridCol w="1640540">
                  <a:extLst>
                    <a:ext uri="{9D8B030D-6E8A-4147-A177-3AD203B41FA5}">
                      <a16:colId xmlns:a16="http://schemas.microsoft.com/office/drawing/2014/main" val="521031319"/>
                    </a:ext>
                  </a:extLst>
                </a:gridCol>
                <a:gridCol w="1721222">
                  <a:extLst>
                    <a:ext uri="{9D8B030D-6E8A-4147-A177-3AD203B41FA5}">
                      <a16:colId xmlns:a16="http://schemas.microsoft.com/office/drawing/2014/main" val="2126684175"/>
                    </a:ext>
                  </a:extLst>
                </a:gridCol>
                <a:gridCol w="1775008">
                  <a:extLst>
                    <a:ext uri="{9D8B030D-6E8A-4147-A177-3AD203B41FA5}">
                      <a16:colId xmlns:a16="http://schemas.microsoft.com/office/drawing/2014/main" val="2198775075"/>
                    </a:ext>
                  </a:extLst>
                </a:gridCol>
                <a:gridCol w="1416421">
                  <a:extLst>
                    <a:ext uri="{9D8B030D-6E8A-4147-A177-3AD203B41FA5}">
                      <a16:colId xmlns:a16="http://schemas.microsoft.com/office/drawing/2014/main" val="2693355472"/>
                    </a:ext>
                  </a:extLst>
                </a:gridCol>
                <a:gridCol w="1579997">
                  <a:extLst>
                    <a:ext uri="{9D8B030D-6E8A-4147-A177-3AD203B41FA5}">
                      <a16:colId xmlns:a16="http://schemas.microsoft.com/office/drawing/2014/main" val="649193651"/>
                    </a:ext>
                  </a:extLst>
                </a:gridCol>
              </a:tblGrid>
              <a:tr h="235473">
                <a:tc>
                  <a:txBody>
                    <a:bodyPr/>
                    <a:lstStyle/>
                    <a:p>
                      <a:endParaRPr lang="en-US" sz="1200" dirty="0">
                        <a:latin typeface="Arial"/>
                      </a:endParaRPr>
                    </a:p>
                  </a:txBody>
                  <a:tcPr>
                    <a:lnR w="12700">
                      <a:solidFill>
                        <a:schemeClr val="tx1"/>
                      </a:solidFill>
                    </a:lnR>
                    <a:lnB w="12700">
                      <a:solidFill>
                        <a:schemeClr val="tx1"/>
                      </a:solidFill>
                    </a:lnB>
                    <a:solidFill>
                      <a:schemeClr val="bg1"/>
                    </a:solidFill>
                  </a:tcPr>
                </a:tc>
                <a:tc>
                  <a:txBody>
                    <a:bodyPr/>
                    <a:lstStyle/>
                    <a:p>
                      <a:r>
                        <a:rPr lang="en-US" sz="1200" dirty="0">
                          <a:solidFill>
                            <a:schemeClr val="tx1"/>
                          </a:solidFill>
                          <a:latin typeface="Arial"/>
                        </a:rPr>
                        <a:t>Nov 23</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3">
                        <a:lumMod val="20000"/>
                        <a:lumOff val="80000"/>
                      </a:schemeClr>
                    </a:solidFill>
                  </a:tcPr>
                </a:tc>
                <a:tc>
                  <a:txBody>
                    <a:bodyPr/>
                    <a:lstStyle/>
                    <a:p>
                      <a:r>
                        <a:rPr lang="en-US" sz="1200" dirty="0">
                          <a:solidFill>
                            <a:schemeClr val="tx1"/>
                          </a:solidFill>
                          <a:latin typeface="Arial"/>
                        </a:rPr>
                        <a:t>Dec 23</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3">
                        <a:lumMod val="20000"/>
                        <a:lumOff val="80000"/>
                      </a:schemeClr>
                    </a:solidFill>
                  </a:tcPr>
                </a:tc>
                <a:tc>
                  <a:txBody>
                    <a:bodyPr/>
                    <a:lstStyle/>
                    <a:p>
                      <a:r>
                        <a:rPr lang="en-US" sz="1200" dirty="0">
                          <a:solidFill>
                            <a:schemeClr val="tx1"/>
                          </a:solidFill>
                          <a:latin typeface="Arial"/>
                        </a:rPr>
                        <a:t>Jan 24</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3">
                        <a:lumMod val="20000"/>
                        <a:lumOff val="80000"/>
                      </a:schemeClr>
                    </a:solidFill>
                  </a:tcPr>
                </a:tc>
                <a:tc>
                  <a:txBody>
                    <a:bodyPr/>
                    <a:lstStyle/>
                    <a:p>
                      <a:r>
                        <a:rPr lang="en-US" sz="1200" dirty="0">
                          <a:solidFill>
                            <a:schemeClr val="tx1"/>
                          </a:solidFill>
                          <a:latin typeface="Arial"/>
                        </a:rPr>
                        <a:t>Feb 24</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3">
                        <a:lumMod val="20000"/>
                        <a:lumOff val="80000"/>
                      </a:schemeClr>
                    </a:solidFill>
                  </a:tcPr>
                </a:tc>
                <a:tc>
                  <a:txBody>
                    <a:bodyPr/>
                    <a:lstStyle/>
                    <a:p>
                      <a:r>
                        <a:rPr lang="en-US" sz="1200" dirty="0">
                          <a:solidFill>
                            <a:schemeClr val="tx1"/>
                          </a:solidFill>
                          <a:latin typeface="Arial"/>
                        </a:rPr>
                        <a:t>Mar 24</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3">
                        <a:lumMod val="20000"/>
                        <a:lumOff val="80000"/>
                      </a:schemeClr>
                    </a:solidFill>
                  </a:tcPr>
                </a:tc>
                <a:tc>
                  <a:txBody>
                    <a:bodyPr/>
                    <a:lstStyle/>
                    <a:p>
                      <a:r>
                        <a:rPr lang="en-US" sz="1200" dirty="0">
                          <a:solidFill>
                            <a:schemeClr val="tx1"/>
                          </a:solidFill>
                          <a:latin typeface="Arial"/>
                        </a:rPr>
                        <a:t>Apr 24</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3">
                        <a:lumMod val="20000"/>
                        <a:lumOff val="80000"/>
                      </a:schemeClr>
                    </a:solidFill>
                  </a:tcPr>
                </a:tc>
                <a:extLst>
                  <a:ext uri="{0D108BD9-81ED-4DB2-BD59-A6C34878D82A}">
                    <a16:rowId xmlns:a16="http://schemas.microsoft.com/office/drawing/2014/main" val="1973829895"/>
                  </a:ext>
                </a:extLst>
              </a:tr>
              <a:tr h="956614">
                <a:tc>
                  <a:txBody>
                    <a:bodyPr/>
                    <a:lstStyle/>
                    <a:p>
                      <a:pPr algn="ctr"/>
                      <a:endParaRPr lang="en-US" sz="1200" b="1" dirty="0">
                        <a:solidFill>
                          <a:schemeClr val="tx1"/>
                        </a:solidFill>
                        <a:latin typeface="Arial"/>
                      </a:endParaRPr>
                    </a:p>
                    <a:p>
                      <a:pPr lvl="0" algn="ctr">
                        <a:buNone/>
                      </a:pPr>
                      <a:r>
                        <a:rPr lang="en-US" sz="1200" b="1" dirty="0">
                          <a:solidFill>
                            <a:schemeClr val="tx1"/>
                          </a:solidFill>
                          <a:latin typeface="Arial"/>
                        </a:rPr>
                        <a:t>Annual Planning Sessions and Workshops to take place and deadline of draft plans</a:t>
                      </a:r>
                    </a:p>
                    <a:p>
                      <a:pPr lvl="0" algn="ctr">
                        <a:buNone/>
                      </a:pPr>
                      <a:endParaRPr lang="en-US" sz="1200" b="1" dirty="0">
                        <a:solidFill>
                          <a:schemeClr val="tx1"/>
                        </a:solidFill>
                        <a:latin typeface="Arial"/>
                      </a:endParaRPr>
                    </a:p>
                  </a:txBody>
                  <a:tcPr anchor="ctr">
                    <a:lnT w="12700">
                      <a:solidFill>
                        <a:schemeClr val="tx1"/>
                      </a:solidFill>
                    </a:lnT>
                    <a:lnB w="12700">
                      <a:solidFill>
                        <a:schemeClr val="tx1"/>
                      </a:solidFill>
                    </a:lnB>
                    <a:solidFill>
                      <a:schemeClr val="accent5">
                        <a:lumMod val="20000"/>
                        <a:lumOff val="80000"/>
                      </a:schemeClr>
                    </a:solidFill>
                  </a:tcPr>
                </a:tc>
                <a:tc gridSpan="6">
                  <a:txBody>
                    <a:bodyPr/>
                    <a:lstStyle/>
                    <a:p>
                      <a:endParaRPr lang="en-US" sz="1200" dirty="0">
                        <a:latin typeface="Arial"/>
                      </a:endParaRPr>
                    </a:p>
                  </a:txBody>
                  <a:tcPr>
                    <a:lnT w="12700">
                      <a:solidFill>
                        <a:schemeClr val="tx1"/>
                      </a:solidFill>
                    </a:lnT>
                    <a:lnB w="12700">
                      <a:solidFill>
                        <a:schemeClr val="tx1"/>
                      </a:solidFill>
                    </a:lnB>
                    <a:solidFill>
                      <a:schemeClr val="bg1"/>
                    </a:solidFill>
                  </a:tcPr>
                </a:tc>
                <a:tc hMerge="1">
                  <a:txBody>
                    <a:bodyPr/>
                    <a:lstStyle/>
                    <a:p>
                      <a:endParaRPr lang="en-US"/>
                    </a:p>
                  </a:txBody>
                  <a:tcPr>
                    <a:solidFill>
                      <a:schemeClr val="bg1">
                        <a:lumMod val="95000"/>
                      </a:schemeClr>
                    </a:solidFill>
                  </a:tcPr>
                </a:tc>
                <a:tc hMerge="1">
                  <a:txBody>
                    <a:bodyPr/>
                    <a:lstStyle/>
                    <a:p>
                      <a:endParaRPr lang="en-US"/>
                    </a:p>
                  </a:txBody>
                  <a:tcPr>
                    <a:solidFill>
                      <a:schemeClr val="bg1">
                        <a:lumMod val="95000"/>
                      </a:schemeClr>
                    </a:solidFill>
                  </a:tcPr>
                </a:tc>
                <a:tc hMerge="1">
                  <a:txBody>
                    <a:bodyPr/>
                    <a:lstStyle/>
                    <a:p>
                      <a:endParaRPr lang="en-US"/>
                    </a:p>
                  </a:txBody>
                  <a:tcPr>
                    <a:solidFill>
                      <a:schemeClr val="bg1">
                        <a:lumMod val="95000"/>
                      </a:schemeClr>
                    </a:solidFill>
                  </a:tcPr>
                </a:tc>
                <a:tc hMerge="1">
                  <a:txBody>
                    <a:bodyPr/>
                    <a:lstStyle/>
                    <a:p>
                      <a:endParaRPr lang="en-US"/>
                    </a:p>
                  </a:txBody>
                  <a:tcPr>
                    <a:solidFill>
                      <a:schemeClr val="bg1">
                        <a:lumMod val="95000"/>
                      </a:schemeClr>
                    </a:solidFill>
                  </a:tcPr>
                </a:tc>
                <a:tc hMerge="1">
                  <a:txBody>
                    <a:bodyPr/>
                    <a:lstStyle/>
                    <a:p>
                      <a:endParaRPr lang="en-US"/>
                    </a:p>
                  </a:txBody>
                  <a:tcPr>
                    <a:solidFill>
                      <a:schemeClr val="bg1">
                        <a:lumMod val="95000"/>
                      </a:schemeClr>
                    </a:solidFill>
                  </a:tcPr>
                </a:tc>
                <a:extLst>
                  <a:ext uri="{0D108BD9-81ED-4DB2-BD59-A6C34878D82A}">
                    <a16:rowId xmlns:a16="http://schemas.microsoft.com/office/drawing/2014/main" val="3626300653"/>
                  </a:ext>
                </a:extLst>
              </a:tr>
              <a:tr h="662269">
                <a:tc>
                  <a:txBody>
                    <a:bodyPr/>
                    <a:lstStyle/>
                    <a:p>
                      <a:pPr lvl="0" algn="ctr">
                        <a:buNone/>
                      </a:pPr>
                      <a:endParaRPr lang="en-US" sz="1200" b="1" dirty="0">
                        <a:solidFill>
                          <a:schemeClr val="tx1"/>
                        </a:solidFill>
                        <a:latin typeface="Arial"/>
                      </a:endParaRPr>
                    </a:p>
                    <a:p>
                      <a:pPr lvl="0" algn="ctr">
                        <a:buNone/>
                      </a:pPr>
                      <a:r>
                        <a:rPr lang="en-US" sz="1200" b="1" dirty="0">
                          <a:solidFill>
                            <a:schemeClr val="tx1"/>
                          </a:solidFill>
                          <a:latin typeface="Arial"/>
                        </a:rPr>
                        <a:t>National Planning Guidance Published</a:t>
                      </a:r>
                    </a:p>
                    <a:p>
                      <a:pPr lvl="0" algn="ctr">
                        <a:buNone/>
                      </a:pPr>
                      <a:endParaRPr lang="en-US" sz="1200" b="1" dirty="0">
                        <a:solidFill>
                          <a:schemeClr val="tx1"/>
                        </a:solidFill>
                        <a:latin typeface="Arial"/>
                      </a:endParaRPr>
                    </a:p>
                  </a:txBody>
                  <a:tcPr anchor="ctr">
                    <a:lnT w="12700">
                      <a:solidFill>
                        <a:schemeClr val="tx1"/>
                      </a:solidFill>
                    </a:lnT>
                    <a:lnB w="12700">
                      <a:solidFill>
                        <a:schemeClr val="tx1"/>
                      </a:solidFill>
                    </a:lnB>
                    <a:solidFill>
                      <a:schemeClr val="accent5">
                        <a:lumMod val="20000"/>
                        <a:lumOff val="80000"/>
                      </a:schemeClr>
                    </a:solidFill>
                  </a:tcPr>
                </a:tc>
                <a:tc gridSpan="6">
                  <a:txBody>
                    <a:bodyPr/>
                    <a:lstStyle/>
                    <a:p>
                      <a:pPr lvl="0">
                        <a:buNone/>
                      </a:pPr>
                      <a:endParaRPr lang="en-US" sz="1200" dirty="0">
                        <a:latin typeface="Arial"/>
                      </a:endParaRPr>
                    </a:p>
                  </a:txBody>
                  <a:tcPr>
                    <a:lnT w="12700">
                      <a:solidFill>
                        <a:schemeClr val="tx1"/>
                      </a:solidFill>
                    </a:lnT>
                    <a:lnB w="12700">
                      <a:solidFill>
                        <a:schemeClr val="tx1"/>
                      </a:solidFill>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00746574"/>
                  </a:ext>
                </a:extLst>
              </a:tr>
              <a:tr h="618564">
                <a:tc>
                  <a:txBody>
                    <a:bodyPr/>
                    <a:lstStyle/>
                    <a:p>
                      <a:pPr lvl="0" algn="ctr">
                        <a:buNone/>
                      </a:pPr>
                      <a:r>
                        <a:rPr lang="en-US" sz="1200" b="1" dirty="0">
                          <a:solidFill>
                            <a:schemeClr val="tx1"/>
                          </a:solidFill>
                          <a:latin typeface="Arial"/>
                        </a:rPr>
                        <a:t>Workshops for governors and members</a:t>
                      </a:r>
                    </a:p>
                  </a:txBody>
                  <a:tcPr anchor="ctr">
                    <a:lnT w="12700">
                      <a:solidFill>
                        <a:schemeClr val="tx1"/>
                      </a:solidFill>
                    </a:lnT>
                    <a:lnB w="12700">
                      <a:solidFill>
                        <a:schemeClr val="tx1"/>
                      </a:solidFill>
                    </a:lnB>
                    <a:solidFill>
                      <a:schemeClr val="accent5">
                        <a:lumMod val="20000"/>
                        <a:lumOff val="80000"/>
                      </a:schemeClr>
                    </a:solidFill>
                  </a:tcPr>
                </a:tc>
                <a:tc gridSpan="6">
                  <a:txBody>
                    <a:bodyPr/>
                    <a:lstStyle/>
                    <a:p>
                      <a:pPr lvl="0">
                        <a:buNone/>
                      </a:pPr>
                      <a:endParaRPr lang="en-US" sz="1200" dirty="0">
                        <a:latin typeface="Arial"/>
                      </a:endParaRPr>
                    </a:p>
                  </a:txBody>
                  <a:tcPr>
                    <a:lnT w="12700">
                      <a:solidFill>
                        <a:schemeClr val="tx1"/>
                      </a:solidFill>
                    </a:lnT>
                    <a:lnB w="12700">
                      <a:solidFill>
                        <a:schemeClr val="tx1"/>
                      </a:solidFill>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34852733"/>
                  </a:ext>
                </a:extLst>
              </a:tr>
              <a:tr h="809440">
                <a:tc>
                  <a:txBody>
                    <a:bodyPr/>
                    <a:lstStyle/>
                    <a:p>
                      <a:pPr lvl="0" algn="ctr">
                        <a:buNone/>
                      </a:pPr>
                      <a:r>
                        <a:rPr lang="en-US" sz="1200" b="1" dirty="0">
                          <a:solidFill>
                            <a:schemeClr val="tx1"/>
                          </a:solidFill>
                          <a:latin typeface="Arial"/>
                        </a:rPr>
                        <a:t>Draft Annual Plan feedback to be shared to teams</a:t>
                      </a:r>
                      <a:endParaRPr lang="en-US" dirty="0"/>
                    </a:p>
                  </a:txBody>
                  <a:tcPr anchor="ctr">
                    <a:lnT w="12700">
                      <a:solidFill>
                        <a:schemeClr val="tx1"/>
                      </a:solidFill>
                    </a:lnT>
                    <a:lnB w="12700">
                      <a:solidFill>
                        <a:schemeClr val="tx1"/>
                      </a:solidFill>
                    </a:lnB>
                    <a:solidFill>
                      <a:schemeClr val="accent5">
                        <a:lumMod val="20000"/>
                        <a:lumOff val="80000"/>
                      </a:schemeClr>
                    </a:solidFill>
                  </a:tcPr>
                </a:tc>
                <a:tc gridSpan="6">
                  <a:txBody>
                    <a:bodyPr/>
                    <a:lstStyle/>
                    <a:p>
                      <a:pPr lvl="0">
                        <a:buNone/>
                      </a:pPr>
                      <a:endParaRPr lang="en-US" sz="1200" dirty="0">
                        <a:latin typeface="Arial"/>
                      </a:endParaRPr>
                    </a:p>
                  </a:txBody>
                  <a:tcPr>
                    <a:lnT w="12700">
                      <a:solidFill>
                        <a:schemeClr val="tx1"/>
                      </a:solidFill>
                    </a:lnT>
                    <a:lnB w="12700">
                      <a:solidFill>
                        <a:schemeClr val="tx1"/>
                      </a:solidFill>
                    </a:lnB>
                    <a:solidFill>
                      <a:schemeClr val="bg1"/>
                    </a:solidFill>
                  </a:tcPr>
                </a:tc>
                <a:tc hMerge="1">
                  <a:txBody>
                    <a:bodyPr/>
                    <a:lstStyle/>
                    <a:p>
                      <a:endParaRPr lang="en-US"/>
                    </a:p>
                  </a:txBody>
                  <a:tcPr>
                    <a:solidFill>
                      <a:schemeClr val="bg1">
                        <a:lumMod val="95000"/>
                      </a:schemeClr>
                    </a:solidFill>
                  </a:tcPr>
                </a:tc>
                <a:tc hMerge="1">
                  <a:txBody>
                    <a:bodyPr/>
                    <a:lstStyle/>
                    <a:p>
                      <a:endParaRPr lang="en-US"/>
                    </a:p>
                  </a:txBody>
                  <a:tcPr>
                    <a:solidFill>
                      <a:schemeClr val="bg1">
                        <a:lumMod val="95000"/>
                      </a:schemeClr>
                    </a:solidFill>
                  </a:tcPr>
                </a:tc>
                <a:tc hMerge="1">
                  <a:txBody>
                    <a:bodyPr/>
                    <a:lstStyle/>
                    <a:p>
                      <a:endParaRPr lang="en-US"/>
                    </a:p>
                  </a:txBody>
                  <a:tcPr>
                    <a:solidFill>
                      <a:schemeClr val="bg1">
                        <a:lumMod val="95000"/>
                      </a:schemeClr>
                    </a:solidFill>
                  </a:tcPr>
                </a:tc>
                <a:tc hMerge="1">
                  <a:txBody>
                    <a:bodyPr/>
                    <a:lstStyle/>
                    <a:p>
                      <a:endParaRPr lang="en-US"/>
                    </a:p>
                  </a:txBody>
                  <a:tcPr>
                    <a:solidFill>
                      <a:schemeClr val="bg1">
                        <a:lumMod val="95000"/>
                      </a:schemeClr>
                    </a:solidFill>
                  </a:tcPr>
                </a:tc>
                <a:tc hMerge="1">
                  <a:txBody>
                    <a:bodyPr/>
                    <a:lstStyle/>
                    <a:p>
                      <a:endParaRPr lang="en-US"/>
                    </a:p>
                  </a:txBody>
                  <a:tcPr>
                    <a:solidFill>
                      <a:schemeClr val="bg1">
                        <a:lumMod val="95000"/>
                      </a:schemeClr>
                    </a:solidFill>
                  </a:tcPr>
                </a:tc>
                <a:extLst>
                  <a:ext uri="{0D108BD9-81ED-4DB2-BD59-A6C34878D82A}">
                    <a16:rowId xmlns:a16="http://schemas.microsoft.com/office/drawing/2014/main" val="1560344588"/>
                  </a:ext>
                </a:extLst>
              </a:tr>
              <a:tr h="956614">
                <a:tc>
                  <a:txBody>
                    <a:bodyPr/>
                    <a:lstStyle/>
                    <a:p>
                      <a:pPr algn="ctr"/>
                      <a:r>
                        <a:rPr lang="en-US" sz="1200" b="1" dirty="0">
                          <a:solidFill>
                            <a:schemeClr val="tx1"/>
                          </a:solidFill>
                          <a:latin typeface="Arial"/>
                        </a:rPr>
                        <a:t>Reflecting on the service's draft annual plans, corporate teams to produce annual plan</a:t>
                      </a:r>
                      <a:endParaRPr lang="en-US" dirty="0"/>
                    </a:p>
                  </a:txBody>
                  <a:tcPr anchor="ctr">
                    <a:lnT w="12700" cap="flat" cmpd="sng" algn="ctr">
                      <a:solidFill>
                        <a:schemeClr val="tx1"/>
                      </a:solidFill>
                      <a:prstDash val="solid"/>
                      <a:round/>
                      <a:headEnd type="none" w="med" len="med"/>
                      <a:tailEnd type="none" w="med" len="med"/>
                    </a:lnT>
                    <a:lnB w="12700">
                      <a:solidFill>
                        <a:schemeClr val="tx1"/>
                      </a:solidFill>
                    </a:lnB>
                    <a:solidFill>
                      <a:schemeClr val="accent5">
                        <a:lumMod val="20000"/>
                        <a:lumOff val="80000"/>
                      </a:schemeClr>
                    </a:solidFill>
                  </a:tcPr>
                </a:tc>
                <a:tc gridSpan="6">
                  <a:txBody>
                    <a:bodyPr/>
                    <a:lstStyle/>
                    <a:p>
                      <a:pPr lvl="0">
                        <a:buNone/>
                      </a:pPr>
                      <a:endParaRPr lang="en-US" sz="1200" dirty="0">
                        <a:latin typeface="Arial"/>
                      </a:endParaRPr>
                    </a:p>
                    <a:p>
                      <a:pPr lvl="0">
                        <a:buNone/>
                      </a:pPr>
                      <a:endParaRPr lang="en-US" sz="1200" dirty="0">
                        <a:latin typeface="Arial"/>
                      </a:endParaRPr>
                    </a:p>
                    <a:p>
                      <a:pPr lvl="0">
                        <a:buNone/>
                      </a:pPr>
                      <a:endParaRPr lang="en-US" sz="1200" dirty="0">
                        <a:latin typeface="Arial"/>
                      </a:endParaRPr>
                    </a:p>
                    <a:p>
                      <a:pPr lvl="0">
                        <a:buNone/>
                      </a:pPr>
                      <a:endParaRPr lang="en-US" sz="1200" dirty="0">
                        <a:latin typeface="Arial"/>
                      </a:endParaRPr>
                    </a:p>
                    <a:p>
                      <a:pPr lvl="0">
                        <a:buNone/>
                      </a:pPr>
                      <a:endParaRPr lang="en-US" sz="1200" dirty="0">
                        <a:latin typeface="Arial"/>
                      </a:endParaRPr>
                    </a:p>
                    <a:p>
                      <a:pPr lvl="0">
                        <a:buNone/>
                      </a:pPr>
                      <a:endParaRPr lang="en-US" sz="1200" dirty="0">
                        <a:latin typeface="Arial"/>
                      </a:endParaRPr>
                    </a:p>
                  </a:txBody>
                  <a:tcPr>
                    <a:lnT w="12700">
                      <a:solidFill>
                        <a:schemeClr val="tx1"/>
                      </a:solidFill>
                    </a:lnT>
                    <a:lnB w="12700">
                      <a:solidFill>
                        <a:schemeClr val="tx1"/>
                      </a:solidFill>
                    </a:lnB>
                    <a:solidFill>
                      <a:schemeClr val="bg1"/>
                    </a:solidFill>
                  </a:tcPr>
                </a:tc>
                <a:tc hMerge="1">
                  <a:txBody>
                    <a:bodyPr/>
                    <a:lstStyle/>
                    <a:p>
                      <a:endParaRPr lang="en-US"/>
                    </a:p>
                  </a:txBody>
                  <a:tcPr>
                    <a:solidFill>
                      <a:schemeClr val="bg1">
                        <a:lumMod val="95000"/>
                      </a:schemeClr>
                    </a:solidFill>
                  </a:tcPr>
                </a:tc>
                <a:tc hMerge="1">
                  <a:txBody>
                    <a:bodyPr/>
                    <a:lstStyle/>
                    <a:p>
                      <a:endParaRPr lang="en-US"/>
                    </a:p>
                  </a:txBody>
                  <a:tcPr>
                    <a:solidFill>
                      <a:schemeClr val="bg1">
                        <a:lumMod val="95000"/>
                      </a:schemeClr>
                    </a:solidFill>
                  </a:tcPr>
                </a:tc>
                <a:tc hMerge="1">
                  <a:txBody>
                    <a:bodyPr/>
                    <a:lstStyle/>
                    <a:p>
                      <a:endParaRPr lang="en-US"/>
                    </a:p>
                  </a:txBody>
                  <a:tcPr>
                    <a:solidFill>
                      <a:schemeClr val="bg1">
                        <a:lumMod val="95000"/>
                      </a:schemeClr>
                    </a:solidFill>
                  </a:tcPr>
                </a:tc>
                <a:tc hMerge="1">
                  <a:txBody>
                    <a:bodyPr/>
                    <a:lstStyle/>
                    <a:p>
                      <a:endParaRPr lang="en-US"/>
                    </a:p>
                  </a:txBody>
                  <a:tcPr>
                    <a:solidFill>
                      <a:schemeClr val="bg1">
                        <a:lumMod val="95000"/>
                      </a:schemeClr>
                    </a:solidFill>
                  </a:tcPr>
                </a:tc>
                <a:tc hMerge="1">
                  <a:txBody>
                    <a:bodyPr/>
                    <a:lstStyle/>
                    <a:p>
                      <a:endParaRPr lang="en-US"/>
                    </a:p>
                  </a:txBody>
                  <a:tcPr>
                    <a:solidFill>
                      <a:schemeClr val="bg1">
                        <a:lumMod val="95000"/>
                      </a:schemeClr>
                    </a:solidFill>
                  </a:tcPr>
                </a:tc>
                <a:extLst>
                  <a:ext uri="{0D108BD9-81ED-4DB2-BD59-A6C34878D82A}">
                    <a16:rowId xmlns:a16="http://schemas.microsoft.com/office/drawing/2014/main" val="2305163706"/>
                  </a:ext>
                </a:extLst>
              </a:tr>
              <a:tr h="662269">
                <a:tc>
                  <a:txBody>
                    <a:bodyPr/>
                    <a:lstStyle/>
                    <a:p>
                      <a:pPr lvl="0" algn="ctr">
                        <a:buNone/>
                      </a:pPr>
                      <a:r>
                        <a:rPr lang="en-US" sz="1200" b="1" dirty="0">
                          <a:solidFill>
                            <a:schemeClr val="tx1"/>
                          </a:solidFill>
                          <a:latin typeface="Arial"/>
                        </a:rPr>
                        <a:t>Feedback to corporate teams on their plans</a:t>
                      </a:r>
                      <a:endParaRPr lang="en-US" dirty="0"/>
                    </a:p>
                  </a:txBody>
                  <a:tcPr anchor="ctr">
                    <a:lnT w="12700" cap="flat" cmpd="sng" algn="ctr">
                      <a:solidFill>
                        <a:schemeClr val="tx1"/>
                      </a:solidFill>
                      <a:prstDash val="solid"/>
                      <a:round/>
                      <a:headEnd type="none" w="med" len="med"/>
                      <a:tailEnd type="none" w="med" len="med"/>
                    </a:lnT>
                    <a:lnB w="12700">
                      <a:solidFill>
                        <a:schemeClr val="tx1"/>
                      </a:solidFill>
                    </a:lnB>
                    <a:solidFill>
                      <a:schemeClr val="accent5">
                        <a:lumMod val="20000"/>
                        <a:lumOff val="80000"/>
                      </a:schemeClr>
                    </a:solidFill>
                  </a:tcPr>
                </a:tc>
                <a:tc gridSpan="6">
                  <a:txBody>
                    <a:bodyPr/>
                    <a:lstStyle/>
                    <a:p>
                      <a:pPr lvl="0">
                        <a:buNone/>
                      </a:pPr>
                      <a:endParaRPr lang="en-US" sz="1200" dirty="0">
                        <a:latin typeface="Arial"/>
                      </a:endParaRPr>
                    </a:p>
                  </a:txBody>
                  <a:tcPr>
                    <a:lnT w="12700">
                      <a:solidFill>
                        <a:schemeClr val="tx1"/>
                      </a:solidFill>
                    </a:lnT>
                    <a:lnB w="12700">
                      <a:solidFill>
                        <a:schemeClr val="tx1"/>
                      </a:solidFill>
                    </a:lnB>
                    <a:solidFill>
                      <a:schemeClr val="bg1"/>
                    </a:solidFill>
                  </a:tcPr>
                </a:tc>
                <a:tc hMerge="1">
                  <a:txBody>
                    <a:bodyPr/>
                    <a:lstStyle/>
                    <a:p>
                      <a:endParaRPr lang="en-US"/>
                    </a:p>
                  </a:txBody>
                  <a:tcPr>
                    <a:solidFill>
                      <a:schemeClr val="bg1">
                        <a:lumMod val="95000"/>
                      </a:schemeClr>
                    </a:solidFill>
                  </a:tcPr>
                </a:tc>
                <a:tc hMerge="1">
                  <a:txBody>
                    <a:bodyPr/>
                    <a:lstStyle/>
                    <a:p>
                      <a:endParaRPr lang="en-US"/>
                    </a:p>
                  </a:txBody>
                  <a:tcPr>
                    <a:solidFill>
                      <a:schemeClr val="bg1">
                        <a:lumMod val="95000"/>
                      </a:schemeClr>
                    </a:solidFill>
                  </a:tcPr>
                </a:tc>
                <a:tc hMerge="1">
                  <a:txBody>
                    <a:bodyPr/>
                    <a:lstStyle/>
                    <a:p>
                      <a:endParaRPr lang="en-US"/>
                    </a:p>
                  </a:txBody>
                  <a:tcPr>
                    <a:solidFill>
                      <a:schemeClr val="bg1">
                        <a:lumMod val="95000"/>
                      </a:schemeClr>
                    </a:solidFill>
                  </a:tcPr>
                </a:tc>
                <a:tc hMerge="1">
                  <a:txBody>
                    <a:bodyPr/>
                    <a:lstStyle/>
                    <a:p>
                      <a:endParaRPr lang="en-US"/>
                    </a:p>
                  </a:txBody>
                  <a:tcPr>
                    <a:solidFill>
                      <a:schemeClr val="bg1">
                        <a:lumMod val="95000"/>
                      </a:schemeClr>
                    </a:solidFill>
                  </a:tcPr>
                </a:tc>
                <a:tc hMerge="1">
                  <a:txBody>
                    <a:bodyPr/>
                    <a:lstStyle/>
                    <a:p>
                      <a:endParaRPr lang="en-US"/>
                    </a:p>
                  </a:txBody>
                  <a:tcPr>
                    <a:solidFill>
                      <a:schemeClr val="bg1">
                        <a:lumMod val="95000"/>
                      </a:schemeClr>
                    </a:solidFill>
                  </a:tcPr>
                </a:tc>
                <a:extLst>
                  <a:ext uri="{0D108BD9-81ED-4DB2-BD59-A6C34878D82A}">
                    <a16:rowId xmlns:a16="http://schemas.microsoft.com/office/drawing/2014/main" val="676277164"/>
                  </a:ext>
                </a:extLst>
              </a:tr>
              <a:tr h="515098">
                <a:tc>
                  <a:txBody>
                    <a:bodyPr/>
                    <a:lstStyle/>
                    <a:p>
                      <a:pPr lvl="0" algn="ctr">
                        <a:buNone/>
                      </a:pPr>
                      <a:r>
                        <a:rPr lang="en-US" sz="1200" b="1" dirty="0">
                          <a:solidFill>
                            <a:schemeClr val="tx1"/>
                          </a:solidFill>
                          <a:latin typeface="Arial"/>
                        </a:rPr>
                        <a:t>Final Plans to be shared</a:t>
                      </a:r>
                      <a:endParaRPr lang="en-US" dirty="0"/>
                    </a:p>
                  </a:txBody>
                  <a:tcPr anchor="ctr">
                    <a:lnT w="12700">
                      <a:solidFill>
                        <a:schemeClr val="tx1"/>
                      </a:solidFill>
                    </a:lnT>
                    <a:lnB w="12700">
                      <a:solidFill>
                        <a:schemeClr val="tx1"/>
                      </a:solidFill>
                    </a:lnB>
                    <a:solidFill>
                      <a:schemeClr val="accent5">
                        <a:lumMod val="20000"/>
                        <a:lumOff val="80000"/>
                      </a:schemeClr>
                    </a:solidFill>
                  </a:tcPr>
                </a:tc>
                <a:tc gridSpan="6">
                  <a:txBody>
                    <a:bodyPr/>
                    <a:lstStyle/>
                    <a:p>
                      <a:pPr lvl="0">
                        <a:buNone/>
                      </a:pPr>
                      <a:endParaRPr lang="en-US" sz="1200" dirty="0">
                        <a:latin typeface="Arial"/>
                      </a:endParaRPr>
                    </a:p>
                    <a:p>
                      <a:pPr lvl="0">
                        <a:buNone/>
                      </a:pPr>
                      <a:endParaRPr lang="en-US" sz="1200" dirty="0">
                        <a:latin typeface="Arial"/>
                      </a:endParaRPr>
                    </a:p>
                    <a:p>
                      <a:pPr lvl="0">
                        <a:buNone/>
                      </a:pPr>
                      <a:endParaRPr lang="en-US" sz="1200" dirty="0">
                        <a:latin typeface="Arial"/>
                      </a:endParaRPr>
                    </a:p>
                  </a:txBody>
                  <a:tcPr>
                    <a:lnT w="12700">
                      <a:solidFill>
                        <a:schemeClr val="tx1"/>
                      </a:solidFill>
                    </a:lnT>
                    <a:lnB w="12700">
                      <a:solidFill>
                        <a:schemeClr val="tx1"/>
                      </a:solidFill>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25488574"/>
                  </a:ext>
                </a:extLst>
              </a:tr>
            </a:tbl>
          </a:graphicData>
        </a:graphic>
      </p:graphicFrame>
      <p:sp>
        <p:nvSpPr>
          <p:cNvPr id="4" name="Arrow: Right 3">
            <a:extLst>
              <a:ext uri="{FF2B5EF4-FFF2-40B4-BE49-F238E27FC236}">
                <a16:creationId xmlns:a16="http://schemas.microsoft.com/office/drawing/2014/main" id="{9B9C8719-73EA-CCAC-67D1-27A7FB36C705}"/>
              </a:ext>
            </a:extLst>
          </p:cNvPr>
          <p:cNvSpPr/>
          <p:nvPr/>
        </p:nvSpPr>
        <p:spPr>
          <a:xfrm>
            <a:off x="2196351" y="1452282"/>
            <a:ext cx="4885764" cy="591670"/>
          </a:xfrm>
          <a:prstGeom prst="rightArrow">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8AB1A24E-9D4F-A561-2937-3FFA6FC2D79F}"/>
              </a:ext>
            </a:extLst>
          </p:cNvPr>
          <p:cNvSpPr/>
          <p:nvPr/>
        </p:nvSpPr>
        <p:spPr>
          <a:xfrm>
            <a:off x="6015316" y="3612776"/>
            <a:ext cx="1506071" cy="591670"/>
          </a:xfrm>
          <a:prstGeom prst="rightArrow">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C29A8F4-063E-FA8B-ED7E-02454DF676FF}"/>
              </a:ext>
            </a:extLst>
          </p:cNvPr>
          <p:cNvSpPr txBox="1"/>
          <p:nvPr/>
        </p:nvSpPr>
        <p:spPr>
          <a:xfrm>
            <a:off x="7171764" y="1488142"/>
            <a:ext cx="1577788" cy="5539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a:latin typeface="Arial"/>
                <a:cs typeface="Arial"/>
              </a:rPr>
              <a:t>Final deadline for draft annual plans to be shared on </a:t>
            </a:r>
            <a:r>
              <a:rPr lang="en-US" sz="1000" b="1" dirty="0">
                <a:solidFill>
                  <a:srgbClr val="FF0000"/>
                </a:solidFill>
                <a:latin typeface="Arial"/>
                <a:cs typeface="Arial"/>
              </a:rPr>
              <a:t>26th January</a:t>
            </a:r>
          </a:p>
        </p:txBody>
      </p:sp>
      <p:sp>
        <p:nvSpPr>
          <p:cNvPr id="8" name="TextBox 7">
            <a:extLst>
              <a:ext uri="{FF2B5EF4-FFF2-40B4-BE49-F238E27FC236}">
                <a16:creationId xmlns:a16="http://schemas.microsoft.com/office/drawing/2014/main" id="{1541AF14-3A5F-3D6E-0386-91FF54E47D43}"/>
              </a:ext>
            </a:extLst>
          </p:cNvPr>
          <p:cNvSpPr txBox="1"/>
          <p:nvPr/>
        </p:nvSpPr>
        <p:spPr>
          <a:xfrm>
            <a:off x="7566209" y="3550022"/>
            <a:ext cx="1461247"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a:latin typeface="Arial"/>
                <a:cs typeface="Arial"/>
              </a:rPr>
              <a:t>Feedback on annual plans to be provided back to teams on, or before, </a:t>
            </a:r>
            <a:r>
              <a:rPr lang="en-US" sz="1000" b="1" dirty="0">
                <a:solidFill>
                  <a:srgbClr val="FF0000"/>
                </a:solidFill>
                <a:latin typeface="Arial"/>
                <a:cs typeface="Arial"/>
              </a:rPr>
              <a:t>9th February</a:t>
            </a:r>
            <a:endParaRPr lang="en-US" b="1" dirty="0">
              <a:solidFill>
                <a:srgbClr val="FF0000"/>
              </a:solidFill>
              <a:cs typeface="Calibri"/>
            </a:endParaRPr>
          </a:p>
        </p:txBody>
      </p:sp>
      <p:sp>
        <p:nvSpPr>
          <p:cNvPr id="10" name="Arrow: Right 9">
            <a:extLst>
              <a:ext uri="{FF2B5EF4-FFF2-40B4-BE49-F238E27FC236}">
                <a16:creationId xmlns:a16="http://schemas.microsoft.com/office/drawing/2014/main" id="{DCBE3CEB-DDC3-91FB-D0A7-0C5676CEF221}"/>
              </a:ext>
            </a:extLst>
          </p:cNvPr>
          <p:cNvSpPr/>
          <p:nvPr/>
        </p:nvSpPr>
        <p:spPr>
          <a:xfrm>
            <a:off x="6589056" y="4625788"/>
            <a:ext cx="2537011" cy="591670"/>
          </a:xfrm>
          <a:prstGeom prst="rightArrow">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56CE694-AA90-C6F6-113E-7E5A567116D0}"/>
              </a:ext>
            </a:extLst>
          </p:cNvPr>
          <p:cNvSpPr txBox="1"/>
          <p:nvPr/>
        </p:nvSpPr>
        <p:spPr>
          <a:xfrm>
            <a:off x="9269505" y="4625787"/>
            <a:ext cx="1918446" cy="5539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a:latin typeface="Arial"/>
                <a:cs typeface="Arial"/>
              </a:rPr>
              <a:t>Corporate plans to be shared for feedback on, or before, </a:t>
            </a:r>
            <a:endParaRPr lang="en-US" dirty="0">
              <a:latin typeface="Calibri" panose="020F0502020204030204"/>
              <a:cs typeface="Calibri" panose="020F0502020204030204"/>
            </a:endParaRPr>
          </a:p>
          <a:p>
            <a:r>
              <a:rPr lang="en-US" sz="1000" b="1" dirty="0">
                <a:solidFill>
                  <a:srgbClr val="FF0000"/>
                </a:solidFill>
                <a:latin typeface="Arial"/>
                <a:cs typeface="Arial"/>
              </a:rPr>
              <a:t>29th February</a:t>
            </a:r>
            <a:endParaRPr lang="en-US">
              <a:solidFill>
                <a:srgbClr val="FF0000"/>
              </a:solidFill>
              <a:cs typeface="Calibri" panose="020F0502020204030204"/>
            </a:endParaRPr>
          </a:p>
        </p:txBody>
      </p:sp>
      <p:sp>
        <p:nvSpPr>
          <p:cNvPr id="14" name="Arrow: Right 13">
            <a:extLst>
              <a:ext uri="{FF2B5EF4-FFF2-40B4-BE49-F238E27FC236}">
                <a16:creationId xmlns:a16="http://schemas.microsoft.com/office/drawing/2014/main" id="{79939FF1-132F-3B63-FC04-A4BC472BA96D}"/>
              </a:ext>
            </a:extLst>
          </p:cNvPr>
          <p:cNvSpPr/>
          <p:nvPr/>
        </p:nvSpPr>
        <p:spPr>
          <a:xfrm>
            <a:off x="8435784" y="5540186"/>
            <a:ext cx="1389529" cy="591670"/>
          </a:xfrm>
          <a:prstGeom prst="rightArrow">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28A71B81-5FA8-7D20-88FC-97A3FF5FDB61}"/>
              </a:ext>
            </a:extLst>
          </p:cNvPr>
          <p:cNvSpPr txBox="1"/>
          <p:nvPr/>
        </p:nvSpPr>
        <p:spPr>
          <a:xfrm>
            <a:off x="9950822" y="5549152"/>
            <a:ext cx="1999128" cy="5539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a:latin typeface="Arial"/>
                <a:cs typeface="Arial"/>
              </a:rPr>
              <a:t>Feedback on corporate annual plans to be provided back to teams on, or before</a:t>
            </a:r>
            <a:r>
              <a:rPr lang="en-US" sz="1000" b="1" dirty="0">
                <a:latin typeface="Arial"/>
                <a:cs typeface="Arial"/>
              </a:rPr>
              <a:t> </a:t>
            </a:r>
            <a:r>
              <a:rPr lang="en-US" sz="1000" b="1" dirty="0">
                <a:solidFill>
                  <a:srgbClr val="FF0000"/>
                </a:solidFill>
                <a:latin typeface="Arial"/>
                <a:cs typeface="Arial"/>
              </a:rPr>
              <a:t>15th March</a:t>
            </a:r>
            <a:endParaRPr lang="en-US">
              <a:solidFill>
                <a:srgbClr val="FF0000"/>
              </a:solidFill>
              <a:cs typeface="Calibri" panose="020F0502020204030204"/>
            </a:endParaRPr>
          </a:p>
        </p:txBody>
      </p:sp>
      <p:sp>
        <p:nvSpPr>
          <p:cNvPr id="17" name="Arrow: Right 16">
            <a:extLst>
              <a:ext uri="{FF2B5EF4-FFF2-40B4-BE49-F238E27FC236}">
                <a16:creationId xmlns:a16="http://schemas.microsoft.com/office/drawing/2014/main" id="{33228545-0AA4-CDFE-5426-AF60149CDEF7}"/>
              </a:ext>
            </a:extLst>
          </p:cNvPr>
          <p:cNvSpPr/>
          <p:nvPr/>
        </p:nvSpPr>
        <p:spPr>
          <a:xfrm>
            <a:off x="9654982" y="6203574"/>
            <a:ext cx="806824" cy="591670"/>
          </a:xfrm>
          <a:prstGeom prst="rightArrow">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5660F31A-93B3-A4ED-B4D8-213E07D4F43B}"/>
              </a:ext>
            </a:extLst>
          </p:cNvPr>
          <p:cNvSpPr txBox="1"/>
          <p:nvPr/>
        </p:nvSpPr>
        <p:spPr>
          <a:xfrm>
            <a:off x="10551458" y="6203574"/>
            <a:ext cx="1595717" cy="5539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a:latin typeface="Arial"/>
                <a:cs typeface="Arial"/>
              </a:rPr>
              <a:t>Final plan to be shared and published on </a:t>
            </a:r>
            <a:r>
              <a:rPr lang="en-US" sz="1000" b="1" dirty="0">
                <a:solidFill>
                  <a:srgbClr val="FF0000"/>
                </a:solidFill>
                <a:latin typeface="Arial"/>
                <a:cs typeface="Arial"/>
              </a:rPr>
              <a:t>29th March</a:t>
            </a:r>
            <a:endParaRPr lang="en-US" dirty="0">
              <a:solidFill>
                <a:srgbClr val="FF0000"/>
              </a:solidFill>
              <a:cs typeface="Calibri" panose="020F0502020204030204"/>
            </a:endParaRPr>
          </a:p>
        </p:txBody>
      </p:sp>
      <p:sp>
        <p:nvSpPr>
          <p:cNvPr id="22" name="TextBox 21">
            <a:extLst>
              <a:ext uri="{FF2B5EF4-FFF2-40B4-BE49-F238E27FC236}">
                <a16:creationId xmlns:a16="http://schemas.microsoft.com/office/drawing/2014/main" id="{3EDE8381-D56D-1776-25B5-15EDC0CF888B}"/>
              </a:ext>
            </a:extLst>
          </p:cNvPr>
          <p:cNvSpPr txBox="1"/>
          <p:nvPr/>
        </p:nvSpPr>
        <p:spPr>
          <a:xfrm>
            <a:off x="2196352" y="1013011"/>
            <a:ext cx="4634752" cy="5539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000" dirty="0">
                <a:latin typeface="Arial"/>
                <a:cs typeface="Arial"/>
              </a:rPr>
              <a:t>Support is available in the form of facilitating workshops and bespoke input from subject leads on topics such as Financial Viability, Population Health, Sustainability, Quality etc. </a:t>
            </a:r>
            <a:endParaRPr lang="en-US" dirty="0"/>
          </a:p>
        </p:txBody>
      </p:sp>
      <p:sp>
        <p:nvSpPr>
          <p:cNvPr id="23" name="Arrow: Right 22">
            <a:extLst>
              <a:ext uri="{FF2B5EF4-FFF2-40B4-BE49-F238E27FC236}">
                <a16:creationId xmlns:a16="http://schemas.microsoft.com/office/drawing/2014/main" id="{906A03FD-5D23-303B-4295-030605C15855}"/>
              </a:ext>
            </a:extLst>
          </p:cNvPr>
          <p:cNvSpPr/>
          <p:nvPr/>
        </p:nvSpPr>
        <p:spPr>
          <a:xfrm>
            <a:off x="3881716" y="2241176"/>
            <a:ext cx="1577788" cy="591670"/>
          </a:xfrm>
          <a:prstGeom prst="rightArrow">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7C7B0E3C-6A72-F618-8B87-4D58C636F956}"/>
              </a:ext>
            </a:extLst>
          </p:cNvPr>
          <p:cNvSpPr txBox="1"/>
          <p:nvPr/>
        </p:nvSpPr>
        <p:spPr>
          <a:xfrm>
            <a:off x="5567082" y="2214283"/>
            <a:ext cx="2223246" cy="5539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a:latin typeface="Arial"/>
                <a:cs typeface="Arial"/>
              </a:rPr>
              <a:t>The national planning and operating framework tends to get released by NHS England in </a:t>
            </a:r>
            <a:r>
              <a:rPr lang="en-US" sz="1000" b="1" dirty="0">
                <a:solidFill>
                  <a:srgbClr val="FF0000"/>
                </a:solidFill>
                <a:latin typeface="Arial"/>
                <a:cs typeface="Arial"/>
              </a:rPr>
              <a:t>December</a:t>
            </a:r>
          </a:p>
        </p:txBody>
      </p:sp>
      <p:sp>
        <p:nvSpPr>
          <p:cNvPr id="26" name="Arrow: Right 25">
            <a:extLst>
              <a:ext uri="{FF2B5EF4-FFF2-40B4-BE49-F238E27FC236}">
                <a16:creationId xmlns:a16="http://schemas.microsoft.com/office/drawing/2014/main" id="{15B298B3-AAA8-7B68-BFDA-A0236F61B37C}"/>
              </a:ext>
            </a:extLst>
          </p:cNvPr>
          <p:cNvSpPr/>
          <p:nvPr/>
        </p:nvSpPr>
        <p:spPr>
          <a:xfrm>
            <a:off x="4545104" y="2904564"/>
            <a:ext cx="1165412" cy="591670"/>
          </a:xfrm>
          <a:prstGeom prst="rightArrow">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987A5F13-236E-A98B-8906-B582D0443BE5}"/>
              </a:ext>
            </a:extLst>
          </p:cNvPr>
          <p:cNvSpPr txBox="1"/>
          <p:nvPr/>
        </p:nvSpPr>
        <p:spPr>
          <a:xfrm>
            <a:off x="5764305" y="3110753"/>
            <a:ext cx="2223246"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a:latin typeface="Arial"/>
                <a:cs typeface="Arial"/>
              </a:rPr>
              <a:t>To be held in </a:t>
            </a:r>
            <a:r>
              <a:rPr lang="en-US" sz="1000" b="1" dirty="0">
                <a:solidFill>
                  <a:srgbClr val="FF0000"/>
                </a:solidFill>
                <a:latin typeface="Arial"/>
                <a:cs typeface="Arial"/>
              </a:rPr>
              <a:t>December </a:t>
            </a:r>
          </a:p>
        </p:txBody>
      </p:sp>
    </p:spTree>
    <p:extLst>
      <p:ext uri="{BB962C8B-B14F-4D97-AF65-F5344CB8AC3E}">
        <p14:creationId xmlns:p14="http://schemas.microsoft.com/office/powerpoint/2010/main" val="3362048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0E00AD-CD0F-F554-E626-8CAC32835F4F}"/>
              </a:ext>
            </a:extLst>
          </p:cNvPr>
          <p:cNvSpPr/>
          <p:nvPr/>
        </p:nvSpPr>
        <p:spPr>
          <a:xfrm>
            <a:off x="0" y="0"/>
            <a:ext cx="6338045" cy="68579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63996C09-89A3-A8CB-04E4-6CCEDAD576A3}"/>
              </a:ext>
            </a:extLst>
          </p:cNvPr>
          <p:cNvSpPr txBox="1"/>
          <p:nvPr/>
        </p:nvSpPr>
        <p:spPr>
          <a:xfrm>
            <a:off x="6624917" y="2752164"/>
            <a:ext cx="5226423"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800" dirty="0">
                <a:solidFill>
                  <a:srgbClr val="4472C4"/>
                </a:solidFill>
                <a:latin typeface="Arial"/>
                <a:cs typeface="Arial"/>
              </a:rPr>
              <a:t>Annual Planning Process</a:t>
            </a:r>
          </a:p>
        </p:txBody>
      </p:sp>
    </p:spTree>
    <p:extLst>
      <p:ext uri="{BB962C8B-B14F-4D97-AF65-F5344CB8AC3E}">
        <p14:creationId xmlns:p14="http://schemas.microsoft.com/office/powerpoint/2010/main" val="2363844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694" y="87459"/>
            <a:ext cx="10191404" cy="753866"/>
          </a:xfrm>
        </p:spPr>
        <p:txBody>
          <a:bodyPr>
            <a:normAutofit/>
          </a:bodyPr>
          <a:lstStyle/>
          <a:p>
            <a:r>
              <a:rPr lang="en-GB" sz="4000" dirty="0">
                <a:solidFill>
                  <a:srgbClr val="4472C4"/>
                </a:solidFill>
                <a:latin typeface="Arial"/>
                <a:cs typeface="Arial"/>
              </a:rPr>
              <a:t>Annual Planning Process</a:t>
            </a:r>
            <a:endParaRPr lang="en-GB" sz="4000" dirty="0">
              <a:solidFill>
                <a:srgbClr val="4472C4"/>
              </a:solidFill>
              <a:latin typeface="Arial" panose="020B0604020202020204" pitchFamily="34" charset="0"/>
              <a:cs typeface="Arial" panose="020B0604020202020204" pitchFamily="34" charset="0"/>
            </a:endParaRPr>
          </a:p>
        </p:txBody>
      </p:sp>
      <p:sp>
        <p:nvSpPr>
          <p:cNvPr id="4" name="Rounded Rectangle 3"/>
          <p:cNvSpPr/>
          <p:nvPr/>
        </p:nvSpPr>
        <p:spPr>
          <a:xfrm>
            <a:off x="257694" y="1080872"/>
            <a:ext cx="11604568" cy="922713"/>
          </a:xfrm>
          <a:prstGeom prst="roundRect">
            <a:avLst/>
          </a:prstGeom>
          <a:noFill/>
          <a:ln w="19050">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latin typeface="Arial" panose="020B0604020202020204" pitchFamily="34" charset="0"/>
                <a:cs typeface="Arial" panose="020B0604020202020204" pitchFamily="34" charset="0"/>
              </a:rPr>
              <a:t>As part of the ELFT strategy, we will design and develop an internal planning and execution framework that aligns and incorporates national and local integrated care system aspirations to achieve strategic goals and deliver high-quality care for the communities and populations that we serve.</a:t>
            </a:r>
          </a:p>
        </p:txBody>
      </p:sp>
      <p:sp>
        <p:nvSpPr>
          <p:cNvPr id="5" name="Rounded Rectangle 4"/>
          <p:cNvSpPr/>
          <p:nvPr/>
        </p:nvSpPr>
        <p:spPr>
          <a:xfrm>
            <a:off x="371475" y="2790825"/>
            <a:ext cx="3619500" cy="3810000"/>
          </a:xfrm>
          <a:prstGeom prst="round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mj-lt"/>
              <a:buAutoNum type="arabicPeriod"/>
            </a:pPr>
            <a:r>
              <a:rPr lang="en-GB" sz="1100">
                <a:solidFill>
                  <a:schemeClr val="tx1"/>
                </a:solidFill>
                <a:latin typeface="Arial" panose="020B0604020202020204" pitchFamily="34" charset="0"/>
                <a:cs typeface="Arial" panose="020B0604020202020204" pitchFamily="34" charset="0"/>
              </a:rPr>
              <a:t>Services will take a population health and equity lens from the outset, and integrate quality, performance, value, and population health when developing priorities and plans</a:t>
            </a:r>
          </a:p>
          <a:p>
            <a:pPr marL="342900" indent="-342900">
              <a:buFont typeface="+mj-lt"/>
              <a:buAutoNum type="arabicPeriod"/>
            </a:pPr>
            <a:r>
              <a:rPr lang="en-GB" sz="1100">
                <a:solidFill>
                  <a:schemeClr val="tx1"/>
                </a:solidFill>
                <a:latin typeface="Arial" panose="020B0604020202020204" pitchFamily="34" charset="0"/>
                <a:cs typeface="Arial" panose="020B0604020202020204" pitchFamily="34" charset="0"/>
              </a:rPr>
              <a:t>Services will seek to consult with a wide range of stakeholders, including service users and wider partners, through a series of workshops. It will draw on national guidance, local intelligence to ensure service priorities and plans are co-produced and owned at the appropriate scale deemed most appropriate (Directorate, Place, System)</a:t>
            </a:r>
          </a:p>
          <a:p>
            <a:pPr marL="342900" indent="-342900">
              <a:buFont typeface="+mj-lt"/>
              <a:buAutoNum type="arabicPeriod"/>
            </a:pPr>
            <a:r>
              <a:rPr lang="en-GB" sz="1100">
                <a:solidFill>
                  <a:schemeClr val="tx1"/>
                </a:solidFill>
                <a:latin typeface="Arial" panose="020B0604020202020204" pitchFamily="34" charset="0"/>
                <a:cs typeface="Arial" panose="020B0604020202020204" pitchFamily="34" charset="0"/>
              </a:rPr>
              <a:t>Services will seek to identify &amp; strengthen place-based partnerships and provider collaborative arrangements in local places between the NHS, public health, local authority and other primary care organisations to deliver integrated, person-centred care</a:t>
            </a:r>
          </a:p>
        </p:txBody>
      </p:sp>
      <p:sp>
        <p:nvSpPr>
          <p:cNvPr id="6" name="Rectangle 5"/>
          <p:cNvSpPr/>
          <p:nvPr/>
        </p:nvSpPr>
        <p:spPr>
          <a:xfrm>
            <a:off x="847206" y="2297763"/>
            <a:ext cx="2762250" cy="38716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atin typeface="Arial" panose="020B0604020202020204" pitchFamily="34" charset="0"/>
                <a:cs typeface="Arial" panose="020B0604020202020204" pitchFamily="34" charset="0"/>
              </a:rPr>
              <a:t>Principles</a:t>
            </a:r>
          </a:p>
        </p:txBody>
      </p:sp>
      <p:sp>
        <p:nvSpPr>
          <p:cNvPr id="7" name="Oval 6"/>
          <p:cNvSpPr/>
          <p:nvPr/>
        </p:nvSpPr>
        <p:spPr>
          <a:xfrm>
            <a:off x="609340" y="2276471"/>
            <a:ext cx="475731" cy="44767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1</a:t>
            </a:r>
          </a:p>
        </p:txBody>
      </p:sp>
      <p:sp>
        <p:nvSpPr>
          <p:cNvPr id="8" name="Rounded Rectangle 7"/>
          <p:cNvSpPr/>
          <p:nvPr/>
        </p:nvSpPr>
        <p:spPr>
          <a:xfrm>
            <a:off x="4322445" y="2790825"/>
            <a:ext cx="3619500" cy="3819528"/>
          </a:xfrm>
          <a:prstGeom prst="round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mj-lt"/>
              <a:buAutoNum type="arabicPeriod"/>
            </a:pPr>
            <a:r>
              <a:rPr lang="en-GB" sz="1100">
                <a:solidFill>
                  <a:schemeClr val="tx1"/>
                </a:solidFill>
                <a:latin typeface="Arial" panose="020B0604020202020204" pitchFamily="34" charset="0"/>
                <a:cs typeface="Arial" panose="020B0604020202020204" pitchFamily="34" charset="0"/>
              </a:rPr>
              <a:t>It is important to ensure that we continue to work with partners from the beginning to co-produce our annual plan priorities. These include: </a:t>
            </a:r>
          </a:p>
          <a:p>
            <a:pPr marL="800100" lvl="1" indent="-342900">
              <a:buFont typeface="Arial" panose="020B0604020202020204" pitchFamily="34" charset="0"/>
              <a:buChar char="•"/>
            </a:pPr>
            <a:r>
              <a:rPr lang="en-GB" sz="1100">
                <a:solidFill>
                  <a:schemeClr val="tx1"/>
                </a:solidFill>
                <a:latin typeface="Arial" panose="020B0604020202020204" pitchFamily="34" charset="0"/>
                <a:cs typeface="Arial" panose="020B0604020202020204" pitchFamily="34" charset="0"/>
              </a:rPr>
              <a:t>Service users</a:t>
            </a:r>
          </a:p>
          <a:p>
            <a:pPr marL="800100" lvl="1" indent="-342900">
              <a:buFont typeface="Arial" panose="020B0604020202020204" pitchFamily="34" charset="0"/>
              <a:buChar char="•"/>
            </a:pPr>
            <a:r>
              <a:rPr lang="en-GB" sz="1100">
                <a:solidFill>
                  <a:schemeClr val="tx1"/>
                </a:solidFill>
                <a:latin typeface="Arial" panose="020B0604020202020204" pitchFamily="34" charset="0"/>
                <a:cs typeface="Arial" panose="020B0604020202020204" pitchFamily="34" charset="0"/>
              </a:rPr>
              <a:t>Leaders across the Trust</a:t>
            </a:r>
          </a:p>
          <a:p>
            <a:pPr marL="800100" lvl="1" indent="-342900">
              <a:buFont typeface="Arial" panose="020B0604020202020204" pitchFamily="34" charset="0"/>
              <a:buChar char="•"/>
            </a:pPr>
            <a:r>
              <a:rPr lang="en-GB" sz="1100">
                <a:solidFill>
                  <a:schemeClr val="tx1"/>
                </a:solidFill>
                <a:latin typeface="Arial" panose="020B0604020202020204" pitchFamily="34" charset="0"/>
                <a:cs typeface="Arial" panose="020B0604020202020204" pitchFamily="34" charset="0"/>
              </a:rPr>
              <a:t>Local working together groups</a:t>
            </a:r>
          </a:p>
          <a:p>
            <a:pPr marL="800100" lvl="1" indent="-342900">
              <a:buFont typeface="Arial" panose="020B0604020202020204" pitchFamily="34" charset="0"/>
              <a:buChar char="•"/>
            </a:pPr>
            <a:r>
              <a:rPr lang="en-GB" sz="1100">
                <a:solidFill>
                  <a:schemeClr val="tx1"/>
                </a:solidFill>
                <a:latin typeface="Arial" panose="020B0604020202020204" pitchFamily="34" charset="0"/>
                <a:cs typeface="Arial" panose="020B0604020202020204" pitchFamily="34" charset="0"/>
              </a:rPr>
              <a:t>Key partner organisations in each of our ICS’s </a:t>
            </a:r>
          </a:p>
          <a:p>
            <a:pPr marL="800100" lvl="1" indent="-342900">
              <a:buFont typeface="Arial" panose="020B0604020202020204" pitchFamily="34" charset="0"/>
              <a:buChar char="•"/>
            </a:pPr>
            <a:r>
              <a:rPr lang="en-GB" sz="1100">
                <a:solidFill>
                  <a:schemeClr val="tx1"/>
                </a:solidFill>
                <a:latin typeface="Arial" panose="020B0604020202020204" pitchFamily="34" charset="0"/>
                <a:cs typeface="Arial" panose="020B0604020202020204" pitchFamily="34" charset="0"/>
              </a:rPr>
              <a:t>Joint staff committees</a:t>
            </a:r>
          </a:p>
          <a:p>
            <a:pPr marL="800100" lvl="1" indent="-342900">
              <a:buFont typeface="Arial" panose="020B0604020202020204" pitchFamily="34" charset="0"/>
              <a:buChar char="•"/>
            </a:pPr>
            <a:r>
              <a:rPr lang="en-GB" sz="1100">
                <a:solidFill>
                  <a:schemeClr val="tx1"/>
                </a:solidFill>
                <a:latin typeface="Arial" panose="020B0604020202020204" pitchFamily="34" charset="0"/>
                <a:cs typeface="Arial" panose="020B0604020202020204" pitchFamily="34" charset="0"/>
              </a:rPr>
              <a:t>Council of governors</a:t>
            </a:r>
          </a:p>
          <a:p>
            <a:pPr marL="800100" lvl="1" indent="-342900">
              <a:buFont typeface="Arial" panose="020B0604020202020204" pitchFamily="34" charset="0"/>
              <a:buChar char="•"/>
            </a:pPr>
            <a:r>
              <a:rPr lang="en-GB" sz="1100">
                <a:solidFill>
                  <a:schemeClr val="tx1"/>
                </a:solidFill>
                <a:latin typeface="Arial" panose="020B0604020202020204" pitchFamily="34" charset="0"/>
                <a:cs typeface="Arial" panose="020B0604020202020204" pitchFamily="34" charset="0"/>
              </a:rPr>
              <a:t>Local citizens</a:t>
            </a:r>
          </a:p>
          <a:p>
            <a:pPr marL="800100" lvl="1" indent="-342900">
              <a:buFont typeface="Arial" panose="020B0604020202020204" pitchFamily="34" charset="0"/>
              <a:buChar char="•"/>
            </a:pPr>
            <a:r>
              <a:rPr lang="en-GB" sz="1100">
                <a:solidFill>
                  <a:schemeClr val="tx1"/>
                </a:solidFill>
                <a:latin typeface="Arial" panose="020B0604020202020204" pitchFamily="34" charset="0"/>
                <a:cs typeface="Arial" panose="020B0604020202020204" pitchFamily="34" charset="0"/>
              </a:rPr>
              <a:t>Service users and carers</a:t>
            </a:r>
          </a:p>
          <a:p>
            <a:pPr marL="800100" lvl="1" indent="-342900">
              <a:buFont typeface="Arial" panose="020B0604020202020204" pitchFamily="34" charset="0"/>
              <a:buChar char="•"/>
            </a:pPr>
            <a:r>
              <a:rPr lang="en-GB" sz="1100">
                <a:solidFill>
                  <a:schemeClr val="tx1"/>
                </a:solidFill>
                <a:latin typeface="Arial" panose="020B0604020202020204" pitchFamily="34" charset="0"/>
                <a:cs typeface="Arial" panose="020B0604020202020204" pitchFamily="34" charset="0"/>
              </a:rPr>
              <a:t>Trustwide working together groups</a:t>
            </a:r>
          </a:p>
          <a:p>
            <a:pPr marL="800100" lvl="1" indent="-342900">
              <a:buFont typeface="Arial" panose="020B0604020202020204" pitchFamily="34" charset="0"/>
              <a:buChar char="•"/>
            </a:pPr>
            <a:r>
              <a:rPr lang="en-GB" sz="1100">
                <a:solidFill>
                  <a:schemeClr val="tx1"/>
                </a:solidFill>
                <a:latin typeface="Arial" panose="020B0604020202020204" pitchFamily="34" charset="0"/>
                <a:cs typeface="Arial" panose="020B0604020202020204" pitchFamily="34" charset="0"/>
              </a:rPr>
              <a:t>Staff networks</a:t>
            </a:r>
          </a:p>
          <a:p>
            <a:pPr marL="800100" lvl="1" indent="-342900">
              <a:buFont typeface="Arial" panose="020B0604020202020204" pitchFamily="34" charset="0"/>
              <a:buChar char="•"/>
            </a:pPr>
            <a:r>
              <a:rPr lang="en-GB" sz="1100">
                <a:solidFill>
                  <a:schemeClr val="tx1"/>
                </a:solidFill>
                <a:latin typeface="Arial" panose="020B0604020202020204" pitchFamily="34" charset="0"/>
                <a:cs typeface="Arial" panose="020B0604020202020204" pitchFamily="34" charset="0"/>
              </a:rPr>
              <a:t>ELFT staff</a:t>
            </a:r>
          </a:p>
          <a:p>
            <a:pPr marL="800100" lvl="1" indent="-342900">
              <a:buFont typeface="Arial" panose="020B0604020202020204" pitchFamily="34" charset="0"/>
              <a:buChar char="•"/>
            </a:pPr>
            <a:r>
              <a:rPr lang="en-GB" sz="1100">
                <a:solidFill>
                  <a:schemeClr val="tx1"/>
                </a:solidFill>
                <a:latin typeface="Arial" panose="020B0604020202020204" pitchFamily="34" charset="0"/>
                <a:cs typeface="Arial" panose="020B0604020202020204" pitchFamily="34" charset="0"/>
              </a:rPr>
              <a:t>Trust board</a:t>
            </a:r>
          </a:p>
          <a:p>
            <a:pPr marL="800100" lvl="1" indent="-342900">
              <a:buFont typeface="Arial" panose="020B0604020202020204" pitchFamily="34" charset="0"/>
              <a:buChar char="•"/>
            </a:pPr>
            <a:r>
              <a:rPr lang="en-GB" sz="1100">
                <a:solidFill>
                  <a:schemeClr val="tx1"/>
                </a:solidFill>
                <a:latin typeface="Arial" panose="020B0604020202020204" pitchFamily="34" charset="0"/>
                <a:cs typeface="Arial" panose="020B0604020202020204" pitchFamily="34" charset="0"/>
              </a:rPr>
              <a:t>Trust membership</a:t>
            </a:r>
          </a:p>
        </p:txBody>
      </p:sp>
      <p:sp>
        <p:nvSpPr>
          <p:cNvPr id="9" name="Rectangle 8"/>
          <p:cNvSpPr/>
          <p:nvPr/>
        </p:nvSpPr>
        <p:spPr>
          <a:xfrm>
            <a:off x="4850303" y="2297763"/>
            <a:ext cx="2762250" cy="38716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atin typeface="Arial" panose="020B0604020202020204" pitchFamily="34" charset="0"/>
                <a:cs typeface="Arial" panose="020B0604020202020204" pitchFamily="34" charset="0"/>
              </a:rPr>
              <a:t>Working with partners</a:t>
            </a:r>
          </a:p>
        </p:txBody>
      </p:sp>
      <p:sp>
        <p:nvSpPr>
          <p:cNvPr id="10" name="Oval 9"/>
          <p:cNvSpPr/>
          <p:nvPr/>
        </p:nvSpPr>
        <p:spPr>
          <a:xfrm>
            <a:off x="4524634" y="2281229"/>
            <a:ext cx="475731" cy="44767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2</a:t>
            </a:r>
          </a:p>
        </p:txBody>
      </p:sp>
      <p:sp>
        <p:nvSpPr>
          <p:cNvPr id="12" name="Rectangle 11"/>
          <p:cNvSpPr/>
          <p:nvPr/>
        </p:nvSpPr>
        <p:spPr>
          <a:xfrm>
            <a:off x="8777817" y="2345947"/>
            <a:ext cx="2762250" cy="38716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a:latin typeface="Arial"/>
                <a:cs typeface="Arial"/>
              </a:rPr>
              <a:t>Link to Wider Strategies</a:t>
            </a:r>
          </a:p>
        </p:txBody>
      </p:sp>
      <p:sp>
        <p:nvSpPr>
          <p:cNvPr id="13" name="Rounded Rectangle 12"/>
          <p:cNvSpPr/>
          <p:nvPr/>
        </p:nvSpPr>
        <p:spPr>
          <a:xfrm>
            <a:off x="8273415" y="2790825"/>
            <a:ext cx="3619500" cy="3810000"/>
          </a:xfrm>
          <a:prstGeom prst="round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228600" indent="-228600">
              <a:buAutoNum type="arabicPeriod"/>
            </a:pPr>
            <a:r>
              <a:rPr lang="en-GB" sz="1000" b="1" dirty="0">
                <a:solidFill>
                  <a:schemeClr val="accent1"/>
                </a:solidFill>
                <a:latin typeface="Arial"/>
                <a:cs typeface="Arial"/>
              </a:rPr>
              <a:t>Trust Strategies</a:t>
            </a:r>
            <a:endParaRPr lang="en-GB" sz="1000" dirty="0">
              <a:solidFill>
                <a:schemeClr val="accent1"/>
              </a:solidFill>
              <a:ea typeface="+mn-lt"/>
              <a:cs typeface="+mn-lt"/>
            </a:endParaRPr>
          </a:p>
          <a:p>
            <a:pPr marL="685800" lvl="1" indent="-228600">
              <a:buFont typeface="Arial,Sans-Serif"/>
              <a:buChar char="•"/>
            </a:pPr>
            <a:r>
              <a:rPr lang="en-GB" sz="1000" dirty="0">
                <a:solidFill>
                  <a:schemeClr val="tx1"/>
                </a:solidFill>
                <a:latin typeface="Arial"/>
                <a:cs typeface="Arial"/>
              </a:rPr>
              <a:t>Strategic priorities with a focus on population health, experience of care, staff experience and value</a:t>
            </a:r>
            <a:endParaRPr lang="en-GB" sz="1000" dirty="0">
              <a:solidFill>
                <a:schemeClr val="tx1"/>
              </a:solidFill>
              <a:latin typeface="Arial"/>
              <a:ea typeface="+mn-lt"/>
              <a:cs typeface="Arial"/>
            </a:endParaRPr>
          </a:p>
          <a:p>
            <a:pPr marL="685800" lvl="1" indent="-228600">
              <a:buFont typeface="Arial,Sans-Serif"/>
              <a:buChar char="•"/>
            </a:pPr>
            <a:r>
              <a:rPr lang="en-GB" sz="1000" b="1" dirty="0">
                <a:solidFill>
                  <a:schemeClr val="accent1"/>
                </a:solidFill>
                <a:latin typeface="Arial"/>
                <a:ea typeface="+mn-lt"/>
                <a:cs typeface="Arial"/>
              </a:rPr>
              <a:t>ELFT People Plan</a:t>
            </a:r>
            <a:r>
              <a:rPr lang="en-GB" sz="1000" dirty="0">
                <a:solidFill>
                  <a:schemeClr val="tx1"/>
                </a:solidFill>
                <a:latin typeface="Arial"/>
                <a:ea typeface="+mn-lt"/>
                <a:cs typeface="Arial"/>
              </a:rPr>
              <a:t> – establishing new ways of working, looking after people and growing, developing the workforce for the future</a:t>
            </a:r>
          </a:p>
          <a:p>
            <a:pPr marL="685800" lvl="1" indent="-228600">
              <a:buFont typeface="Arial,Sans-Serif"/>
              <a:buChar char="•"/>
            </a:pPr>
            <a:r>
              <a:rPr lang="en-GB" sz="1000" b="1" dirty="0">
                <a:solidFill>
                  <a:schemeClr val="accent1"/>
                </a:solidFill>
                <a:latin typeface="Arial"/>
                <a:cs typeface="Arial"/>
              </a:rPr>
              <a:t>ELFT Green Plan</a:t>
            </a:r>
            <a:r>
              <a:rPr lang="en-GB" sz="1000" dirty="0">
                <a:solidFill>
                  <a:schemeClr val="tx1"/>
                </a:solidFill>
                <a:latin typeface="Arial"/>
                <a:cs typeface="Arial"/>
              </a:rPr>
              <a:t> – meet the NHS net zero target and building a resilient healthcare system in response to climate change</a:t>
            </a:r>
          </a:p>
          <a:p>
            <a:pPr marL="228600" indent="-228600">
              <a:buAutoNum type="arabicPeriod"/>
            </a:pPr>
            <a:r>
              <a:rPr lang="en-GB" sz="1000" b="1" dirty="0">
                <a:solidFill>
                  <a:schemeClr val="accent1"/>
                </a:solidFill>
                <a:latin typeface="Arial"/>
                <a:ea typeface="+mn-lt"/>
                <a:cs typeface="Arial"/>
              </a:rPr>
              <a:t>[ICS-specific Strategies]</a:t>
            </a:r>
          </a:p>
          <a:p>
            <a:pPr marL="685800" lvl="1" indent="-228600">
              <a:buFont typeface="Arial,Sans-Serif"/>
              <a:buChar char="•"/>
            </a:pPr>
            <a:r>
              <a:rPr lang="en-GB" sz="1000" dirty="0">
                <a:solidFill>
                  <a:schemeClr val="tx1"/>
                </a:solidFill>
                <a:latin typeface="Arial"/>
                <a:ea typeface="+mn-lt"/>
                <a:cs typeface="Arial"/>
              </a:rPr>
              <a:t>Ensuring residents of the ICS have access to good quality, safe, local health and social care</a:t>
            </a:r>
          </a:p>
          <a:p>
            <a:r>
              <a:rPr lang="en-GB" sz="1000" b="1" dirty="0">
                <a:solidFill>
                  <a:schemeClr val="accent1"/>
                </a:solidFill>
                <a:latin typeface="Arial"/>
                <a:cs typeface="Arial"/>
              </a:rPr>
              <a:t>3. [Local Strategies]</a:t>
            </a:r>
            <a:endParaRPr lang="en-US" sz="1000" dirty="0">
              <a:solidFill>
                <a:schemeClr val="accent1"/>
              </a:solidFill>
              <a:ea typeface="+mn-lt"/>
              <a:cs typeface="+mn-lt"/>
            </a:endParaRPr>
          </a:p>
          <a:p>
            <a:pPr marL="628650" lvl="1" indent="-171450">
              <a:buFont typeface="Arial,Sans-Serif"/>
              <a:buChar char="•"/>
            </a:pPr>
            <a:r>
              <a:rPr lang="en-GB" sz="1000" dirty="0">
                <a:solidFill>
                  <a:schemeClr val="tx1"/>
                </a:solidFill>
                <a:latin typeface="Arial"/>
                <a:cs typeface="Arial"/>
              </a:rPr>
              <a:t>Vision for residents to live a healthy, independent life in strong and safe communities with easy access to high quality and efficient public services when they need them</a:t>
            </a:r>
            <a:endParaRPr lang="en-GB" sz="1000" dirty="0">
              <a:solidFill>
                <a:schemeClr val="tx1"/>
              </a:solidFill>
              <a:cs typeface="Calibri"/>
            </a:endParaRPr>
          </a:p>
          <a:p>
            <a:endParaRPr lang="en-GB" sz="1000">
              <a:solidFill>
                <a:schemeClr val="tx1"/>
              </a:solidFill>
              <a:latin typeface="Arial" panose="020B0604020202020204" pitchFamily="34" charset="0"/>
              <a:cs typeface="Arial" panose="020B0604020202020204" pitchFamily="34" charset="0"/>
            </a:endParaRPr>
          </a:p>
        </p:txBody>
      </p:sp>
      <p:sp>
        <p:nvSpPr>
          <p:cNvPr id="14" name="Oval 13"/>
          <p:cNvSpPr/>
          <p:nvPr/>
        </p:nvSpPr>
        <p:spPr>
          <a:xfrm>
            <a:off x="8439928" y="2309810"/>
            <a:ext cx="475731" cy="44767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3</a:t>
            </a:r>
          </a:p>
        </p:txBody>
      </p:sp>
    </p:spTree>
    <p:extLst>
      <p:ext uri="{BB962C8B-B14F-4D97-AF65-F5344CB8AC3E}">
        <p14:creationId xmlns:p14="http://schemas.microsoft.com/office/powerpoint/2010/main" val="1465521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F7CEAC1-6FBD-01DF-28B3-F87103E93761}"/>
              </a:ext>
            </a:extLst>
          </p:cNvPr>
          <p:cNvGraphicFramePr>
            <a:graphicFrameLocks noGrp="1"/>
          </p:cNvGraphicFramePr>
          <p:nvPr/>
        </p:nvGraphicFramePr>
        <p:xfrm>
          <a:off x="528917" y="1604682"/>
          <a:ext cx="11223784" cy="4817632"/>
        </p:xfrm>
        <a:graphic>
          <a:graphicData uri="http://schemas.openxmlformats.org/drawingml/2006/table">
            <a:tbl>
              <a:tblPr firstRow="1" bandRow="1">
                <a:tableStyleId>{5C22544A-7EE6-4342-B048-85BDC9FD1C3A}</a:tableStyleId>
              </a:tblPr>
              <a:tblGrid>
                <a:gridCol w="1870633">
                  <a:extLst>
                    <a:ext uri="{9D8B030D-6E8A-4147-A177-3AD203B41FA5}">
                      <a16:colId xmlns:a16="http://schemas.microsoft.com/office/drawing/2014/main" val="3863154809"/>
                    </a:ext>
                  </a:extLst>
                </a:gridCol>
                <a:gridCol w="374124">
                  <a:extLst>
                    <a:ext uri="{9D8B030D-6E8A-4147-A177-3AD203B41FA5}">
                      <a16:colId xmlns:a16="http://schemas.microsoft.com/office/drawing/2014/main" val="4109275628"/>
                    </a:ext>
                  </a:extLst>
                </a:gridCol>
                <a:gridCol w="1496505">
                  <a:extLst>
                    <a:ext uri="{9D8B030D-6E8A-4147-A177-3AD203B41FA5}">
                      <a16:colId xmlns:a16="http://schemas.microsoft.com/office/drawing/2014/main" val="1418726980"/>
                    </a:ext>
                  </a:extLst>
                </a:gridCol>
                <a:gridCol w="748252">
                  <a:extLst>
                    <a:ext uri="{9D8B030D-6E8A-4147-A177-3AD203B41FA5}">
                      <a16:colId xmlns:a16="http://schemas.microsoft.com/office/drawing/2014/main" val="43819164"/>
                    </a:ext>
                  </a:extLst>
                </a:gridCol>
                <a:gridCol w="1122378">
                  <a:extLst>
                    <a:ext uri="{9D8B030D-6E8A-4147-A177-3AD203B41FA5}">
                      <a16:colId xmlns:a16="http://schemas.microsoft.com/office/drawing/2014/main" val="971063824"/>
                    </a:ext>
                  </a:extLst>
                </a:gridCol>
                <a:gridCol w="1122378">
                  <a:extLst>
                    <a:ext uri="{9D8B030D-6E8A-4147-A177-3AD203B41FA5}">
                      <a16:colId xmlns:a16="http://schemas.microsoft.com/office/drawing/2014/main" val="1611569939"/>
                    </a:ext>
                  </a:extLst>
                </a:gridCol>
                <a:gridCol w="748252">
                  <a:extLst>
                    <a:ext uri="{9D8B030D-6E8A-4147-A177-3AD203B41FA5}">
                      <a16:colId xmlns:a16="http://schemas.microsoft.com/office/drawing/2014/main" val="3275786235"/>
                    </a:ext>
                  </a:extLst>
                </a:gridCol>
                <a:gridCol w="1496505">
                  <a:extLst>
                    <a:ext uri="{9D8B030D-6E8A-4147-A177-3AD203B41FA5}">
                      <a16:colId xmlns:a16="http://schemas.microsoft.com/office/drawing/2014/main" val="708746581"/>
                    </a:ext>
                  </a:extLst>
                </a:gridCol>
                <a:gridCol w="374124">
                  <a:extLst>
                    <a:ext uri="{9D8B030D-6E8A-4147-A177-3AD203B41FA5}">
                      <a16:colId xmlns:a16="http://schemas.microsoft.com/office/drawing/2014/main" val="311826054"/>
                    </a:ext>
                  </a:extLst>
                </a:gridCol>
                <a:gridCol w="1870633">
                  <a:extLst>
                    <a:ext uri="{9D8B030D-6E8A-4147-A177-3AD203B41FA5}">
                      <a16:colId xmlns:a16="http://schemas.microsoft.com/office/drawing/2014/main" val="1591047571"/>
                    </a:ext>
                  </a:extLst>
                </a:gridCol>
              </a:tblGrid>
              <a:tr h="519952">
                <a:tc gridSpan="10">
                  <a:txBody>
                    <a:bodyPr/>
                    <a:lstStyle/>
                    <a:p>
                      <a:pPr lvl="0" algn="ctr">
                        <a:buNone/>
                      </a:pPr>
                      <a:r>
                        <a:rPr lang="en-US" sz="1400" u="sng" dirty="0">
                          <a:solidFill>
                            <a:schemeClr val="bg1"/>
                          </a:solidFill>
                          <a:latin typeface="Arial"/>
                        </a:rPr>
                        <a:t>Where are we now? </a:t>
                      </a:r>
                      <a:endParaRPr lang="en-US">
                        <a:solidFill>
                          <a:schemeClr val="bg1"/>
                        </a:solidFill>
                      </a:endParaRPr>
                    </a:p>
                    <a:p>
                      <a:pPr lvl="0" algn="ctr">
                        <a:buNone/>
                      </a:pPr>
                      <a:r>
                        <a:rPr lang="en-US" sz="1400" b="0" i="1" dirty="0">
                          <a:solidFill>
                            <a:schemeClr val="bg1"/>
                          </a:solidFill>
                          <a:latin typeface="Arial"/>
                        </a:rPr>
                        <a:t>Reflecting on our 2023/24 annual plans...</a:t>
                      </a:r>
                    </a:p>
                  </a:txBody>
                  <a:tcPr>
                    <a:lnB w="57150">
                      <a:solidFill>
                        <a:schemeClr val="bg1"/>
                      </a:solidFill>
                    </a:lnB>
                    <a:solidFill>
                      <a:schemeClr val="accent1"/>
                    </a:solidFill>
                  </a:tcPr>
                </a:tc>
                <a:tc hMerge="1">
                  <a:txBody>
                    <a:bodyPr/>
                    <a:lstStyle/>
                    <a:p>
                      <a:endParaRPr lang="en-US"/>
                    </a:p>
                  </a:txBody>
                  <a:tcPr/>
                </a:tc>
                <a:tc hMerge="1">
                  <a:txBody>
                    <a:bodyPr/>
                    <a:lstStyle/>
                    <a:p>
                      <a:pPr lvl="0" algn="ctr">
                        <a:buNone/>
                      </a:pPr>
                      <a:endParaRPr lang="en-US" dirty="0"/>
                    </a:p>
                  </a:txBody>
                  <a:tcPr/>
                </a:tc>
                <a:tc hMerge="1">
                  <a:txBody>
                    <a:bodyPr/>
                    <a:lstStyle/>
                    <a:p>
                      <a:endParaRPr lang="en-US"/>
                    </a:p>
                  </a:txBody>
                  <a:tcPr/>
                </a:tc>
                <a:tc hMerge="1">
                  <a:txBody>
                    <a:bodyPr/>
                    <a:lstStyle/>
                    <a:p>
                      <a:pPr lvl="0" algn="ctr">
                        <a:buNone/>
                      </a:pPr>
                      <a:endParaRPr lang="en-US" dirty="0"/>
                    </a:p>
                  </a:txBody>
                  <a:tcPr/>
                </a:tc>
                <a:tc hMerge="1">
                  <a:txBody>
                    <a:bodyPr/>
                    <a:lstStyle/>
                    <a:p>
                      <a:endParaRPr lang="en-US"/>
                    </a:p>
                  </a:txBody>
                  <a:tcPr/>
                </a:tc>
                <a:tc hMerge="1">
                  <a:txBody>
                    <a:bodyPr/>
                    <a:lstStyle/>
                    <a:p>
                      <a:pPr lvl="0" algn="ctr">
                        <a:buNone/>
                      </a:pPr>
                      <a:endParaRPr lang="en-US" dirty="0"/>
                    </a:p>
                  </a:txBody>
                  <a:tcPr/>
                </a:tc>
                <a:tc hMerge="1">
                  <a:txBody>
                    <a:bodyPr/>
                    <a:lstStyle/>
                    <a:p>
                      <a:endParaRPr lang="en-US"/>
                    </a:p>
                  </a:txBody>
                  <a:tcPr/>
                </a:tc>
                <a:tc hMerge="1">
                  <a:txBody>
                    <a:bodyPr/>
                    <a:lstStyle/>
                    <a:p>
                      <a:pPr lvl="0" algn="ctr">
                        <a:buNone/>
                      </a:pPr>
                      <a:endParaRPr lang="en-US" dirty="0"/>
                    </a:p>
                  </a:txBody>
                  <a:tcPr/>
                </a:tc>
                <a:tc hMerge="1">
                  <a:txBody>
                    <a:bodyPr/>
                    <a:lstStyle/>
                    <a:p>
                      <a:pPr lvl="0" algn="ctr">
                        <a:buNone/>
                      </a:pPr>
                      <a:endParaRPr lang="en-US" sz="1400" b="0" i="1" dirty="0">
                        <a:latin typeface="Arial"/>
                      </a:endParaRPr>
                    </a:p>
                  </a:txBody>
                  <a:tcPr>
                    <a:solidFill>
                      <a:schemeClr val="accent5">
                        <a:lumMod val="20000"/>
                        <a:lumOff val="80000"/>
                      </a:schemeClr>
                    </a:solidFill>
                  </a:tcPr>
                </a:tc>
                <a:extLst>
                  <a:ext uri="{0D108BD9-81ED-4DB2-BD59-A6C34878D82A}">
                    <a16:rowId xmlns:a16="http://schemas.microsoft.com/office/drawing/2014/main" val="3520198602"/>
                  </a:ext>
                </a:extLst>
              </a:tr>
              <a:tr h="370840">
                <a:tc gridSpan="2">
                  <a:txBody>
                    <a:bodyPr/>
                    <a:lstStyle/>
                    <a:p>
                      <a:pPr marL="0" indent="0" algn="ctr">
                        <a:buNone/>
                      </a:pPr>
                      <a:r>
                        <a:rPr lang="en-US" sz="1200" dirty="0">
                          <a:latin typeface="Arial"/>
                        </a:rPr>
                        <a:t>Did we achieve our 2023/24 priorities?</a:t>
                      </a:r>
                    </a:p>
                  </a:txBody>
                  <a:tcPr>
                    <a:lnL w="57150">
                      <a:solidFill>
                        <a:schemeClr val="bg1"/>
                      </a:solidFill>
                    </a:lnL>
                    <a:lnR w="57150">
                      <a:solidFill>
                        <a:schemeClr val="bg1"/>
                      </a:solidFill>
                    </a:lnR>
                    <a:lnT w="57150">
                      <a:solidFill>
                        <a:schemeClr val="bg1"/>
                      </a:solidFill>
                    </a:lnT>
                    <a:lnB w="57150">
                      <a:solidFill>
                        <a:schemeClr val="bg1"/>
                      </a:solidFill>
                    </a:lnB>
                    <a:solidFill>
                      <a:schemeClr val="accent5">
                        <a:lumMod val="20000"/>
                        <a:lumOff val="80000"/>
                      </a:schemeClr>
                    </a:solidFill>
                  </a:tcPr>
                </a:tc>
                <a:tc hMerge="1">
                  <a:txBody>
                    <a:bodyPr/>
                    <a:lstStyle/>
                    <a:p>
                      <a:pPr marL="0" indent="0" algn="ctr">
                        <a:buNone/>
                      </a:pPr>
                      <a:endParaRPr lang="en-US" sz="1200" dirty="0">
                        <a:latin typeface="Arial"/>
                      </a:endParaRPr>
                    </a:p>
                  </a:txBody>
                  <a:tcPr>
                    <a:noFill/>
                  </a:tcPr>
                </a:tc>
                <a:tc gridSpan="2">
                  <a:txBody>
                    <a:bodyPr/>
                    <a:lstStyle/>
                    <a:p>
                      <a:pPr lvl="0" algn="ctr">
                        <a:buNone/>
                      </a:pPr>
                      <a:r>
                        <a:rPr lang="en-US" sz="1200" dirty="0">
                          <a:latin typeface="Arial"/>
                        </a:rPr>
                        <a:t>What opportunities and threats did we face?</a:t>
                      </a:r>
                    </a:p>
                  </a:txBody>
                  <a:tcPr>
                    <a:lnL w="57150">
                      <a:solidFill>
                        <a:schemeClr val="bg1"/>
                      </a:solidFill>
                    </a:lnL>
                    <a:lnR w="57150">
                      <a:solidFill>
                        <a:schemeClr val="bg1"/>
                      </a:solidFill>
                    </a:lnR>
                    <a:lnT w="57150">
                      <a:solidFill>
                        <a:schemeClr val="bg1"/>
                      </a:solidFill>
                    </a:lnT>
                    <a:lnB w="57150">
                      <a:solidFill>
                        <a:schemeClr val="bg1"/>
                      </a:solidFill>
                    </a:lnB>
                    <a:solidFill>
                      <a:schemeClr val="accent5">
                        <a:lumMod val="20000"/>
                        <a:lumOff val="80000"/>
                      </a:schemeClr>
                    </a:solidFill>
                  </a:tcPr>
                </a:tc>
                <a:tc hMerge="1">
                  <a:txBody>
                    <a:bodyPr/>
                    <a:lstStyle/>
                    <a:p>
                      <a:pPr lvl="0" algn="ctr">
                        <a:buNone/>
                      </a:pPr>
                      <a:endParaRPr lang="en-US" sz="1200" dirty="0">
                        <a:latin typeface="Arial"/>
                      </a:endParaRPr>
                    </a:p>
                  </a:txBody>
                  <a:tcPr>
                    <a:noFill/>
                  </a:tcPr>
                </a:tc>
                <a:tc gridSpan="2">
                  <a:txBody>
                    <a:bodyPr/>
                    <a:lstStyle/>
                    <a:p>
                      <a:pPr lvl="0" algn="ctr">
                        <a:buNone/>
                      </a:pPr>
                      <a:r>
                        <a:rPr lang="en-US" sz="1200" dirty="0">
                          <a:latin typeface="Arial"/>
                        </a:rPr>
                        <a:t>What areas do we need to </a:t>
                      </a:r>
                      <a:r>
                        <a:rPr lang="en-US" sz="1200" dirty="0" err="1">
                          <a:latin typeface="Arial"/>
                        </a:rPr>
                        <a:t>prioritise</a:t>
                      </a:r>
                      <a:r>
                        <a:rPr lang="en-US" sz="1200" dirty="0">
                          <a:latin typeface="Arial"/>
                        </a:rPr>
                        <a:t>?</a:t>
                      </a:r>
                    </a:p>
                  </a:txBody>
                  <a:tcPr>
                    <a:lnL w="57150">
                      <a:solidFill>
                        <a:schemeClr val="bg1"/>
                      </a:solidFill>
                    </a:lnL>
                    <a:lnR w="57150">
                      <a:solidFill>
                        <a:schemeClr val="bg1"/>
                      </a:solidFill>
                    </a:lnR>
                    <a:lnT w="57150">
                      <a:solidFill>
                        <a:schemeClr val="bg1"/>
                      </a:solidFill>
                    </a:lnT>
                    <a:lnB w="57150">
                      <a:solidFill>
                        <a:schemeClr val="bg1"/>
                      </a:solidFill>
                    </a:lnB>
                    <a:solidFill>
                      <a:schemeClr val="accent5">
                        <a:lumMod val="20000"/>
                        <a:lumOff val="80000"/>
                      </a:schemeClr>
                    </a:solidFill>
                  </a:tcPr>
                </a:tc>
                <a:tc hMerge="1">
                  <a:txBody>
                    <a:bodyPr/>
                    <a:lstStyle/>
                    <a:p>
                      <a:pPr lvl="0" algn="ctr">
                        <a:buNone/>
                      </a:pPr>
                      <a:endParaRPr lang="en-US" sz="1200" dirty="0">
                        <a:latin typeface="Arial"/>
                      </a:endParaRPr>
                    </a:p>
                  </a:txBody>
                  <a:tcPr>
                    <a:noFill/>
                  </a:tcPr>
                </a:tc>
                <a:tc gridSpan="2">
                  <a:txBody>
                    <a:bodyPr/>
                    <a:lstStyle/>
                    <a:p>
                      <a:pPr lvl="0" algn="ctr">
                        <a:buNone/>
                      </a:pPr>
                      <a:r>
                        <a:rPr lang="en-US" sz="1200" dirty="0">
                          <a:latin typeface="Arial"/>
                        </a:rPr>
                        <a:t>Which parts of our 2023/24 annual plan did not process and why?</a:t>
                      </a:r>
                    </a:p>
                  </a:txBody>
                  <a:tcPr>
                    <a:lnL w="57150">
                      <a:solidFill>
                        <a:schemeClr val="bg1"/>
                      </a:solidFill>
                    </a:lnL>
                    <a:lnR w="57150">
                      <a:solidFill>
                        <a:schemeClr val="bg1"/>
                      </a:solidFill>
                    </a:lnR>
                    <a:lnT w="57150">
                      <a:solidFill>
                        <a:schemeClr val="bg1"/>
                      </a:solidFill>
                    </a:lnT>
                    <a:lnB w="57150">
                      <a:solidFill>
                        <a:schemeClr val="bg1"/>
                      </a:solidFill>
                    </a:lnB>
                    <a:solidFill>
                      <a:schemeClr val="accent5">
                        <a:lumMod val="20000"/>
                        <a:lumOff val="80000"/>
                      </a:schemeClr>
                    </a:solidFill>
                  </a:tcPr>
                </a:tc>
                <a:tc hMerge="1">
                  <a:txBody>
                    <a:bodyPr/>
                    <a:lstStyle/>
                    <a:p>
                      <a:pPr lvl="0" algn="ctr">
                        <a:buNone/>
                      </a:pPr>
                      <a:endParaRPr lang="en-US" sz="1200" dirty="0">
                        <a:latin typeface="Arial"/>
                      </a:endParaRPr>
                    </a:p>
                  </a:txBody>
                  <a:tcPr>
                    <a:noFill/>
                  </a:tcPr>
                </a:tc>
                <a:tc gridSpan="2">
                  <a:txBody>
                    <a:bodyPr/>
                    <a:lstStyle/>
                    <a:p>
                      <a:pPr lvl="0" algn="ctr">
                        <a:buNone/>
                      </a:pPr>
                      <a:r>
                        <a:rPr lang="en-US" sz="1200" dirty="0">
                          <a:latin typeface="Arial"/>
                        </a:rPr>
                        <a:t> Which priorities from 2023/24 should remain for 2024/25?</a:t>
                      </a:r>
                    </a:p>
                  </a:txBody>
                  <a:tcPr>
                    <a:lnL w="57150">
                      <a:solidFill>
                        <a:schemeClr val="bg1"/>
                      </a:solidFill>
                    </a:lnL>
                    <a:lnR w="57150">
                      <a:solidFill>
                        <a:schemeClr val="bg1"/>
                      </a:solidFill>
                    </a:lnR>
                    <a:lnT w="57150">
                      <a:solidFill>
                        <a:schemeClr val="bg1"/>
                      </a:solidFill>
                    </a:lnT>
                    <a:lnB w="57150">
                      <a:solidFill>
                        <a:schemeClr val="bg1"/>
                      </a:solidFill>
                    </a:lnB>
                    <a:solidFill>
                      <a:schemeClr val="accent5">
                        <a:lumMod val="20000"/>
                        <a:lumOff val="80000"/>
                      </a:schemeClr>
                    </a:solidFill>
                  </a:tcPr>
                </a:tc>
                <a:tc hMerge="1">
                  <a:txBody>
                    <a:bodyPr/>
                    <a:lstStyle/>
                    <a:p>
                      <a:pPr lvl="0" algn="ctr">
                        <a:buNone/>
                      </a:pPr>
                      <a:endParaRPr lang="en-US" sz="1200" dirty="0">
                        <a:latin typeface="Arial"/>
                      </a:endParaRPr>
                    </a:p>
                  </a:txBody>
                  <a:tcPr>
                    <a:noFill/>
                  </a:tcPr>
                </a:tc>
                <a:extLst>
                  <a:ext uri="{0D108BD9-81ED-4DB2-BD59-A6C34878D82A}">
                    <a16:rowId xmlns:a16="http://schemas.microsoft.com/office/drawing/2014/main" val="2122631275"/>
                  </a:ext>
                </a:extLst>
              </a:tr>
              <a:tr h="370840">
                <a:tc gridSpan="10">
                  <a:txBody>
                    <a:bodyPr/>
                    <a:lstStyle/>
                    <a:p>
                      <a:pPr lvl="0" algn="ctr">
                        <a:buNone/>
                      </a:pPr>
                      <a:r>
                        <a:rPr lang="en-US" sz="1400" b="1" u="sng" dirty="0">
                          <a:solidFill>
                            <a:schemeClr val="bg1"/>
                          </a:solidFill>
                          <a:latin typeface="Arial"/>
                        </a:rPr>
                        <a:t>Where are we going? </a:t>
                      </a:r>
                      <a:endParaRPr lang="en-US">
                        <a:solidFill>
                          <a:schemeClr val="bg1"/>
                        </a:solidFill>
                      </a:endParaRPr>
                    </a:p>
                    <a:p>
                      <a:pPr lvl="0" algn="ctr">
                        <a:buNone/>
                      </a:pPr>
                      <a:r>
                        <a:rPr lang="en-US" sz="1400" i="1" dirty="0">
                          <a:solidFill>
                            <a:schemeClr val="bg1"/>
                          </a:solidFill>
                          <a:latin typeface="Arial"/>
                        </a:rPr>
                        <a:t>What are our mission, vision, goals, and objectives?</a:t>
                      </a:r>
                    </a:p>
                  </a:txBody>
                  <a:tcPr>
                    <a:lnT w="57150">
                      <a:solidFill>
                        <a:schemeClr val="bg1"/>
                      </a:solidFill>
                    </a:lnT>
                    <a:lnB w="57150">
                      <a:solidFill>
                        <a:schemeClr val="bg1"/>
                      </a:solidFill>
                    </a:lnB>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lvl="0" algn="ctr">
                        <a:buNone/>
                      </a:pPr>
                      <a:endParaRPr lang="en-US" sz="1400" i="1" dirty="0">
                        <a:solidFill>
                          <a:schemeClr val="tx1"/>
                        </a:solidFill>
                        <a:latin typeface="Arial"/>
                      </a:endParaRPr>
                    </a:p>
                  </a:txBody>
                  <a:tcPr>
                    <a:solidFill>
                      <a:schemeClr val="accent5">
                        <a:lumMod val="20000"/>
                        <a:lumOff val="80000"/>
                      </a:schemeClr>
                    </a:solidFill>
                  </a:tcPr>
                </a:tc>
                <a:extLst>
                  <a:ext uri="{0D108BD9-81ED-4DB2-BD59-A6C34878D82A}">
                    <a16:rowId xmlns:a16="http://schemas.microsoft.com/office/drawing/2014/main" val="4030400393"/>
                  </a:ext>
                </a:extLst>
              </a:tr>
              <a:tr h="370840">
                <a:tc gridSpan="2">
                  <a:txBody>
                    <a:bodyPr/>
                    <a:lstStyle/>
                    <a:p>
                      <a:pPr marL="0" indent="0" algn="ctr">
                        <a:buNone/>
                      </a:pPr>
                      <a:r>
                        <a:rPr lang="en-US" sz="1200" dirty="0">
                          <a:latin typeface="Arial"/>
                        </a:rPr>
                        <a:t>What high priority areas do we need to include in our 2024/25 annual plan?</a:t>
                      </a:r>
                    </a:p>
                  </a:txBody>
                  <a:tcPr>
                    <a:lnL w="57150">
                      <a:solidFill>
                        <a:schemeClr val="bg1"/>
                      </a:solidFill>
                    </a:lnL>
                    <a:lnR w="57150">
                      <a:solidFill>
                        <a:schemeClr val="bg1"/>
                      </a:solidFill>
                    </a:lnR>
                    <a:lnT w="57150">
                      <a:solidFill>
                        <a:schemeClr val="bg1"/>
                      </a:solidFill>
                    </a:lnT>
                    <a:lnB w="57150">
                      <a:solidFill>
                        <a:schemeClr val="bg1"/>
                      </a:solidFill>
                    </a:lnB>
                    <a:solidFill>
                      <a:schemeClr val="accent5">
                        <a:lumMod val="20000"/>
                        <a:lumOff val="80000"/>
                      </a:schemeClr>
                    </a:solidFill>
                  </a:tcPr>
                </a:tc>
                <a:tc hMerge="1">
                  <a:txBody>
                    <a:bodyPr/>
                    <a:lstStyle/>
                    <a:p>
                      <a:pPr marL="0" indent="0" algn="ctr">
                        <a:buNone/>
                      </a:pPr>
                      <a:endParaRPr lang="en-US" sz="1200" dirty="0">
                        <a:latin typeface="Arial"/>
                      </a:endParaRPr>
                    </a:p>
                  </a:txBody>
                  <a:tcPr>
                    <a:noFill/>
                  </a:tcPr>
                </a:tc>
                <a:tc gridSpan="2">
                  <a:txBody>
                    <a:bodyPr/>
                    <a:lstStyle/>
                    <a:p>
                      <a:pPr lvl="0" algn="ctr">
                        <a:buNone/>
                      </a:pPr>
                      <a:r>
                        <a:rPr lang="en-US" sz="1200" dirty="0">
                          <a:latin typeface="Arial"/>
                        </a:rPr>
                        <a:t>How does this link into the Trust Strategy? (Population Health, Service User Experience, Staff Experience and Value)</a:t>
                      </a:r>
                      <a:endParaRPr lang="en-US"/>
                    </a:p>
                  </a:txBody>
                  <a:tcPr>
                    <a:lnL w="57150">
                      <a:solidFill>
                        <a:schemeClr val="bg1"/>
                      </a:solidFill>
                    </a:lnL>
                    <a:lnR w="57150">
                      <a:solidFill>
                        <a:schemeClr val="bg1"/>
                      </a:solidFill>
                    </a:lnR>
                    <a:lnT w="57150">
                      <a:solidFill>
                        <a:schemeClr val="bg1"/>
                      </a:solidFill>
                    </a:lnT>
                    <a:lnB w="57150">
                      <a:solidFill>
                        <a:schemeClr val="bg1"/>
                      </a:solidFill>
                    </a:lnB>
                    <a:solidFill>
                      <a:schemeClr val="accent5">
                        <a:lumMod val="20000"/>
                        <a:lumOff val="80000"/>
                      </a:schemeClr>
                    </a:solidFill>
                  </a:tcPr>
                </a:tc>
                <a:tc hMerge="1">
                  <a:txBody>
                    <a:bodyPr/>
                    <a:lstStyle/>
                    <a:p>
                      <a:pPr lvl="0" algn="ctr">
                        <a:buNone/>
                      </a:pPr>
                      <a:endParaRPr lang="en-US" sz="1200" dirty="0">
                        <a:latin typeface="Arial"/>
                      </a:endParaRPr>
                    </a:p>
                  </a:txBody>
                  <a:tcPr>
                    <a:noFill/>
                  </a:tcPr>
                </a:tc>
                <a:tc gridSpan="2">
                  <a:txBody>
                    <a:bodyPr/>
                    <a:lstStyle/>
                    <a:p>
                      <a:pPr lvl="0" algn="ctr">
                        <a:buNone/>
                      </a:pPr>
                      <a:r>
                        <a:rPr lang="en-US" sz="1200" dirty="0">
                          <a:latin typeface="Arial"/>
                        </a:rPr>
                        <a:t>How do we ensure that we are linking in with all stakeholders to develop our plans?</a:t>
                      </a:r>
                    </a:p>
                  </a:txBody>
                  <a:tcPr>
                    <a:lnL w="57150">
                      <a:solidFill>
                        <a:schemeClr val="bg1"/>
                      </a:solidFill>
                    </a:lnL>
                    <a:lnR w="57150">
                      <a:solidFill>
                        <a:schemeClr val="bg1"/>
                      </a:solidFill>
                    </a:lnR>
                    <a:lnT w="57150">
                      <a:solidFill>
                        <a:schemeClr val="bg1"/>
                      </a:solidFill>
                    </a:lnT>
                    <a:lnB w="57150">
                      <a:solidFill>
                        <a:schemeClr val="bg1"/>
                      </a:solidFill>
                    </a:lnB>
                    <a:solidFill>
                      <a:schemeClr val="accent5">
                        <a:lumMod val="20000"/>
                        <a:lumOff val="80000"/>
                      </a:schemeClr>
                    </a:solidFill>
                  </a:tcPr>
                </a:tc>
                <a:tc hMerge="1">
                  <a:txBody>
                    <a:bodyPr/>
                    <a:lstStyle/>
                    <a:p>
                      <a:pPr lvl="0" algn="ctr">
                        <a:buNone/>
                      </a:pPr>
                      <a:endParaRPr lang="en-US" sz="1200" dirty="0">
                        <a:latin typeface="Arial"/>
                      </a:endParaRPr>
                    </a:p>
                  </a:txBody>
                  <a:tcPr>
                    <a:noFill/>
                  </a:tcPr>
                </a:tc>
                <a:tc gridSpan="2">
                  <a:txBody>
                    <a:bodyPr/>
                    <a:lstStyle/>
                    <a:p>
                      <a:pPr lvl="0" algn="ctr">
                        <a:buNone/>
                      </a:pPr>
                      <a:r>
                        <a:rPr lang="en-US" sz="1200" dirty="0">
                          <a:latin typeface="Arial"/>
                        </a:rPr>
                        <a:t>How do we ensure that our plans are delivering integrated, person-centered care?</a:t>
                      </a:r>
                    </a:p>
                  </a:txBody>
                  <a:tcPr>
                    <a:lnL w="57150">
                      <a:solidFill>
                        <a:schemeClr val="bg1"/>
                      </a:solidFill>
                    </a:lnL>
                    <a:lnR w="57150">
                      <a:solidFill>
                        <a:schemeClr val="bg1"/>
                      </a:solidFill>
                    </a:lnR>
                    <a:lnT w="57150">
                      <a:solidFill>
                        <a:schemeClr val="bg1"/>
                      </a:solidFill>
                    </a:lnT>
                    <a:lnB w="57150">
                      <a:solidFill>
                        <a:schemeClr val="bg1"/>
                      </a:solidFill>
                    </a:lnB>
                    <a:solidFill>
                      <a:schemeClr val="accent5">
                        <a:lumMod val="20000"/>
                        <a:lumOff val="80000"/>
                      </a:schemeClr>
                    </a:solidFill>
                  </a:tcPr>
                </a:tc>
                <a:tc hMerge="1">
                  <a:txBody>
                    <a:bodyPr/>
                    <a:lstStyle/>
                    <a:p>
                      <a:pPr lvl="0" algn="ctr">
                        <a:buNone/>
                      </a:pPr>
                      <a:endParaRPr lang="en-US" sz="1200" dirty="0">
                        <a:latin typeface="Arial"/>
                      </a:endParaRPr>
                    </a:p>
                  </a:txBody>
                  <a:tcPr>
                    <a:noFill/>
                  </a:tcPr>
                </a:tc>
                <a:tc gridSpan="2">
                  <a:txBody>
                    <a:bodyPr/>
                    <a:lstStyle/>
                    <a:p>
                      <a:pPr lvl="0" algn="ctr">
                        <a:buNone/>
                      </a:pPr>
                      <a:r>
                        <a:rPr lang="en-US" sz="1200" dirty="0">
                          <a:latin typeface="Arial"/>
                        </a:rPr>
                        <a:t>How will we integrate national priorities with local intelligence to develop meaningful priorities?</a:t>
                      </a:r>
                    </a:p>
                  </a:txBody>
                  <a:tcPr>
                    <a:lnL w="57150">
                      <a:solidFill>
                        <a:schemeClr val="bg1"/>
                      </a:solidFill>
                    </a:lnL>
                    <a:lnR w="57150">
                      <a:solidFill>
                        <a:schemeClr val="bg1"/>
                      </a:solidFill>
                    </a:lnR>
                    <a:lnT w="57150">
                      <a:solidFill>
                        <a:schemeClr val="bg1"/>
                      </a:solidFill>
                    </a:lnT>
                    <a:lnB w="57150">
                      <a:solidFill>
                        <a:schemeClr val="bg1"/>
                      </a:solidFill>
                    </a:lnB>
                    <a:solidFill>
                      <a:schemeClr val="accent5">
                        <a:lumMod val="20000"/>
                        <a:lumOff val="80000"/>
                      </a:schemeClr>
                    </a:solidFill>
                  </a:tcPr>
                </a:tc>
                <a:tc hMerge="1">
                  <a:txBody>
                    <a:bodyPr/>
                    <a:lstStyle/>
                    <a:p>
                      <a:pPr lvl="0" algn="ctr">
                        <a:buNone/>
                      </a:pPr>
                      <a:endParaRPr lang="en-US" sz="1200" dirty="0">
                        <a:latin typeface="Arial"/>
                      </a:endParaRPr>
                    </a:p>
                  </a:txBody>
                  <a:tcPr>
                    <a:noFill/>
                  </a:tcPr>
                </a:tc>
                <a:extLst>
                  <a:ext uri="{0D108BD9-81ED-4DB2-BD59-A6C34878D82A}">
                    <a16:rowId xmlns:a16="http://schemas.microsoft.com/office/drawing/2014/main" val="3687884210"/>
                  </a:ext>
                </a:extLst>
              </a:tr>
              <a:tr h="370839">
                <a:tc gridSpan="10">
                  <a:txBody>
                    <a:bodyPr/>
                    <a:lstStyle/>
                    <a:p>
                      <a:pPr marL="0" lvl="0" indent="0" algn="ctr">
                        <a:buNone/>
                      </a:pPr>
                      <a:r>
                        <a:rPr lang="en-US" sz="1400" b="1" u="sng" dirty="0">
                          <a:solidFill>
                            <a:schemeClr val="bg1"/>
                          </a:solidFill>
                          <a:latin typeface="Arial"/>
                        </a:rPr>
                        <a:t>How are we going to get there?</a:t>
                      </a:r>
                      <a:endParaRPr lang="en-US">
                        <a:solidFill>
                          <a:schemeClr val="bg1"/>
                        </a:solidFill>
                      </a:endParaRPr>
                    </a:p>
                    <a:p>
                      <a:pPr marL="0" lvl="0" indent="0" algn="ctr">
                        <a:buNone/>
                      </a:pPr>
                      <a:r>
                        <a:rPr lang="en-US" sz="1400" i="1" dirty="0">
                          <a:solidFill>
                            <a:schemeClr val="bg1"/>
                          </a:solidFill>
                          <a:latin typeface="Arial"/>
                        </a:rPr>
                        <a:t>What strategies and action plans will we develop?</a:t>
                      </a:r>
                    </a:p>
                  </a:txBody>
                  <a:tcPr>
                    <a:lnT w="57150">
                      <a:solidFill>
                        <a:schemeClr val="bg1"/>
                      </a:solidFill>
                    </a:lnT>
                    <a:lnB w="57150">
                      <a:solidFill>
                        <a:schemeClr val="bg1"/>
                      </a:solidFill>
                    </a:lnB>
                    <a:solidFill>
                      <a:schemeClr val="accent1"/>
                    </a:solidFill>
                  </a:tcPr>
                </a:tc>
                <a:tc hMerge="1">
                  <a:txBody>
                    <a:bodyPr/>
                    <a:lstStyle/>
                    <a:p>
                      <a:endParaRPr lang="en-US"/>
                    </a:p>
                  </a:txBody>
                  <a:tcPr/>
                </a:tc>
                <a:tc hMerge="1">
                  <a:txBody>
                    <a:bodyPr/>
                    <a:lstStyle/>
                    <a:p>
                      <a:endParaRPr lang="en-US"/>
                    </a:p>
                  </a:txBody>
                  <a:tcPr>
                    <a:noFill/>
                  </a:tcPr>
                </a:tc>
                <a:tc hMerge="1">
                  <a:txBody>
                    <a:bodyPr/>
                    <a:lstStyle/>
                    <a:p>
                      <a:endParaRPr lang="en-US"/>
                    </a:p>
                  </a:txBody>
                  <a:tcPr/>
                </a:tc>
                <a:tc hMerge="1">
                  <a:txBody>
                    <a:bodyPr/>
                    <a:lstStyle/>
                    <a:p>
                      <a:endParaRPr lang="en-US"/>
                    </a:p>
                  </a:txBody>
                  <a:tcPr>
                    <a:noFill/>
                  </a:tcPr>
                </a:tc>
                <a:tc hMerge="1">
                  <a:txBody>
                    <a:bodyPr/>
                    <a:lstStyle/>
                    <a:p>
                      <a:endParaRPr lang="en-US"/>
                    </a:p>
                  </a:txBody>
                  <a:tcPr/>
                </a:tc>
                <a:tc hMerge="1">
                  <a:txBody>
                    <a:bodyPr/>
                    <a:lstStyle/>
                    <a:p>
                      <a:endParaRPr lang="en-US"/>
                    </a:p>
                  </a:txBody>
                  <a:tcPr>
                    <a:noFill/>
                  </a:tcPr>
                </a:tc>
                <a:tc hMerge="1">
                  <a:txBody>
                    <a:bodyPr/>
                    <a:lstStyle/>
                    <a:p>
                      <a:endParaRPr lang="en-US"/>
                    </a:p>
                  </a:txBody>
                  <a:tcPr/>
                </a:tc>
                <a:tc hMerge="1">
                  <a:txBody>
                    <a:bodyPr/>
                    <a:lstStyle/>
                    <a:p>
                      <a:endParaRPr lang="en-US"/>
                    </a:p>
                  </a:txBody>
                  <a:tcPr>
                    <a:noFill/>
                  </a:tcPr>
                </a:tc>
                <a:tc hMerge="1">
                  <a:txBody>
                    <a:bodyPr/>
                    <a:lstStyle/>
                    <a:p>
                      <a:pPr marL="0" lvl="0" indent="0" algn="ctr">
                        <a:buNone/>
                      </a:pPr>
                      <a:endParaRPr lang="en-US" sz="1200" dirty="0">
                        <a:latin typeface="Arial"/>
                      </a:endParaRPr>
                    </a:p>
                  </a:txBody>
                  <a:tcPr>
                    <a:solidFill>
                      <a:schemeClr val="accent5">
                        <a:lumMod val="20000"/>
                        <a:lumOff val="80000"/>
                      </a:schemeClr>
                    </a:solidFill>
                  </a:tcPr>
                </a:tc>
                <a:extLst>
                  <a:ext uri="{0D108BD9-81ED-4DB2-BD59-A6C34878D82A}">
                    <a16:rowId xmlns:a16="http://schemas.microsoft.com/office/drawing/2014/main" val="2181627182"/>
                  </a:ext>
                </a:extLst>
              </a:tr>
              <a:tr h="370838">
                <a:tc>
                  <a:txBody>
                    <a:bodyPr/>
                    <a:lstStyle/>
                    <a:p>
                      <a:pPr marL="0" lvl="0" indent="0" algn="ctr">
                        <a:buNone/>
                      </a:pPr>
                      <a:r>
                        <a:rPr lang="en-US" sz="1200" dirty="0">
                          <a:latin typeface="Arial"/>
                        </a:rPr>
                        <a:t>Transformation and Partnership Working</a:t>
                      </a:r>
                    </a:p>
                  </a:txBody>
                  <a:tcPr>
                    <a:lnL w="57150">
                      <a:solidFill>
                        <a:schemeClr val="bg1"/>
                      </a:solidFill>
                    </a:lnL>
                    <a:lnR w="57150">
                      <a:solidFill>
                        <a:schemeClr val="bg1"/>
                      </a:solidFill>
                    </a:lnR>
                    <a:lnT w="57150">
                      <a:solidFill>
                        <a:schemeClr val="bg1"/>
                      </a:solidFill>
                    </a:lnT>
                    <a:lnB w="57150">
                      <a:solidFill>
                        <a:schemeClr val="bg1"/>
                      </a:solidFill>
                    </a:lnB>
                    <a:solidFill>
                      <a:schemeClr val="accent5">
                        <a:lumMod val="20000"/>
                        <a:lumOff val="80000"/>
                      </a:schemeClr>
                    </a:solidFill>
                  </a:tcPr>
                </a:tc>
                <a:tc gridSpan="2">
                  <a:txBody>
                    <a:bodyPr/>
                    <a:lstStyle/>
                    <a:p>
                      <a:pPr marL="0" lvl="0" indent="0" algn="ctr">
                        <a:buNone/>
                      </a:pPr>
                      <a:r>
                        <a:rPr lang="en-US" sz="1200" dirty="0">
                          <a:latin typeface="Arial"/>
                        </a:rPr>
                        <a:t>Performance and Contracts</a:t>
                      </a:r>
                    </a:p>
                  </a:txBody>
                  <a:tcPr>
                    <a:lnL w="57150">
                      <a:solidFill>
                        <a:schemeClr val="bg1"/>
                      </a:solidFill>
                    </a:lnL>
                    <a:lnR w="57150">
                      <a:solidFill>
                        <a:schemeClr val="bg1"/>
                      </a:solidFill>
                    </a:lnR>
                    <a:lnT w="57150">
                      <a:solidFill>
                        <a:schemeClr val="bg1"/>
                      </a:solidFill>
                    </a:lnT>
                    <a:lnB w="57150">
                      <a:solidFill>
                        <a:schemeClr val="bg1"/>
                      </a:solidFill>
                    </a:lnB>
                    <a:solidFill>
                      <a:schemeClr val="accent5">
                        <a:lumMod val="20000"/>
                        <a:lumOff val="80000"/>
                      </a:schemeClr>
                    </a:solidFill>
                  </a:tcPr>
                </a:tc>
                <a:tc hMerge="1">
                  <a:txBody>
                    <a:bodyPr/>
                    <a:lstStyle/>
                    <a:p>
                      <a:endParaRPr lang="en-US"/>
                    </a:p>
                  </a:txBody>
                  <a:tcPr>
                    <a:noFill/>
                  </a:tcPr>
                </a:tc>
                <a:tc gridSpan="2">
                  <a:txBody>
                    <a:bodyPr/>
                    <a:lstStyle/>
                    <a:p>
                      <a:pPr marL="0" lvl="0" indent="0" algn="ctr">
                        <a:buNone/>
                      </a:pPr>
                      <a:r>
                        <a:rPr lang="en-US" sz="1200" dirty="0">
                          <a:latin typeface="Arial"/>
                        </a:rPr>
                        <a:t>Digital Solutions and Innovation</a:t>
                      </a:r>
                    </a:p>
                  </a:txBody>
                  <a:tcPr>
                    <a:lnL w="57150">
                      <a:solidFill>
                        <a:schemeClr val="bg1"/>
                      </a:solidFill>
                    </a:lnL>
                    <a:lnR w="57150">
                      <a:solidFill>
                        <a:schemeClr val="bg1"/>
                      </a:solidFill>
                    </a:lnR>
                    <a:lnT w="57150">
                      <a:solidFill>
                        <a:schemeClr val="bg1"/>
                      </a:solidFill>
                    </a:lnT>
                    <a:lnB w="57150">
                      <a:solidFill>
                        <a:schemeClr val="bg1"/>
                      </a:solidFill>
                    </a:lnB>
                    <a:solidFill>
                      <a:schemeClr val="accent5">
                        <a:lumMod val="20000"/>
                        <a:lumOff val="80000"/>
                      </a:schemeClr>
                    </a:solidFill>
                  </a:tcPr>
                </a:tc>
                <a:tc hMerge="1">
                  <a:txBody>
                    <a:bodyPr/>
                    <a:lstStyle/>
                    <a:p>
                      <a:endParaRPr lang="en-US"/>
                    </a:p>
                  </a:txBody>
                  <a:tcPr>
                    <a:noFill/>
                  </a:tcPr>
                </a:tc>
                <a:tc gridSpan="2">
                  <a:txBody>
                    <a:bodyPr/>
                    <a:lstStyle/>
                    <a:p>
                      <a:pPr marL="0" lvl="0" indent="0" algn="ctr">
                        <a:buNone/>
                      </a:pPr>
                      <a:r>
                        <a:rPr lang="en-US" sz="1200" dirty="0">
                          <a:latin typeface="Arial"/>
                        </a:rPr>
                        <a:t>Workforce Planning</a:t>
                      </a:r>
                    </a:p>
                  </a:txBody>
                  <a:tcPr>
                    <a:lnL w="57150">
                      <a:solidFill>
                        <a:schemeClr val="bg1"/>
                      </a:solidFill>
                    </a:lnL>
                    <a:lnR w="57150">
                      <a:solidFill>
                        <a:schemeClr val="bg1"/>
                      </a:solidFill>
                    </a:lnR>
                    <a:lnT w="57150">
                      <a:solidFill>
                        <a:schemeClr val="bg1"/>
                      </a:solidFill>
                    </a:lnT>
                    <a:lnB w="57150">
                      <a:solidFill>
                        <a:schemeClr val="bg1"/>
                      </a:solidFill>
                    </a:lnB>
                    <a:solidFill>
                      <a:schemeClr val="accent5">
                        <a:lumMod val="20000"/>
                        <a:lumOff val="80000"/>
                      </a:schemeClr>
                    </a:solidFill>
                  </a:tcPr>
                </a:tc>
                <a:tc hMerge="1">
                  <a:txBody>
                    <a:bodyPr/>
                    <a:lstStyle/>
                    <a:p>
                      <a:endParaRPr lang="en-US"/>
                    </a:p>
                  </a:txBody>
                  <a:tcPr>
                    <a:noFill/>
                  </a:tcPr>
                </a:tc>
                <a:tc gridSpan="2">
                  <a:txBody>
                    <a:bodyPr/>
                    <a:lstStyle/>
                    <a:p>
                      <a:pPr marL="0" lvl="0" indent="0" algn="ctr">
                        <a:buNone/>
                      </a:pPr>
                      <a:r>
                        <a:rPr lang="en-US" sz="1200" dirty="0">
                          <a:latin typeface="Arial"/>
                        </a:rPr>
                        <a:t>Financial Viability</a:t>
                      </a:r>
                    </a:p>
                  </a:txBody>
                  <a:tcPr>
                    <a:lnL w="57150">
                      <a:solidFill>
                        <a:schemeClr val="bg1"/>
                      </a:solidFill>
                    </a:lnL>
                    <a:lnR w="57150">
                      <a:solidFill>
                        <a:schemeClr val="bg1"/>
                      </a:solidFill>
                    </a:lnR>
                    <a:lnT w="57150">
                      <a:solidFill>
                        <a:schemeClr val="bg1"/>
                      </a:solidFill>
                    </a:lnT>
                    <a:lnB w="57150">
                      <a:solidFill>
                        <a:schemeClr val="bg1"/>
                      </a:solidFill>
                    </a:lnB>
                    <a:solidFill>
                      <a:schemeClr val="accent5">
                        <a:lumMod val="20000"/>
                        <a:lumOff val="80000"/>
                      </a:schemeClr>
                    </a:solidFill>
                  </a:tcPr>
                </a:tc>
                <a:tc hMerge="1">
                  <a:txBody>
                    <a:bodyPr/>
                    <a:lstStyle/>
                    <a:p>
                      <a:endParaRPr lang="en-US"/>
                    </a:p>
                  </a:txBody>
                  <a:tcPr>
                    <a:noFill/>
                  </a:tcPr>
                </a:tc>
                <a:tc>
                  <a:txBody>
                    <a:bodyPr/>
                    <a:lstStyle/>
                    <a:p>
                      <a:pPr marL="0" lvl="0" indent="0" algn="ctr">
                        <a:buNone/>
                      </a:pPr>
                      <a:r>
                        <a:rPr lang="en-US" sz="1200" dirty="0">
                          <a:latin typeface="Arial"/>
                        </a:rPr>
                        <a:t>Sustainability</a:t>
                      </a:r>
                    </a:p>
                  </a:txBody>
                  <a:tcPr>
                    <a:lnL w="57150">
                      <a:solidFill>
                        <a:schemeClr val="bg1"/>
                      </a:solidFill>
                    </a:lnL>
                    <a:lnR w="57150">
                      <a:solidFill>
                        <a:schemeClr val="bg1"/>
                      </a:solidFill>
                    </a:lnR>
                    <a:lnT w="57150">
                      <a:solidFill>
                        <a:schemeClr val="bg1"/>
                      </a:solidFill>
                    </a:lnT>
                    <a:lnB w="57150">
                      <a:solidFill>
                        <a:schemeClr val="bg1"/>
                      </a:solidFill>
                    </a:lnB>
                    <a:solidFill>
                      <a:schemeClr val="accent5">
                        <a:lumMod val="20000"/>
                        <a:lumOff val="80000"/>
                      </a:schemeClr>
                    </a:solidFill>
                  </a:tcPr>
                </a:tc>
                <a:extLst>
                  <a:ext uri="{0D108BD9-81ED-4DB2-BD59-A6C34878D82A}">
                    <a16:rowId xmlns:a16="http://schemas.microsoft.com/office/drawing/2014/main" val="2156676959"/>
                  </a:ext>
                </a:extLst>
              </a:tr>
              <a:tr h="370838">
                <a:tc gridSpan="10">
                  <a:txBody>
                    <a:bodyPr/>
                    <a:lstStyle/>
                    <a:p>
                      <a:pPr marL="0" lvl="0" indent="0" algn="ctr">
                        <a:buNone/>
                      </a:pPr>
                      <a:r>
                        <a:rPr lang="en-US" sz="1400" b="1" u="sng" dirty="0">
                          <a:solidFill>
                            <a:schemeClr val="bg1"/>
                          </a:solidFill>
                          <a:latin typeface="Arial"/>
                        </a:rPr>
                        <a:t>How will we know we have arrived?</a:t>
                      </a:r>
                    </a:p>
                    <a:p>
                      <a:pPr marL="0" lvl="0" indent="0" algn="ctr">
                        <a:buNone/>
                      </a:pPr>
                      <a:endParaRPr lang="en-US" sz="1400" b="1" u="sng" dirty="0">
                        <a:solidFill>
                          <a:schemeClr val="bg1"/>
                        </a:solidFill>
                        <a:latin typeface="Arial"/>
                      </a:endParaRPr>
                    </a:p>
                  </a:txBody>
                  <a:tcPr>
                    <a:lnT w="57150">
                      <a:solidFill>
                        <a:schemeClr val="bg1"/>
                      </a:solidFill>
                    </a:lnT>
                    <a:lnB w="57150">
                      <a:solidFill>
                        <a:schemeClr val="bg1"/>
                      </a:solidFill>
                    </a:lnB>
                    <a:solidFill>
                      <a:schemeClr val="accent1"/>
                    </a:solidFill>
                  </a:tcPr>
                </a:tc>
                <a:tc hMerge="1">
                  <a:txBody>
                    <a:bodyPr/>
                    <a:lstStyle/>
                    <a:p>
                      <a:endParaRPr lang="en-US"/>
                    </a:p>
                  </a:txBody>
                  <a:tcPr>
                    <a:noFill/>
                  </a:tcPr>
                </a:tc>
                <a:tc hMerge="1">
                  <a:txBody>
                    <a:bodyPr/>
                    <a:lstStyle/>
                    <a:p>
                      <a:endParaRPr lang="en-US"/>
                    </a:p>
                  </a:txBody>
                  <a:tcPr/>
                </a:tc>
                <a:tc hMerge="1">
                  <a:txBody>
                    <a:bodyPr/>
                    <a:lstStyle/>
                    <a:p>
                      <a:endParaRPr lang="en-US"/>
                    </a:p>
                  </a:txBody>
                  <a:tcPr>
                    <a:noFill/>
                  </a:tcPr>
                </a:tc>
                <a:tc hMerge="1">
                  <a:txBody>
                    <a:bodyPr/>
                    <a:lstStyle/>
                    <a:p>
                      <a:endParaRPr lang="en-US"/>
                    </a:p>
                  </a:txBody>
                  <a:tcPr/>
                </a:tc>
                <a:tc hMerge="1">
                  <a:txBody>
                    <a:bodyPr/>
                    <a:lstStyle/>
                    <a:p>
                      <a:endParaRPr lang="en-US"/>
                    </a:p>
                  </a:txBody>
                  <a:tcPr>
                    <a:noFill/>
                  </a:tcPr>
                </a:tc>
                <a:tc hMerge="1">
                  <a:txBody>
                    <a:bodyPr/>
                    <a:lstStyle/>
                    <a:p>
                      <a:endParaRPr lang="en-US"/>
                    </a:p>
                  </a:txBody>
                  <a:tcPr/>
                </a:tc>
                <a:tc hMerge="1">
                  <a:txBody>
                    <a:bodyPr/>
                    <a:lstStyle/>
                    <a:p>
                      <a:endParaRPr lang="en-US"/>
                    </a:p>
                  </a:txBody>
                  <a:tcPr>
                    <a:noFill/>
                  </a:tcPr>
                </a:tc>
                <a:tc hMerge="1">
                  <a:txBody>
                    <a:bodyPr/>
                    <a:lstStyle/>
                    <a:p>
                      <a:endParaRPr lang="en-US"/>
                    </a:p>
                  </a:txBody>
                  <a:tcPr/>
                </a:tc>
                <a:tc hMerge="1">
                  <a:txBody>
                    <a:bodyPr/>
                    <a:lstStyle/>
                    <a:p>
                      <a:endParaRPr lang="en-US"/>
                    </a:p>
                  </a:txBody>
                  <a:tcPr>
                    <a:noFill/>
                  </a:tcPr>
                </a:tc>
                <a:extLst>
                  <a:ext uri="{0D108BD9-81ED-4DB2-BD59-A6C34878D82A}">
                    <a16:rowId xmlns:a16="http://schemas.microsoft.com/office/drawing/2014/main" val="1009979903"/>
                  </a:ext>
                </a:extLst>
              </a:tr>
              <a:tr h="370838">
                <a:tc gridSpan="3">
                  <a:txBody>
                    <a:bodyPr/>
                    <a:lstStyle/>
                    <a:p>
                      <a:pPr marL="0" lvl="0" indent="0" algn="ctr">
                        <a:buNone/>
                      </a:pPr>
                      <a:r>
                        <a:rPr lang="en-US" sz="1200" dirty="0">
                          <a:latin typeface="Arial"/>
                        </a:rPr>
                        <a:t>What data will we use to track progress and monitor improvement?</a:t>
                      </a:r>
                    </a:p>
                  </a:txBody>
                  <a:tcPr>
                    <a:lnL w="57150">
                      <a:solidFill>
                        <a:schemeClr val="bg1"/>
                      </a:solidFill>
                    </a:lnL>
                    <a:lnR w="57150">
                      <a:solidFill>
                        <a:schemeClr val="bg1"/>
                      </a:solidFill>
                    </a:lnR>
                    <a:lnT w="57150">
                      <a:solidFill>
                        <a:schemeClr val="bg1"/>
                      </a:solidFill>
                    </a:lnT>
                    <a:lnB w="57150">
                      <a:solidFill>
                        <a:schemeClr val="bg1"/>
                      </a:solidFill>
                    </a:lnB>
                    <a:solidFill>
                      <a:schemeClr val="accent5">
                        <a:lumMod val="20000"/>
                        <a:lumOff val="80000"/>
                      </a:schemeClr>
                    </a:solidFill>
                  </a:tcPr>
                </a:tc>
                <a:tc hMerge="1">
                  <a:txBody>
                    <a:bodyPr/>
                    <a:lstStyle/>
                    <a:p>
                      <a:endParaRPr lang="en-US"/>
                    </a:p>
                  </a:txBody>
                  <a:tcPr/>
                </a:tc>
                <a:tc hMerge="1">
                  <a:txBody>
                    <a:bodyPr/>
                    <a:lstStyle/>
                    <a:p>
                      <a:endParaRPr lang="en-US"/>
                    </a:p>
                  </a:txBody>
                  <a:tcPr/>
                </a:tc>
                <a:tc gridSpan="4">
                  <a:txBody>
                    <a:bodyPr/>
                    <a:lstStyle/>
                    <a:p>
                      <a:pPr marL="0" lvl="0" indent="0" algn="ctr">
                        <a:buNone/>
                      </a:pPr>
                      <a:r>
                        <a:rPr lang="en-US" sz="1200" dirty="0">
                          <a:latin typeface="Arial"/>
                        </a:rPr>
                        <a:t>How will we identify accountable leads to monitor our annual planning priorities?</a:t>
                      </a:r>
                    </a:p>
                  </a:txBody>
                  <a:tcPr>
                    <a:lnL w="57150">
                      <a:solidFill>
                        <a:schemeClr val="bg1"/>
                      </a:solidFill>
                    </a:lnL>
                    <a:lnR w="57150">
                      <a:solidFill>
                        <a:schemeClr val="bg1"/>
                      </a:solidFill>
                    </a:lnR>
                    <a:lnT w="57150">
                      <a:solidFill>
                        <a:schemeClr val="bg1"/>
                      </a:solidFill>
                    </a:lnT>
                    <a:lnB w="57150">
                      <a:solidFill>
                        <a:schemeClr val="bg1"/>
                      </a:solidFill>
                    </a:lnB>
                    <a:solidFill>
                      <a:schemeClr val="accent5">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lvl="0" indent="0" algn="ctr">
                        <a:buNone/>
                      </a:pPr>
                      <a:r>
                        <a:rPr lang="en-US" sz="1200" dirty="0">
                          <a:latin typeface="Arial"/>
                        </a:rPr>
                        <a:t>What does success look like?</a:t>
                      </a:r>
                    </a:p>
                    <a:p>
                      <a:pPr marL="0" lvl="0" indent="0" algn="ctr">
                        <a:buNone/>
                      </a:pPr>
                      <a:endParaRPr lang="en-US" sz="1200" dirty="0">
                        <a:latin typeface="Arial"/>
                      </a:endParaRPr>
                    </a:p>
                    <a:p>
                      <a:pPr marL="0" lvl="0" indent="0" algn="ctr">
                        <a:buNone/>
                      </a:pPr>
                      <a:endParaRPr lang="en-US" sz="1200" dirty="0">
                        <a:latin typeface="Arial"/>
                      </a:endParaRPr>
                    </a:p>
                  </a:txBody>
                  <a:tcPr>
                    <a:lnL w="57150">
                      <a:solidFill>
                        <a:schemeClr val="bg1"/>
                      </a:solidFill>
                    </a:lnL>
                    <a:lnR w="57150">
                      <a:solidFill>
                        <a:schemeClr val="bg1"/>
                      </a:solidFill>
                    </a:lnR>
                    <a:lnT w="57150">
                      <a:solidFill>
                        <a:schemeClr val="bg1"/>
                      </a:solidFill>
                    </a:lnT>
                    <a:lnB w="57150">
                      <a:solidFill>
                        <a:schemeClr val="bg1"/>
                      </a:solidFill>
                    </a:lnB>
                    <a:solidFill>
                      <a:schemeClr val="accent5">
                        <a:lumMod val="20000"/>
                        <a:lumOff val="8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20236358"/>
                  </a:ext>
                </a:extLst>
              </a:tr>
            </a:tbl>
          </a:graphicData>
        </a:graphic>
      </p:graphicFrame>
      <p:sp>
        <p:nvSpPr>
          <p:cNvPr id="7" name="Oval 6">
            <a:extLst>
              <a:ext uri="{FF2B5EF4-FFF2-40B4-BE49-F238E27FC236}">
                <a16:creationId xmlns:a16="http://schemas.microsoft.com/office/drawing/2014/main" id="{F680ECDD-0A8E-894F-D07F-1E382E36D44A}"/>
              </a:ext>
            </a:extLst>
          </p:cNvPr>
          <p:cNvSpPr/>
          <p:nvPr/>
        </p:nvSpPr>
        <p:spPr>
          <a:xfrm>
            <a:off x="555551" y="4311459"/>
            <a:ext cx="466767" cy="43871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000" b="1" dirty="0">
                <a:solidFill>
                  <a:srgbClr val="4472C4"/>
                </a:solidFill>
                <a:latin typeface="Arial"/>
                <a:cs typeface="Arial"/>
              </a:rPr>
              <a:t>3</a:t>
            </a:r>
          </a:p>
        </p:txBody>
      </p:sp>
      <p:sp>
        <p:nvSpPr>
          <p:cNvPr id="9" name="Oval 8">
            <a:extLst>
              <a:ext uri="{FF2B5EF4-FFF2-40B4-BE49-F238E27FC236}">
                <a16:creationId xmlns:a16="http://schemas.microsoft.com/office/drawing/2014/main" id="{9096DB6E-EBB5-3A38-3BD7-B0C0D6965A8D}"/>
              </a:ext>
            </a:extLst>
          </p:cNvPr>
          <p:cNvSpPr/>
          <p:nvPr/>
        </p:nvSpPr>
        <p:spPr>
          <a:xfrm>
            <a:off x="555551" y="5270682"/>
            <a:ext cx="466767" cy="43871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000" b="1" dirty="0">
                <a:solidFill>
                  <a:srgbClr val="4472C4"/>
                </a:solidFill>
                <a:latin typeface="Arial"/>
                <a:cs typeface="Arial"/>
              </a:rPr>
              <a:t>4</a:t>
            </a:r>
          </a:p>
        </p:txBody>
      </p:sp>
      <p:sp>
        <p:nvSpPr>
          <p:cNvPr id="10" name="Oval 9">
            <a:extLst>
              <a:ext uri="{FF2B5EF4-FFF2-40B4-BE49-F238E27FC236}">
                <a16:creationId xmlns:a16="http://schemas.microsoft.com/office/drawing/2014/main" id="{18641772-302A-F36E-896A-AB5A4BAA5AD1}"/>
              </a:ext>
            </a:extLst>
          </p:cNvPr>
          <p:cNvSpPr/>
          <p:nvPr/>
        </p:nvSpPr>
        <p:spPr>
          <a:xfrm>
            <a:off x="555551" y="2787459"/>
            <a:ext cx="466767" cy="43871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000" b="1" dirty="0">
                <a:solidFill>
                  <a:srgbClr val="4472C4"/>
                </a:solidFill>
                <a:latin typeface="Arial"/>
                <a:cs typeface="Arial"/>
              </a:rPr>
              <a:t>2</a:t>
            </a:r>
          </a:p>
        </p:txBody>
      </p:sp>
      <p:sp>
        <p:nvSpPr>
          <p:cNvPr id="11" name="Oval 10">
            <a:extLst>
              <a:ext uri="{FF2B5EF4-FFF2-40B4-BE49-F238E27FC236}">
                <a16:creationId xmlns:a16="http://schemas.microsoft.com/office/drawing/2014/main" id="{6805BA86-0436-3F42-F88E-54CFFC5C950A}"/>
              </a:ext>
            </a:extLst>
          </p:cNvPr>
          <p:cNvSpPr/>
          <p:nvPr/>
        </p:nvSpPr>
        <p:spPr>
          <a:xfrm>
            <a:off x="582446" y="1631012"/>
            <a:ext cx="466767" cy="43871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000" b="1" dirty="0">
                <a:solidFill>
                  <a:srgbClr val="4472C4"/>
                </a:solidFill>
                <a:latin typeface="Arial"/>
                <a:cs typeface="Arial"/>
              </a:rPr>
              <a:t>1</a:t>
            </a:r>
          </a:p>
        </p:txBody>
      </p:sp>
      <p:sp>
        <p:nvSpPr>
          <p:cNvPr id="12" name="TextBox 11">
            <a:extLst>
              <a:ext uri="{FF2B5EF4-FFF2-40B4-BE49-F238E27FC236}">
                <a16:creationId xmlns:a16="http://schemas.microsoft.com/office/drawing/2014/main" id="{9B4CE640-3CE2-582F-0A76-7E35B04097E5}"/>
              </a:ext>
            </a:extLst>
          </p:cNvPr>
          <p:cNvSpPr txBox="1"/>
          <p:nvPr/>
        </p:nvSpPr>
        <p:spPr>
          <a:xfrm>
            <a:off x="582706" y="358588"/>
            <a:ext cx="11161058"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latin typeface="Arial"/>
                <a:cs typeface="Arial"/>
              </a:rPr>
              <a:t>The annual planning process is an opportunity to develop a set of coordinated plans for the year that describe how, over the coming 12 months in 2024/25, we are going to respond to our immediate challenges and make progress towards our longer term vision. The annual planning process works through the following questions and structure which result in the development of a completed plan (as highlighted in the next slide)</a:t>
            </a:r>
          </a:p>
        </p:txBody>
      </p:sp>
    </p:spTree>
    <p:extLst>
      <p:ext uri="{BB962C8B-B14F-4D97-AF65-F5344CB8AC3E}">
        <p14:creationId xmlns:p14="http://schemas.microsoft.com/office/powerpoint/2010/main" val="14453013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519BAE8345774E8669FA46DF2DD9E1" ma:contentTypeVersion="19" ma:contentTypeDescription="Create a new document." ma:contentTypeScope="" ma:versionID="fa2263b710239e4f5d7ab157163caa0c">
  <xsd:schema xmlns:xsd="http://www.w3.org/2001/XMLSchema" xmlns:xs="http://www.w3.org/2001/XMLSchema" xmlns:p="http://schemas.microsoft.com/office/2006/metadata/properties" xmlns:ns1="http://schemas.microsoft.com/sharepoint/v3" xmlns:ns2="4d648a74-5c83-46a7-8e4c-7f989ae960a5" xmlns:ns3="6194e418-5875-4308-b033-74eb9c181361" targetNamespace="http://schemas.microsoft.com/office/2006/metadata/properties" ma:root="true" ma:fieldsID="8d3b0e2c279178309cdc8e9ab4488619" ns1:_="" ns2:_="" ns3:_="">
    <xsd:import namespace="http://schemas.microsoft.com/sharepoint/v3"/>
    <xsd:import namespace="4d648a74-5c83-46a7-8e4c-7f989ae960a5"/>
    <xsd:import namespace="6194e418-5875-4308-b033-74eb9c18136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d648a74-5c83-46a7-8e4c-7f989ae960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194e418-5875-4308-b033-74eb9c181361"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d6777f02-5793-47ea-9637-5fc0f7654bd6}" ma:internalName="TaxCatchAll" ma:showField="CatchAllData" ma:web="6194e418-5875-4308-b033-74eb9c1813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4d648a74-5c83-46a7-8e4c-7f989ae960a5">
      <Terms xmlns="http://schemas.microsoft.com/office/infopath/2007/PartnerControls"/>
    </lcf76f155ced4ddcb4097134ff3c332f>
    <_ip_UnifiedCompliancePolicyProperties xmlns="http://schemas.microsoft.com/sharepoint/v3" xsi:nil="true"/>
    <TaxCatchAll xmlns="6194e418-5875-4308-b033-74eb9c18136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D190D2-7EC4-4964-B80F-0D968DD348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d648a74-5c83-46a7-8e4c-7f989ae960a5"/>
    <ds:schemaRef ds:uri="6194e418-5875-4308-b033-74eb9c1813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B640CB3-D588-425A-AEA5-9272871C0FE6}">
  <ds:schemaRefs>
    <ds:schemaRef ds:uri="http://schemas.microsoft.com/office/2006/metadata/properties"/>
    <ds:schemaRef ds:uri="http://schemas.microsoft.com/office/infopath/2007/PartnerControls"/>
    <ds:schemaRef ds:uri="http://schemas.microsoft.com/sharepoint/v3"/>
    <ds:schemaRef ds:uri="4d648a74-5c83-46a7-8e4c-7f989ae960a5"/>
    <ds:schemaRef ds:uri="6194e418-5875-4308-b033-74eb9c181361"/>
  </ds:schemaRefs>
</ds:datastoreItem>
</file>

<file path=customXml/itemProps3.xml><?xml version="1.0" encoding="utf-8"?>
<ds:datastoreItem xmlns:ds="http://schemas.openxmlformats.org/officeDocument/2006/customXml" ds:itemID="{5E2827A9-F419-4FCE-AD3C-96BAD1F5287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Trustwide Annual Planning Timelines</vt:lpstr>
      <vt:lpstr>PowerPoint Presentation</vt:lpstr>
      <vt:lpstr>Annual Planning Process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18</cp:revision>
  <dcterms:created xsi:type="dcterms:W3CDTF">2023-12-01T11:05:55Z</dcterms:created>
  <dcterms:modified xsi:type="dcterms:W3CDTF">2023-12-01T11:57:27Z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0x0101007B519BAE8345774E8669FA46DF2DD9E1</vt:lpwstr>
  </property>
  <property fmtid="{D5CDD505-2E9C-101B-9397-08002B2CF9AE}" pid="3" name="MediaServiceImageTags">
    <vt:lpwstr/>
  </property>
</Properties>
</file>