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9" r:id="rId6"/>
    <p:sldId id="257" r:id="rId7"/>
    <p:sldId id="331" r:id="rId8"/>
    <p:sldId id="258" r:id="rId9"/>
    <p:sldId id="263" r:id="rId10"/>
    <p:sldId id="266" r:id="rId11"/>
    <p:sldId id="325" r:id="rId12"/>
    <p:sldId id="328" r:id="rId13"/>
    <p:sldId id="327" r:id="rId14"/>
    <p:sldId id="268" r:id="rId15"/>
    <p:sldId id="2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A651CF-039C-4695-B534-8F4AC10B30FD}" v="3" dt="2023-12-08T13:16:11.3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660"/>
  </p:normalViewPr>
  <p:slideViewPr>
    <p:cSldViewPr snapToGrid="0">
      <p:cViewPr varScale="1">
        <p:scale>
          <a:sx n="69" d="100"/>
          <a:sy n="69" d="100"/>
        </p:scale>
        <p:origin x="5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017CD-5F83-1D31-1D7E-38DF62B126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B6020D-E0EC-8C09-550B-951BD29624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1DDE80-3055-6804-2134-E0631517C3C2}"/>
              </a:ext>
            </a:extLst>
          </p:cNvPr>
          <p:cNvSpPr>
            <a:spLocks noGrp="1"/>
          </p:cNvSpPr>
          <p:nvPr>
            <p:ph type="dt" sz="half" idx="10"/>
          </p:nvPr>
        </p:nvSpPr>
        <p:spPr/>
        <p:txBody>
          <a:bodyPr/>
          <a:lstStyle/>
          <a:p>
            <a:fld id="{2A866E15-1BA4-44A0-AA9C-FD4C9E80DD03}" type="datetimeFigureOut">
              <a:rPr lang="en-GB" smtClean="0"/>
              <a:t>15/12/2023</a:t>
            </a:fld>
            <a:endParaRPr lang="en-GB"/>
          </a:p>
        </p:txBody>
      </p:sp>
      <p:sp>
        <p:nvSpPr>
          <p:cNvPr id="5" name="Footer Placeholder 4">
            <a:extLst>
              <a:ext uri="{FF2B5EF4-FFF2-40B4-BE49-F238E27FC236}">
                <a16:creationId xmlns:a16="http://schemas.microsoft.com/office/drawing/2014/main" id="{02F03904-061E-AE16-FC48-767D5A11E2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31712A-7CA5-6DDC-62A2-6398264A8C8D}"/>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89175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AD1D-6F95-2168-F689-45B98B4FF8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9F2B87-9582-743B-B02E-10330124C1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10C424-F025-7E26-3B84-C41EEB3C5D69}"/>
              </a:ext>
            </a:extLst>
          </p:cNvPr>
          <p:cNvSpPr>
            <a:spLocks noGrp="1"/>
          </p:cNvSpPr>
          <p:nvPr>
            <p:ph type="dt" sz="half" idx="10"/>
          </p:nvPr>
        </p:nvSpPr>
        <p:spPr/>
        <p:txBody>
          <a:bodyPr/>
          <a:lstStyle/>
          <a:p>
            <a:fld id="{2A866E15-1BA4-44A0-AA9C-FD4C9E80DD03}" type="datetimeFigureOut">
              <a:rPr lang="en-GB" smtClean="0"/>
              <a:t>15/12/2023</a:t>
            </a:fld>
            <a:endParaRPr lang="en-GB"/>
          </a:p>
        </p:txBody>
      </p:sp>
      <p:sp>
        <p:nvSpPr>
          <p:cNvPr id="5" name="Footer Placeholder 4">
            <a:extLst>
              <a:ext uri="{FF2B5EF4-FFF2-40B4-BE49-F238E27FC236}">
                <a16:creationId xmlns:a16="http://schemas.microsoft.com/office/drawing/2014/main" id="{1AC87C58-7018-F83E-EC0D-E28C577115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9571D3-5F35-B9FB-CA6E-F1337F4D73B7}"/>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423087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27D471-F1C5-1D56-16FA-4337E9BD02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A819F3-D3F9-D4E5-4AFA-9D8E7D5488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7FE28E-7112-3620-0C0B-E36931E7C877}"/>
              </a:ext>
            </a:extLst>
          </p:cNvPr>
          <p:cNvSpPr>
            <a:spLocks noGrp="1"/>
          </p:cNvSpPr>
          <p:nvPr>
            <p:ph type="dt" sz="half" idx="10"/>
          </p:nvPr>
        </p:nvSpPr>
        <p:spPr/>
        <p:txBody>
          <a:bodyPr/>
          <a:lstStyle/>
          <a:p>
            <a:fld id="{2A866E15-1BA4-44A0-AA9C-FD4C9E80DD03}" type="datetimeFigureOut">
              <a:rPr lang="en-GB" smtClean="0"/>
              <a:t>15/12/2023</a:t>
            </a:fld>
            <a:endParaRPr lang="en-GB"/>
          </a:p>
        </p:txBody>
      </p:sp>
      <p:sp>
        <p:nvSpPr>
          <p:cNvPr id="5" name="Footer Placeholder 4">
            <a:extLst>
              <a:ext uri="{FF2B5EF4-FFF2-40B4-BE49-F238E27FC236}">
                <a16:creationId xmlns:a16="http://schemas.microsoft.com/office/drawing/2014/main" id="{07890D00-25BB-67C2-EA53-0889907B5F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12F042-36AE-C2C0-123F-9EF7369CFB3D}"/>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1114617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D17CD3-3CF2-4834-B3C5-499002E845E2}"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3564474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17CD3-3CF2-4834-B3C5-499002E845E2}"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416086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D17CD3-3CF2-4834-B3C5-499002E845E2}"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138705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D17CD3-3CF2-4834-B3C5-499002E845E2}" type="datetimeFigureOut">
              <a:rPr lang="en-GB" smtClean="0"/>
              <a:t>15/12/2023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3440829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D17CD3-3CF2-4834-B3C5-499002E845E2}" type="datetimeFigureOut">
              <a:rPr lang="en-GB" smtClean="0"/>
              <a:t>15/12/2023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854108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D17CD3-3CF2-4834-B3C5-499002E845E2}" type="datetimeFigureOut">
              <a:rPr lang="en-GB" smtClean="0"/>
              <a:t>15/12/2023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82696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17CD3-3CF2-4834-B3C5-499002E845E2}" type="datetimeFigureOut">
              <a:rPr lang="en-GB" smtClean="0"/>
              <a:t>15/12/2023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610029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D17CD3-3CF2-4834-B3C5-499002E845E2}" type="datetimeFigureOut">
              <a:rPr lang="en-GB" smtClean="0"/>
              <a:t>15/12/2023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14601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24B22-C9B2-A231-2E78-F274F9991F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3C25A2-E3EE-1463-8D6F-A82A039A96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00AE37-EF38-BD8A-74DD-98CB087CAA71}"/>
              </a:ext>
            </a:extLst>
          </p:cNvPr>
          <p:cNvSpPr>
            <a:spLocks noGrp="1"/>
          </p:cNvSpPr>
          <p:nvPr>
            <p:ph type="dt" sz="half" idx="10"/>
          </p:nvPr>
        </p:nvSpPr>
        <p:spPr/>
        <p:txBody>
          <a:bodyPr/>
          <a:lstStyle/>
          <a:p>
            <a:fld id="{2A866E15-1BA4-44A0-AA9C-FD4C9E80DD03}" type="datetimeFigureOut">
              <a:rPr lang="en-GB" smtClean="0"/>
              <a:t>15/12/2023</a:t>
            </a:fld>
            <a:endParaRPr lang="en-GB"/>
          </a:p>
        </p:txBody>
      </p:sp>
      <p:sp>
        <p:nvSpPr>
          <p:cNvPr id="5" name="Footer Placeholder 4">
            <a:extLst>
              <a:ext uri="{FF2B5EF4-FFF2-40B4-BE49-F238E27FC236}">
                <a16:creationId xmlns:a16="http://schemas.microsoft.com/office/drawing/2014/main" id="{CE9A51AA-2E27-1EF7-D699-5D64D7F9B4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677F7D-C2BD-118F-3EC4-78E8A1CA4A01}"/>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3169881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D17CD3-3CF2-4834-B3C5-499002E845E2}" type="datetimeFigureOut">
              <a:rPr lang="en-GB" smtClean="0"/>
              <a:t>15/12/2023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476921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17CD3-3CF2-4834-B3C5-499002E845E2}"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2511943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D17CD3-3CF2-4834-B3C5-499002E845E2}" type="datetimeFigureOut">
              <a:rPr lang="en-GB" smtClean="0"/>
              <a:t>15/12/2023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CFD5B-AB11-4D4A-A651-690FD071F3AE}" type="slidenum">
              <a:rPr lang="en-GB" smtClean="0"/>
              <a:t>‹#›</a:t>
            </a:fld>
            <a:endParaRPr lang="en-GB"/>
          </a:p>
        </p:txBody>
      </p:sp>
    </p:spTree>
    <p:extLst>
      <p:ext uri="{BB962C8B-B14F-4D97-AF65-F5344CB8AC3E}">
        <p14:creationId xmlns:p14="http://schemas.microsoft.com/office/powerpoint/2010/main" val="325762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B10E6-09C8-3030-206F-A2BBB6CA3A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AEE4E17-FFF2-D4D2-4565-A875806EDC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EC556C-BD4F-DFF8-DD0E-00CA196EFE4C}"/>
              </a:ext>
            </a:extLst>
          </p:cNvPr>
          <p:cNvSpPr>
            <a:spLocks noGrp="1"/>
          </p:cNvSpPr>
          <p:nvPr>
            <p:ph type="dt" sz="half" idx="10"/>
          </p:nvPr>
        </p:nvSpPr>
        <p:spPr/>
        <p:txBody>
          <a:bodyPr/>
          <a:lstStyle/>
          <a:p>
            <a:fld id="{2A866E15-1BA4-44A0-AA9C-FD4C9E80DD03}" type="datetimeFigureOut">
              <a:rPr lang="en-GB" smtClean="0"/>
              <a:t>15/12/2023</a:t>
            </a:fld>
            <a:endParaRPr lang="en-GB"/>
          </a:p>
        </p:txBody>
      </p:sp>
      <p:sp>
        <p:nvSpPr>
          <p:cNvPr id="5" name="Footer Placeholder 4">
            <a:extLst>
              <a:ext uri="{FF2B5EF4-FFF2-40B4-BE49-F238E27FC236}">
                <a16:creationId xmlns:a16="http://schemas.microsoft.com/office/drawing/2014/main" id="{7B713451-5EEB-2362-7B1B-298D74AB6A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9D55F7-22E4-C4C0-9E35-7027C4641BCD}"/>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3260303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EBF3-5570-35F9-7DF8-2AED891BE3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404716-BF88-5BBA-85CB-A725D7AB9A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ABE8CE-47A6-E23C-5E80-6142FD331B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A26E0E2-49AB-041B-E50C-A3E9FBF942BE}"/>
              </a:ext>
            </a:extLst>
          </p:cNvPr>
          <p:cNvSpPr>
            <a:spLocks noGrp="1"/>
          </p:cNvSpPr>
          <p:nvPr>
            <p:ph type="dt" sz="half" idx="10"/>
          </p:nvPr>
        </p:nvSpPr>
        <p:spPr/>
        <p:txBody>
          <a:bodyPr/>
          <a:lstStyle/>
          <a:p>
            <a:fld id="{2A866E15-1BA4-44A0-AA9C-FD4C9E80DD03}" type="datetimeFigureOut">
              <a:rPr lang="en-GB" smtClean="0"/>
              <a:t>15/12/2023</a:t>
            </a:fld>
            <a:endParaRPr lang="en-GB"/>
          </a:p>
        </p:txBody>
      </p:sp>
      <p:sp>
        <p:nvSpPr>
          <p:cNvPr id="6" name="Footer Placeholder 5">
            <a:extLst>
              <a:ext uri="{FF2B5EF4-FFF2-40B4-BE49-F238E27FC236}">
                <a16:creationId xmlns:a16="http://schemas.microsoft.com/office/drawing/2014/main" id="{1B50AB76-208F-CE6A-BAC5-5F8CB536A6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F9B9FE-25F3-1887-4381-68C7E8F386D0}"/>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393273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45B6-6F24-B05A-0FAD-8DA7C24B71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D3E8BC0-DD53-6349-6EBF-52BBE07D5C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3D66D8-0368-0755-A759-CF8981A1C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0F77F1-D2A2-6DAB-F19D-60E6E9B8CE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39FB6E-16D9-1ABB-E463-55414E2C0A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AC64022-181C-B1F6-9D8B-B0A1C4391083}"/>
              </a:ext>
            </a:extLst>
          </p:cNvPr>
          <p:cNvSpPr>
            <a:spLocks noGrp="1"/>
          </p:cNvSpPr>
          <p:nvPr>
            <p:ph type="dt" sz="half" idx="10"/>
          </p:nvPr>
        </p:nvSpPr>
        <p:spPr/>
        <p:txBody>
          <a:bodyPr/>
          <a:lstStyle/>
          <a:p>
            <a:fld id="{2A866E15-1BA4-44A0-AA9C-FD4C9E80DD03}" type="datetimeFigureOut">
              <a:rPr lang="en-GB" smtClean="0"/>
              <a:t>15/12/2023</a:t>
            </a:fld>
            <a:endParaRPr lang="en-GB"/>
          </a:p>
        </p:txBody>
      </p:sp>
      <p:sp>
        <p:nvSpPr>
          <p:cNvPr id="8" name="Footer Placeholder 7">
            <a:extLst>
              <a:ext uri="{FF2B5EF4-FFF2-40B4-BE49-F238E27FC236}">
                <a16:creationId xmlns:a16="http://schemas.microsoft.com/office/drawing/2014/main" id="{8F8EA668-47B8-E393-E9D2-DB94C4EEFF8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28F5FE2-6B81-105D-E711-D8A91AAE9947}"/>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324002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83EA-C300-E653-5356-C46190FF87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3BFCF7-47CB-619A-3C4D-961A7AF0D1D5}"/>
              </a:ext>
            </a:extLst>
          </p:cNvPr>
          <p:cNvSpPr>
            <a:spLocks noGrp="1"/>
          </p:cNvSpPr>
          <p:nvPr>
            <p:ph type="dt" sz="half" idx="10"/>
          </p:nvPr>
        </p:nvSpPr>
        <p:spPr/>
        <p:txBody>
          <a:bodyPr/>
          <a:lstStyle/>
          <a:p>
            <a:fld id="{2A866E15-1BA4-44A0-AA9C-FD4C9E80DD03}" type="datetimeFigureOut">
              <a:rPr lang="en-GB" smtClean="0"/>
              <a:t>15/12/2023</a:t>
            </a:fld>
            <a:endParaRPr lang="en-GB"/>
          </a:p>
        </p:txBody>
      </p:sp>
      <p:sp>
        <p:nvSpPr>
          <p:cNvPr id="4" name="Footer Placeholder 3">
            <a:extLst>
              <a:ext uri="{FF2B5EF4-FFF2-40B4-BE49-F238E27FC236}">
                <a16:creationId xmlns:a16="http://schemas.microsoft.com/office/drawing/2014/main" id="{684F58A5-7116-6991-0021-1D233641B4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55032A-A800-E1F5-5243-1939AF5D7BF7}"/>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1628188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62A6B4-9A27-CC88-B048-B6D625105E44}"/>
              </a:ext>
            </a:extLst>
          </p:cNvPr>
          <p:cNvSpPr>
            <a:spLocks noGrp="1"/>
          </p:cNvSpPr>
          <p:nvPr>
            <p:ph type="dt" sz="half" idx="10"/>
          </p:nvPr>
        </p:nvSpPr>
        <p:spPr/>
        <p:txBody>
          <a:bodyPr/>
          <a:lstStyle/>
          <a:p>
            <a:fld id="{2A866E15-1BA4-44A0-AA9C-FD4C9E80DD03}" type="datetimeFigureOut">
              <a:rPr lang="en-GB" smtClean="0"/>
              <a:t>15/12/2023</a:t>
            </a:fld>
            <a:endParaRPr lang="en-GB"/>
          </a:p>
        </p:txBody>
      </p:sp>
      <p:sp>
        <p:nvSpPr>
          <p:cNvPr id="3" name="Footer Placeholder 2">
            <a:extLst>
              <a:ext uri="{FF2B5EF4-FFF2-40B4-BE49-F238E27FC236}">
                <a16:creationId xmlns:a16="http://schemas.microsoft.com/office/drawing/2014/main" id="{898B2C69-AAEF-8CD0-3328-D8740918CA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1B8E58-A3C4-D489-C933-99A63CF9DD0F}"/>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137625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25D1-2C3F-C567-435E-084D160D5F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689D52-AC35-8DFC-F0D2-044995693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926ABE-E7E5-E0C8-DE4B-CEA47A954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A40D37-6BA5-2B78-B7BB-B16D2B5CF4CC}"/>
              </a:ext>
            </a:extLst>
          </p:cNvPr>
          <p:cNvSpPr>
            <a:spLocks noGrp="1"/>
          </p:cNvSpPr>
          <p:nvPr>
            <p:ph type="dt" sz="half" idx="10"/>
          </p:nvPr>
        </p:nvSpPr>
        <p:spPr/>
        <p:txBody>
          <a:bodyPr/>
          <a:lstStyle/>
          <a:p>
            <a:fld id="{2A866E15-1BA4-44A0-AA9C-FD4C9E80DD03}" type="datetimeFigureOut">
              <a:rPr lang="en-GB" smtClean="0"/>
              <a:t>15/12/2023</a:t>
            </a:fld>
            <a:endParaRPr lang="en-GB"/>
          </a:p>
        </p:txBody>
      </p:sp>
      <p:sp>
        <p:nvSpPr>
          <p:cNvPr id="6" name="Footer Placeholder 5">
            <a:extLst>
              <a:ext uri="{FF2B5EF4-FFF2-40B4-BE49-F238E27FC236}">
                <a16:creationId xmlns:a16="http://schemas.microsoft.com/office/drawing/2014/main" id="{2A7E36D4-AEA8-9890-C041-FB773B392D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0E122F-BC35-9485-9F7F-2089BE28E581}"/>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88209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2B79-33C7-B6B2-71E4-4AE4147E8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468668F-204C-647C-EBCF-15F9C9ACD0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9596A9-8911-9660-F712-326E7CBA1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76AE5-13D3-CF3A-B745-6F0F071D815D}"/>
              </a:ext>
            </a:extLst>
          </p:cNvPr>
          <p:cNvSpPr>
            <a:spLocks noGrp="1"/>
          </p:cNvSpPr>
          <p:nvPr>
            <p:ph type="dt" sz="half" idx="10"/>
          </p:nvPr>
        </p:nvSpPr>
        <p:spPr/>
        <p:txBody>
          <a:bodyPr/>
          <a:lstStyle/>
          <a:p>
            <a:fld id="{2A866E15-1BA4-44A0-AA9C-FD4C9E80DD03}" type="datetimeFigureOut">
              <a:rPr lang="en-GB" smtClean="0"/>
              <a:t>15/12/2023</a:t>
            </a:fld>
            <a:endParaRPr lang="en-GB"/>
          </a:p>
        </p:txBody>
      </p:sp>
      <p:sp>
        <p:nvSpPr>
          <p:cNvPr id="6" name="Footer Placeholder 5">
            <a:extLst>
              <a:ext uri="{FF2B5EF4-FFF2-40B4-BE49-F238E27FC236}">
                <a16:creationId xmlns:a16="http://schemas.microsoft.com/office/drawing/2014/main" id="{4DD4017B-5216-8C64-7E20-BE05F3E1BA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FAEB01-DFCF-8EB3-BDD1-F365072A8D42}"/>
              </a:ext>
            </a:extLst>
          </p:cNvPr>
          <p:cNvSpPr>
            <a:spLocks noGrp="1"/>
          </p:cNvSpPr>
          <p:nvPr>
            <p:ph type="sldNum" sz="quarter" idx="12"/>
          </p:nvPr>
        </p:nvSpPr>
        <p:spPr/>
        <p:txBody>
          <a:bodyPr/>
          <a:lstStyle/>
          <a:p>
            <a:fld id="{E3B366C3-E5FB-4062-88AE-A0F775CFFD8C}" type="slidenum">
              <a:rPr lang="en-GB" smtClean="0"/>
              <a:t>‹#›</a:t>
            </a:fld>
            <a:endParaRPr lang="en-GB"/>
          </a:p>
        </p:txBody>
      </p:sp>
    </p:spTree>
    <p:extLst>
      <p:ext uri="{BB962C8B-B14F-4D97-AF65-F5344CB8AC3E}">
        <p14:creationId xmlns:p14="http://schemas.microsoft.com/office/powerpoint/2010/main" val="491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7846A-CC38-428E-EBFC-372C89B66D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11CDC8-989C-AD53-7B86-2E863DF89E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1A970D-76D4-B595-08AC-968E6F56A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66E15-1BA4-44A0-AA9C-FD4C9E80DD03}" type="datetimeFigureOut">
              <a:rPr lang="en-GB" smtClean="0"/>
              <a:t>15/12/2023</a:t>
            </a:fld>
            <a:endParaRPr lang="en-GB"/>
          </a:p>
        </p:txBody>
      </p:sp>
      <p:sp>
        <p:nvSpPr>
          <p:cNvPr id="5" name="Footer Placeholder 4">
            <a:extLst>
              <a:ext uri="{FF2B5EF4-FFF2-40B4-BE49-F238E27FC236}">
                <a16:creationId xmlns:a16="http://schemas.microsoft.com/office/drawing/2014/main" id="{76449264-0EF4-A37F-9286-3213F62FDB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09A3349-C546-6367-D351-8000D86C2B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366C3-E5FB-4062-88AE-A0F775CFFD8C}" type="slidenum">
              <a:rPr lang="en-GB" smtClean="0"/>
              <a:t>‹#›</a:t>
            </a:fld>
            <a:endParaRPr lang="en-GB"/>
          </a:p>
        </p:txBody>
      </p:sp>
    </p:spTree>
    <p:extLst>
      <p:ext uri="{BB962C8B-B14F-4D97-AF65-F5344CB8AC3E}">
        <p14:creationId xmlns:p14="http://schemas.microsoft.com/office/powerpoint/2010/main" val="2384752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D17CD3-3CF2-4834-B3C5-499002E845E2}" type="datetimeFigureOut">
              <a:rPr lang="en-GB" smtClean="0"/>
              <a:t>15/12/2023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CFD5B-AB11-4D4A-A651-690FD071F3AE}" type="slidenum">
              <a:rPr lang="en-GB" smtClean="0"/>
              <a:t>‹#›</a:t>
            </a:fld>
            <a:endParaRPr lang="en-GB"/>
          </a:p>
        </p:txBody>
      </p:sp>
    </p:spTree>
    <p:extLst>
      <p:ext uri="{BB962C8B-B14F-4D97-AF65-F5344CB8AC3E}">
        <p14:creationId xmlns:p14="http://schemas.microsoft.com/office/powerpoint/2010/main" val="1527096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bit.ly/cmhframewor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9.svg"/><Relationship Id="rId5" Type="http://schemas.openxmlformats.org/officeDocument/2006/relationships/image" Target="../media/image6.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961" y="2438400"/>
            <a:ext cx="9144000" cy="1793320"/>
          </a:xfrm>
        </p:spPr>
        <p:txBody>
          <a:bodyPr>
            <a:noAutofit/>
          </a:bodyPr>
          <a:lstStyle/>
          <a:p>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t/>
            </a:r>
            <a:br>
              <a:rPr lang="en-GB" sz="6000"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lang="en-GB" sz="4800" b="1" dirty="0">
                <a:solidFill>
                  <a:schemeClr val="accent1"/>
                </a:solidFill>
                <a:latin typeface="Arial"/>
                <a:cs typeface="Arial"/>
              </a:rPr>
              <a:t>New National</a:t>
            </a:r>
            <a:r>
              <a:rPr kumimoji="0" lang="en-GB" sz="4800" b="1" i="0" u="none" strike="noStrike" kern="1200" cap="none" spc="0" normalizeH="0" baseline="0" noProof="0" dirty="0">
                <a:ln>
                  <a:noFill/>
                </a:ln>
                <a:solidFill>
                  <a:schemeClr val="accent1"/>
                </a:solidFill>
                <a:effectLst/>
                <a:uLnTx/>
                <a:uFillTx/>
                <a:latin typeface="Arial"/>
                <a:cs typeface="Arial"/>
              </a:rPr>
              <a:t> Waiting Times Standard </a:t>
            </a:r>
            <a:r>
              <a:rPr lang="en-GB" sz="4800" b="1" dirty="0">
                <a:latin typeface="Arial" panose="020B0604020202020204" pitchFamily="34" charset="0"/>
                <a:cs typeface="Arial" panose="020B0604020202020204" pitchFamily="34" charset="0"/>
              </a:rPr>
              <a:t/>
            </a:r>
            <a:br>
              <a:rPr lang="en-GB" sz="4800" b="1" dirty="0">
                <a:latin typeface="Arial" panose="020B0604020202020204" pitchFamily="34" charset="0"/>
                <a:cs typeface="Arial" panose="020B0604020202020204" pitchFamily="34" charset="0"/>
              </a:rPr>
            </a:br>
            <a:r>
              <a:rPr lang="en-GB" sz="4800" b="1" dirty="0">
                <a:solidFill>
                  <a:schemeClr val="accent1"/>
                </a:solidFill>
                <a:latin typeface="Arial"/>
                <a:cs typeface="Arial"/>
              </a:rPr>
              <a:t> </a:t>
            </a:r>
            <a:r>
              <a:rPr lang="en-GB" sz="4800" b="1" dirty="0">
                <a:latin typeface="Arial" panose="020B0604020202020204" pitchFamily="34" charset="0"/>
                <a:cs typeface="Arial" panose="020B0604020202020204" pitchFamily="34" charset="0"/>
              </a:rPr>
              <a:t/>
            </a:r>
            <a:br>
              <a:rPr lang="en-GB" sz="4800" b="1" dirty="0">
                <a:latin typeface="Arial" panose="020B0604020202020204" pitchFamily="34" charset="0"/>
                <a:cs typeface="Arial" panose="020B0604020202020204" pitchFamily="34" charset="0"/>
              </a:rPr>
            </a:br>
            <a:r>
              <a:rPr lang="en-GB" sz="1800" b="1" dirty="0">
                <a:solidFill>
                  <a:schemeClr val="accent1"/>
                </a:solidFill>
                <a:latin typeface="Arial"/>
                <a:cs typeface="Arial"/>
              </a:rPr>
              <a:t>Adults and Older Adults Training Pack</a:t>
            </a:r>
            <a:r>
              <a:rPr lang="en-GB" sz="1800" dirty="0">
                <a:latin typeface="Arial" panose="020B0604020202020204" pitchFamily="34" charset="0"/>
                <a:cs typeface="Arial" panose="020B0604020202020204" pitchFamily="34" charset="0"/>
              </a:rPr>
              <a:t/>
            </a:r>
            <a:br>
              <a:rPr lang="en-GB" sz="1800" dirty="0">
                <a:latin typeface="Arial" panose="020B0604020202020204" pitchFamily="34" charset="0"/>
                <a:cs typeface="Arial" panose="020B0604020202020204" pitchFamily="34" charset="0"/>
              </a:rPr>
            </a:br>
            <a:endParaRPr lang="en-US" sz="4800" b="1" dirty="0">
              <a:solidFill>
                <a:schemeClr val="accent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duotone>
              <a:schemeClr val="accent1">
                <a:shade val="45000"/>
                <a:satMod val="135000"/>
              </a:schemeClr>
              <a:prstClr val="white"/>
            </a:duotone>
          </a:blip>
          <a:srcRect l="68532" t="33809" r="576" b="31270"/>
          <a:stretch/>
        </p:blipFill>
        <p:spPr>
          <a:xfrm>
            <a:off x="0" y="4534731"/>
            <a:ext cx="12192000" cy="2323269"/>
          </a:xfrm>
          <a:prstGeom prst="rect">
            <a:avLst/>
          </a:prstGeom>
        </p:spPr>
      </p:pic>
      <p:pic>
        <p:nvPicPr>
          <p:cNvPr id="3" name="Picture 2">
            <a:extLst>
              <a:ext uri="{FF2B5EF4-FFF2-40B4-BE49-F238E27FC236}">
                <a16:creationId xmlns:a16="http://schemas.microsoft.com/office/drawing/2014/main" id="{D53CF2A0-94FC-56CE-D580-10062238C563}"/>
              </a:ext>
            </a:extLst>
          </p:cNvPr>
          <p:cNvPicPr>
            <a:picLocks noChangeAspect="1"/>
          </p:cNvPicPr>
          <p:nvPr/>
        </p:nvPicPr>
        <p:blipFill>
          <a:blip r:embed="rId3"/>
          <a:stretch>
            <a:fillRect/>
          </a:stretch>
        </p:blipFill>
        <p:spPr>
          <a:xfrm>
            <a:off x="9574415" y="0"/>
            <a:ext cx="2535382" cy="1484126"/>
          </a:xfrm>
          <a:prstGeom prst="rect">
            <a:avLst/>
          </a:prstGeom>
        </p:spPr>
      </p:pic>
    </p:spTree>
    <p:extLst>
      <p:ext uri="{BB962C8B-B14F-4D97-AF65-F5344CB8AC3E}">
        <p14:creationId xmlns:p14="http://schemas.microsoft.com/office/powerpoint/2010/main" val="3257170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817DF-E28E-0463-9687-251F222B54E3}"/>
              </a:ext>
            </a:extLst>
          </p:cNvPr>
          <p:cNvSpPr>
            <a:spLocks noGrp="1"/>
          </p:cNvSpPr>
          <p:nvPr>
            <p:ph type="title"/>
          </p:nvPr>
        </p:nvSpPr>
        <p:spPr>
          <a:xfrm>
            <a:off x="105569" y="246489"/>
            <a:ext cx="9332912" cy="740937"/>
          </a:xfrm>
        </p:spPr>
        <p:txBody>
          <a:bodyPr>
            <a:normAutofit fontScale="90000"/>
          </a:bodyPr>
          <a:lstStyle/>
          <a:p>
            <a:r>
              <a:rPr lang="en-US" sz="4000" b="1" dirty="0">
                <a:solidFill>
                  <a:schemeClr val="accent1"/>
                </a:solidFill>
                <a:latin typeface="Arial"/>
                <a:cs typeface="Calibri Light"/>
              </a:rPr>
              <a:t>How to Record Intended Activities in RiO</a:t>
            </a:r>
            <a:r>
              <a:rPr lang="en-US" sz="2000" b="1" dirty="0">
                <a:solidFill>
                  <a:schemeClr val="accent1"/>
                </a:solidFill>
                <a:latin typeface="Arial"/>
                <a:cs typeface="Calibri Light"/>
              </a:rPr>
              <a:t/>
            </a:r>
            <a:br>
              <a:rPr lang="en-US" sz="2000" b="1" dirty="0">
                <a:solidFill>
                  <a:schemeClr val="accent1"/>
                </a:solidFill>
                <a:latin typeface="Arial"/>
                <a:cs typeface="Calibri Light"/>
              </a:rPr>
            </a:br>
            <a:r>
              <a:rPr lang="en-US" sz="2000" b="1" dirty="0">
                <a:solidFill>
                  <a:schemeClr val="accent1"/>
                </a:solidFill>
                <a:latin typeface="Arial"/>
                <a:cs typeface="Calibri Light"/>
              </a:rPr>
              <a:t/>
            </a:r>
            <a:br>
              <a:rPr lang="en-US" sz="2000" b="1" dirty="0">
                <a:solidFill>
                  <a:schemeClr val="accent1"/>
                </a:solidFill>
                <a:latin typeface="Arial"/>
                <a:cs typeface="Calibri Light"/>
              </a:rPr>
            </a:br>
            <a:endParaRPr lang="en-US" sz="1300" b="1" dirty="0">
              <a:latin typeface="Arial"/>
            </a:endParaRPr>
          </a:p>
        </p:txBody>
      </p:sp>
      <p:sp>
        <p:nvSpPr>
          <p:cNvPr id="3" name="Content Placeholder 2">
            <a:extLst>
              <a:ext uri="{FF2B5EF4-FFF2-40B4-BE49-F238E27FC236}">
                <a16:creationId xmlns:a16="http://schemas.microsoft.com/office/drawing/2014/main" id="{E4F39609-601A-9A25-11A3-08C6070DD5A8}"/>
              </a:ext>
            </a:extLst>
          </p:cNvPr>
          <p:cNvSpPr>
            <a:spLocks noGrp="1"/>
          </p:cNvSpPr>
          <p:nvPr>
            <p:ph idx="1"/>
          </p:nvPr>
        </p:nvSpPr>
        <p:spPr>
          <a:xfrm>
            <a:off x="5183188" y="987426"/>
            <a:ext cx="6172200" cy="469900"/>
          </a:xfrm>
        </p:spPr>
        <p:txBody>
          <a:bodyPr vert="horz" lIns="91440" tIns="45720" rIns="91440" bIns="45720" rtlCol="0" anchor="t">
            <a:normAutofit fontScale="92500" lnSpcReduction="10000"/>
          </a:bodyPr>
          <a:lstStyle/>
          <a:p>
            <a:pPr marL="0" indent="0" algn="ctr">
              <a:buNone/>
            </a:pPr>
            <a:endParaRPr lang="en-US" dirty="0">
              <a:cs typeface="Calibri" panose="020F0502020204030204"/>
            </a:endParaRPr>
          </a:p>
          <a:p>
            <a:pPr marL="0" indent="0" algn="ctr">
              <a:buNone/>
            </a:pPr>
            <a:endParaRPr lang="en-US" dirty="0">
              <a:cs typeface="Calibri" panose="020F0502020204030204"/>
            </a:endParaRPr>
          </a:p>
        </p:txBody>
      </p:sp>
      <p:sp>
        <p:nvSpPr>
          <p:cNvPr id="11" name="Text Placeholder 10">
            <a:extLst>
              <a:ext uri="{FF2B5EF4-FFF2-40B4-BE49-F238E27FC236}">
                <a16:creationId xmlns:a16="http://schemas.microsoft.com/office/drawing/2014/main" id="{7F38336D-3F40-2360-B5E5-98907FAAD6F9}"/>
              </a:ext>
            </a:extLst>
          </p:cNvPr>
          <p:cNvSpPr>
            <a:spLocks noGrp="1"/>
          </p:cNvSpPr>
          <p:nvPr>
            <p:ph type="body" sz="half" idx="2"/>
          </p:nvPr>
        </p:nvSpPr>
        <p:spPr/>
        <p:txBody>
          <a:bodyPr/>
          <a:lstStyle/>
          <a:p>
            <a:endParaRPr lang="en-GB"/>
          </a:p>
        </p:txBody>
      </p:sp>
      <p:pic>
        <p:nvPicPr>
          <p:cNvPr id="5" name="Picture 4">
            <a:extLst>
              <a:ext uri="{FF2B5EF4-FFF2-40B4-BE49-F238E27FC236}">
                <a16:creationId xmlns:a16="http://schemas.microsoft.com/office/drawing/2014/main" id="{3C1B9F30-7BBA-D0B1-DDAF-81E3FC5C310C}"/>
              </a:ext>
            </a:extLst>
          </p:cNvPr>
          <p:cNvPicPr>
            <a:picLocks noChangeAspect="1"/>
          </p:cNvPicPr>
          <p:nvPr/>
        </p:nvPicPr>
        <p:blipFill>
          <a:blip r:embed="rId2"/>
          <a:stretch>
            <a:fillRect/>
          </a:stretch>
        </p:blipFill>
        <p:spPr>
          <a:xfrm>
            <a:off x="238125" y="1757237"/>
            <a:ext cx="11715750" cy="4550133"/>
          </a:xfrm>
          <a:prstGeom prst="rect">
            <a:avLst/>
          </a:prstGeom>
        </p:spPr>
      </p:pic>
      <p:sp>
        <p:nvSpPr>
          <p:cNvPr id="4" name="Arrow: Down 3">
            <a:extLst>
              <a:ext uri="{FF2B5EF4-FFF2-40B4-BE49-F238E27FC236}">
                <a16:creationId xmlns:a16="http://schemas.microsoft.com/office/drawing/2014/main" id="{414FA169-D3C3-2AEC-463E-B3ADB0ACF661}"/>
              </a:ext>
            </a:extLst>
          </p:cNvPr>
          <p:cNvSpPr/>
          <p:nvPr/>
        </p:nvSpPr>
        <p:spPr>
          <a:xfrm rot="720000" flipH="1">
            <a:off x="2477039" y="2707468"/>
            <a:ext cx="154581" cy="288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B313388-F888-727C-663D-C9A328335C58}"/>
              </a:ext>
            </a:extLst>
          </p:cNvPr>
          <p:cNvSpPr txBox="1"/>
          <p:nvPr/>
        </p:nvSpPr>
        <p:spPr>
          <a:xfrm>
            <a:off x="105569" y="560923"/>
            <a:ext cx="11848306" cy="923330"/>
          </a:xfrm>
          <a:prstGeom prst="rect">
            <a:avLst/>
          </a:prstGeom>
          <a:noFill/>
        </p:spPr>
        <p:txBody>
          <a:bodyPr wrap="square" rtlCol="0">
            <a:spAutoFit/>
          </a:bodyPr>
          <a:lstStyle/>
          <a:p>
            <a:r>
              <a:rPr lang="en-US" sz="1800" b="1" dirty="0">
                <a:latin typeface="Arial"/>
                <a:cs typeface="Calibri Light"/>
              </a:rPr>
              <a:t>When booking or outcoming an appointment, you will be able to log the intended activities used or to be used during the assessment using the “Intended Activities” tab. See arrows in the screenshot below. For further training, please click </a:t>
            </a:r>
            <a:r>
              <a:rPr lang="en-US" sz="1800" b="1" u="sng" dirty="0">
                <a:solidFill>
                  <a:schemeClr val="accent1"/>
                </a:solidFill>
                <a:latin typeface="Arial"/>
                <a:cs typeface="Calibri Light"/>
              </a:rPr>
              <a:t>here</a:t>
            </a:r>
            <a:r>
              <a:rPr lang="en-US" sz="1800" b="1" dirty="0">
                <a:latin typeface="Arial"/>
                <a:cs typeface="Calibri Light"/>
              </a:rPr>
              <a:t> to watch this video.</a:t>
            </a:r>
            <a:endParaRPr lang="en-GB" dirty="0"/>
          </a:p>
        </p:txBody>
      </p:sp>
      <p:sp>
        <p:nvSpPr>
          <p:cNvPr id="9" name="TextBox 8">
            <a:extLst>
              <a:ext uri="{FF2B5EF4-FFF2-40B4-BE49-F238E27FC236}">
                <a16:creationId xmlns:a16="http://schemas.microsoft.com/office/drawing/2014/main" id="{785B46B5-59D1-8415-C804-42910294FF56}"/>
              </a:ext>
            </a:extLst>
          </p:cNvPr>
          <p:cNvSpPr txBox="1"/>
          <p:nvPr/>
        </p:nvSpPr>
        <p:spPr>
          <a:xfrm>
            <a:off x="105569" y="4830792"/>
            <a:ext cx="1404253" cy="1107996"/>
          </a:xfrm>
          <a:prstGeom prst="rect">
            <a:avLst/>
          </a:prstGeom>
          <a:noFill/>
        </p:spPr>
        <p:txBody>
          <a:bodyPr wrap="square" rtlCol="0">
            <a:spAutoFit/>
          </a:bodyPr>
          <a:lstStyle/>
          <a:p>
            <a:pPr algn="ctr"/>
            <a:r>
              <a:rPr lang="en-GB" sz="1600" dirty="0">
                <a:solidFill>
                  <a:srgbClr val="FF0000"/>
                </a:solidFill>
                <a:latin typeface="Arial" panose="020B0604020202020204" pitchFamily="34" charset="0"/>
                <a:cs typeface="Arial" panose="020B0604020202020204" pitchFamily="34" charset="0"/>
              </a:rPr>
              <a:t>Click on all relevant activities undertaken</a:t>
            </a:r>
            <a:endParaRPr lang="en-GB" sz="1800" dirty="0">
              <a:solidFill>
                <a:srgbClr val="FF0000"/>
              </a:solidFill>
              <a:latin typeface="Arial" panose="020B0604020202020204" pitchFamily="34" charset="0"/>
              <a:cs typeface="Arial" panose="020B0604020202020204" pitchFamily="34" charset="0"/>
            </a:endParaRPr>
          </a:p>
        </p:txBody>
      </p:sp>
      <p:sp>
        <p:nvSpPr>
          <p:cNvPr id="6" name="Arrow: Down 5">
            <a:extLst>
              <a:ext uri="{FF2B5EF4-FFF2-40B4-BE49-F238E27FC236}">
                <a16:creationId xmlns:a16="http://schemas.microsoft.com/office/drawing/2014/main" id="{5D3C0BFA-477D-FF79-C474-23AF24A76E80}"/>
              </a:ext>
            </a:extLst>
          </p:cNvPr>
          <p:cNvSpPr/>
          <p:nvPr/>
        </p:nvSpPr>
        <p:spPr>
          <a:xfrm rot="16200000" flipH="1">
            <a:off x="1326991" y="5080545"/>
            <a:ext cx="154581" cy="288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678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2F65-F978-3761-A75B-D513B78BD154}"/>
              </a:ext>
            </a:extLst>
          </p:cNvPr>
          <p:cNvSpPr>
            <a:spLocks noGrp="1"/>
          </p:cNvSpPr>
          <p:nvPr>
            <p:ph type="title"/>
          </p:nvPr>
        </p:nvSpPr>
        <p:spPr/>
        <p:txBody>
          <a:bodyPr/>
          <a:lstStyle/>
          <a:p>
            <a:r>
              <a:rPr lang="en-GB" b="1" dirty="0">
                <a:solidFill>
                  <a:schemeClr val="accent1"/>
                </a:solidFill>
                <a:latin typeface="Arial" panose="020B0604020202020204" pitchFamily="34" charset="0"/>
                <a:cs typeface="Arial" panose="020B0604020202020204" pitchFamily="34" charset="0"/>
              </a:rPr>
              <a:t>Useful Resources &amp; Contacts</a:t>
            </a:r>
          </a:p>
        </p:txBody>
      </p:sp>
      <p:sp>
        <p:nvSpPr>
          <p:cNvPr id="3" name="Content Placeholder 2">
            <a:extLst>
              <a:ext uri="{FF2B5EF4-FFF2-40B4-BE49-F238E27FC236}">
                <a16:creationId xmlns:a16="http://schemas.microsoft.com/office/drawing/2014/main" id="{3E574C38-F6B8-080D-2E5D-B37EFC2C5933}"/>
              </a:ext>
            </a:extLst>
          </p:cNvPr>
          <p:cNvSpPr>
            <a:spLocks noGrp="1"/>
          </p:cNvSpPr>
          <p:nvPr>
            <p:ph idx="1"/>
          </p:nvPr>
        </p:nvSpPr>
        <p:spPr/>
        <p:txBody>
          <a:bodyPr vert="horz" lIns="91440" tIns="45720" rIns="91440" bIns="45720" rtlCol="0" anchor="t">
            <a:normAutofit/>
          </a:bodyPr>
          <a:lstStyle/>
          <a:p>
            <a:r>
              <a:rPr lang="en-GB" dirty="0">
                <a:latin typeface="Arial" panose="020B0604020202020204" pitchFamily="34" charset="0"/>
                <a:cs typeface="Arial" panose="020B0604020202020204" pitchFamily="34" charset="0"/>
              </a:rPr>
              <a:t>Staff are encouraged to actively engage these materials and reach out to their Operational Leads and Local Performance Teams for questions and clarifications.</a:t>
            </a:r>
          </a:p>
          <a:p>
            <a:r>
              <a:rPr lang="en-GB" sz="2800" dirty="0">
                <a:latin typeface="Arial" panose="020B0604020202020204" pitchFamily="34" charset="0"/>
                <a:cs typeface="Arial" panose="020B0604020202020204" pitchFamily="34" charset="0"/>
              </a:rPr>
              <a:t>Community Mental Health Framework for Adults and Older Adults </a:t>
            </a:r>
            <a:r>
              <a:rPr lang="en-GB" sz="2800" dirty="0">
                <a:latin typeface="Arial" panose="020B0604020202020204" pitchFamily="34" charset="0"/>
                <a:cs typeface="Arial" panose="020B0604020202020204" pitchFamily="34" charset="0"/>
                <a:hlinkClick r:id="rId2"/>
              </a:rPr>
              <a:t>https://bit.ly/cmhframework</a:t>
            </a:r>
          </a:p>
          <a:p>
            <a:r>
              <a:rPr lang="en-GB" dirty="0">
                <a:latin typeface="Arial"/>
                <a:cs typeface="Arial"/>
              </a:rPr>
              <a:t>Reporting in Power BI- Reports are being developed in the PowerBI community apps and these will be released </a:t>
            </a:r>
            <a:r>
              <a:rPr lang="en-GB" smtClean="0">
                <a:latin typeface="Arial"/>
                <a:cs typeface="Arial"/>
              </a:rPr>
              <a:t>in January 2024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90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9253EF1-50C1-CADD-99C4-344CAC8DF71C}"/>
              </a:ext>
            </a:extLst>
          </p:cNvPr>
          <p:cNvSpPr>
            <a:spLocks noGrp="1"/>
          </p:cNvSpPr>
          <p:nvPr>
            <p:ph type="title"/>
          </p:nvPr>
        </p:nvSpPr>
        <p:spPr>
          <a:xfrm>
            <a:off x="482395" y="1153572"/>
            <a:ext cx="3404839" cy="4461163"/>
          </a:xfrm>
        </p:spPr>
        <p:txBody>
          <a:bodyPr>
            <a:normAutofit/>
          </a:bodyPr>
          <a:lstStyle/>
          <a:p>
            <a:r>
              <a:rPr lang="en-GB" sz="3700" b="1" dirty="0">
                <a:solidFill>
                  <a:srgbClr val="FFFFFF"/>
                </a:solidFill>
                <a:latin typeface="Arial"/>
                <a:cs typeface="Arial"/>
              </a:rPr>
              <a:t>Background – New Waiting Times Standard</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3FE0C626-D727-1EF0-B56D-0CCC85F9EE3F}"/>
              </a:ext>
            </a:extLst>
          </p:cNvPr>
          <p:cNvSpPr>
            <a:spLocks noGrp="1"/>
          </p:cNvSpPr>
          <p:nvPr>
            <p:ph idx="1"/>
          </p:nvPr>
        </p:nvSpPr>
        <p:spPr>
          <a:xfrm>
            <a:off x="4447308" y="591344"/>
            <a:ext cx="6906491" cy="5585619"/>
          </a:xfrm>
        </p:spPr>
        <p:txBody>
          <a:bodyPr anchor="ctr">
            <a:normAutofit lnSpcReduction="10000"/>
          </a:bodyPr>
          <a:lstStyle/>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Based on NHS England’s long-term plan to invest in community mental health services for adults and older adults with severe mental illness, there is an ongoing transformation of services described in the Community Mental Health Framework for Adults and Older Adults.</a:t>
            </a:r>
          </a:p>
          <a:p>
            <a:r>
              <a:rPr lang="en-GB" sz="1700" dirty="0">
                <a:latin typeface="Arial" panose="020B0604020202020204" pitchFamily="34" charset="0"/>
                <a:cs typeface="Arial" panose="020B0604020202020204" pitchFamily="34" charset="0"/>
              </a:rPr>
              <a:t>Alongside this transformation, the NHS has committed to developing a new four-week waiting time standard for non-urgent adult and older adult care as part of the Clinically-led Review of Standards (CRS). </a:t>
            </a:r>
          </a:p>
          <a:p>
            <a:r>
              <a:rPr lang="en-GB" sz="1700" dirty="0">
                <a:latin typeface="Arial" panose="020B0604020202020204" pitchFamily="34" charset="0"/>
                <a:cs typeface="Arial" panose="020B0604020202020204" pitchFamily="34" charset="0"/>
              </a:rPr>
              <a:t>The proposed definition of a new waiting time standard for non-urgent community mental health is that adults and older adults presenting to community-based mental health services should start to receive help </a:t>
            </a:r>
            <a:r>
              <a:rPr lang="en-GB" sz="1700" b="1" dirty="0">
                <a:latin typeface="Arial" panose="020B0604020202020204" pitchFamily="34" charset="0"/>
                <a:cs typeface="Arial" panose="020B0604020202020204" pitchFamily="34" charset="0"/>
              </a:rPr>
              <a:t>within four weeks from request for service (referral)</a:t>
            </a:r>
            <a:r>
              <a:rPr lang="en-GB" sz="1700" dirty="0">
                <a:latin typeface="Arial" panose="020B0604020202020204" pitchFamily="34" charset="0"/>
                <a:cs typeface="Arial" panose="020B0604020202020204" pitchFamily="34" charset="0"/>
              </a:rPr>
              <a:t>. This help received is referred to as an ‘intervention’.</a:t>
            </a:r>
          </a:p>
          <a:p>
            <a:r>
              <a:rPr lang="en-GB" sz="1700" b="1" i="1" dirty="0">
                <a:solidFill>
                  <a:srgbClr val="000000"/>
                </a:solidFill>
                <a:effectLst/>
                <a:latin typeface="Arial" panose="020B0604020202020204" pitchFamily="34" charset="0"/>
                <a:ea typeface="Calibri" panose="020F0502020204030204" pitchFamily="34" charset="0"/>
              </a:rPr>
              <a:t>Please note:</a:t>
            </a:r>
            <a:r>
              <a:rPr lang="en-GB" sz="1700" dirty="0">
                <a:solidFill>
                  <a:srgbClr val="000000"/>
                </a:solidFill>
                <a:effectLst/>
                <a:latin typeface="Arial" panose="020B0604020202020204" pitchFamily="34" charset="0"/>
                <a:ea typeface="Calibri" panose="020F0502020204030204" pitchFamily="34" charset="0"/>
              </a:rPr>
              <a:t> </a:t>
            </a:r>
            <a:r>
              <a:rPr lang="en-GB" sz="1700" i="1" dirty="0">
                <a:solidFill>
                  <a:srgbClr val="000000"/>
                </a:solidFill>
                <a:effectLst/>
                <a:latin typeface="Arial" panose="020B0604020202020204" pitchFamily="34" charset="0"/>
                <a:ea typeface="Calibri" panose="020F0502020204030204" pitchFamily="34" charset="0"/>
              </a:rPr>
              <a:t>There are no specific targets set for this standard at this stage</a:t>
            </a:r>
            <a:r>
              <a:rPr lang="en-GB" sz="1700" i="1" dirty="0">
                <a:solidFill>
                  <a:srgbClr val="1F497D"/>
                </a:solidFill>
                <a:effectLst/>
                <a:latin typeface="Arial" panose="020B0604020202020204" pitchFamily="34" charset="0"/>
                <a:ea typeface="Calibri" panose="020F0502020204030204" pitchFamily="34" charset="0"/>
              </a:rPr>
              <a:t>.</a:t>
            </a:r>
            <a:r>
              <a:rPr lang="en-GB" sz="1700" i="1" dirty="0">
                <a:solidFill>
                  <a:srgbClr val="000000"/>
                </a:solidFill>
                <a:effectLst/>
                <a:latin typeface="Arial" panose="020B0604020202020204" pitchFamily="34" charset="0"/>
                <a:ea typeface="Calibri" panose="020F0502020204030204" pitchFamily="34" charset="0"/>
              </a:rPr>
              <a:t> </a:t>
            </a:r>
            <a:r>
              <a:rPr lang="en-GB" sz="1700" i="1" dirty="0">
                <a:effectLst/>
                <a:latin typeface="Arial" panose="020B0604020202020204" pitchFamily="34" charset="0"/>
                <a:ea typeface="Calibri" panose="020F0502020204030204" pitchFamily="34" charset="0"/>
              </a:rPr>
              <a:t>H</a:t>
            </a:r>
            <a:r>
              <a:rPr lang="en-GB" sz="1700" i="1" dirty="0">
                <a:solidFill>
                  <a:srgbClr val="000000"/>
                </a:solidFill>
                <a:effectLst/>
                <a:latin typeface="Arial" panose="020B0604020202020204" pitchFamily="34" charset="0"/>
                <a:ea typeface="Calibri" panose="020F0502020204030204" pitchFamily="34" charset="0"/>
              </a:rPr>
              <a:t>owever, it is expected that the data submitted by all providers will be analysed and benchmarked by NHSE over the next year to determine the most appropriate target. As a result, we recommend that the primary focus for services in ELFT over the next few months should be on embedding the necessary recording practises so that we can baseline how each service is doing, rather than focusing on achieving a specific target for the time being.</a:t>
            </a:r>
            <a:endParaRPr lang="en-GB" sz="1700" i="1" dirty="0">
              <a:latin typeface="Arial" panose="020B0604020202020204" pitchFamily="34" charset="0"/>
              <a:cs typeface="Arial" panose="020B0604020202020204" pitchFamily="34" charset="0"/>
            </a:endParaRPr>
          </a:p>
          <a:p>
            <a:endParaRPr lang="en-GB" sz="2000" dirty="0"/>
          </a:p>
        </p:txBody>
      </p:sp>
    </p:spTree>
    <p:extLst>
      <p:ext uri="{BB962C8B-B14F-4D97-AF65-F5344CB8AC3E}">
        <p14:creationId xmlns:p14="http://schemas.microsoft.com/office/powerpoint/2010/main" val="2874386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6627" y="856648"/>
            <a:ext cx="11993078" cy="5909912"/>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t"/>
          <a:lstStyle/>
          <a:p>
            <a:pPr marL="342900" marR="0" lvl="1" indent="-342900" algn="just" defTabSz="914400" rtl="0" eaLnBrk="1" fontAlgn="auto" latinLnBrk="0" hangingPunct="1">
              <a:lnSpc>
                <a:spcPct val="115000"/>
              </a:lnSpc>
              <a:spcBef>
                <a:spcPts val="600"/>
              </a:spcBef>
              <a:spcAft>
                <a:spcPts val="4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Relevant community services as per the MHSDS data item “SERVICE OR TEAM TYPE FOR MENTAL HEALTH” are:</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A05 - Primary Care Mental Health Service</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A06 - Community Mental Health Team – Functional</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A08 - Assertive Outreach Team</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A09 - Community Rehabilitation Service</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A12 - Psychotherapy Service</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A13 - Psychological Therapy Service (non IAPT)</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A16 - Personality Disorder Service</a:t>
            </a:r>
          </a:p>
          <a:p>
            <a:pPr marL="1200150" marR="0" lvl="2" indent="-285750" algn="l" defTabSz="914400" rtl="0" eaLnBrk="0" fontAlgn="auto" latinLnBrk="0" hangingPunct="0">
              <a:lnSpc>
                <a:spcPct val="100000"/>
              </a:lnSpc>
              <a:spcBef>
                <a:spcPts val="0"/>
              </a:spcBef>
              <a:spcAft>
                <a:spcPts val="30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Adult eating disorder services</a:t>
            </a:r>
          </a:p>
          <a:p>
            <a:pPr marL="1657350" marR="0" lvl="3" indent="-285750" algn="l" defTabSz="914400" rtl="0" eaLnBrk="0" fontAlgn="auto" latinLnBrk="0" hangingPunct="0">
              <a:lnSpc>
                <a:spcPct val="100000"/>
              </a:lnSpc>
              <a:spcBef>
                <a:spcPts val="0"/>
              </a:spcBef>
              <a:spcAft>
                <a:spcPts val="3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activity data prior to April 2020 this has been reported through the code: C03 - Eating Disorders/Dietetics Service</a:t>
            </a:r>
          </a:p>
          <a:p>
            <a:pPr marL="1657350" marR="0" lvl="3" indent="-285750" algn="l" defTabSz="914400" rtl="0" eaLnBrk="0" fontAlgn="auto" latinLnBrk="0" hangingPunct="0">
              <a:lnSpc>
                <a:spcPct val="100000"/>
              </a:lnSpc>
              <a:spcBef>
                <a:spcPts val="0"/>
              </a:spcBef>
              <a:spcAft>
                <a:spcPts val="3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April 2020 as part of the implementation of V4.1 of the MHSDS has been replaced by the code C10 - Community Eating Disorders Service</a:t>
            </a:r>
          </a:p>
          <a:p>
            <a:pPr marL="342900" marR="0" lvl="1" indent="-342900" algn="just" defTabSz="914400" rtl="0" eaLnBrk="1" fontAlgn="auto" latinLnBrk="0" hangingPunct="1">
              <a:lnSpc>
                <a:spcPct val="115000"/>
              </a:lnSpc>
              <a:spcBef>
                <a:spcPts val="600"/>
              </a:spcBef>
              <a:spcAft>
                <a:spcPts val="4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performance thresholds or standards have yet been set for adult/older adults or children's services</a:t>
            </a:r>
          </a:p>
          <a:p>
            <a:pPr marL="342900" marR="0" lvl="1" indent="-342900" algn="just" defTabSz="914400" rtl="0" eaLnBrk="1" fontAlgn="auto" latinLnBrk="0" hangingPunct="1">
              <a:lnSpc>
                <a:spcPct val="115000"/>
              </a:lnSpc>
              <a:spcBef>
                <a:spcPts val="600"/>
              </a:spcBef>
              <a:spcAft>
                <a:spcPts val="400"/>
              </a:spcAft>
              <a:buClrTx/>
              <a:buSzTx/>
              <a:buFont typeface="Courier New" panose="02070309020205020404" pitchFamily="49" charset="0"/>
              <a:buChar char="o"/>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Scope includes Transformed and Non-transformed community MH teams.</a:t>
            </a:r>
            <a:endPar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657350" marR="0" lvl="3" indent="-285750" algn="l" defTabSz="914400" rtl="0" eaLnBrk="0" fontAlgn="auto" latinLnBrk="0" hangingPunct="0">
              <a:lnSpc>
                <a:spcPct val="100000"/>
              </a:lnSpc>
              <a:spcBef>
                <a:spcPts val="0"/>
              </a:spcBef>
              <a:spcAft>
                <a:spcPts val="30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itle 1"/>
          <p:cNvSpPr>
            <a:spLocks noGrp="1"/>
          </p:cNvSpPr>
          <p:nvPr>
            <p:ph type="title"/>
          </p:nvPr>
        </p:nvSpPr>
        <p:spPr>
          <a:xfrm>
            <a:off x="832898" y="135112"/>
            <a:ext cx="10515600" cy="416620"/>
          </a:xfrm>
        </p:spPr>
        <p:txBody>
          <a:bodyPr>
            <a:noAutofit/>
          </a:bodyPr>
          <a:lstStyle/>
          <a:p>
            <a:pPr algn="ctr"/>
            <a:r>
              <a:rPr lang="en-GB" sz="3200" b="1" dirty="0">
                <a:solidFill>
                  <a:schemeClr val="accent5"/>
                </a:solidFill>
                <a:latin typeface="Arial" panose="020B0604020202020204" pitchFamily="34" charset="0"/>
                <a:cs typeface="Arial" panose="020B0604020202020204" pitchFamily="34" charset="0"/>
              </a:rPr>
              <a:t>Services in Scope</a:t>
            </a:r>
          </a:p>
        </p:txBody>
      </p:sp>
    </p:spTree>
    <p:extLst>
      <p:ext uri="{BB962C8B-B14F-4D97-AF65-F5344CB8AC3E}">
        <p14:creationId xmlns:p14="http://schemas.microsoft.com/office/powerpoint/2010/main" val="172137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6627" y="856648"/>
            <a:ext cx="11993078" cy="5909912"/>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t"/>
          <a:lstStyle/>
          <a:p>
            <a:pPr marL="1657350" marR="0" lvl="3" indent="-285750" algn="l" defTabSz="914400" rtl="0" eaLnBrk="0" fontAlgn="auto" latinLnBrk="0" hangingPunct="0">
              <a:lnSpc>
                <a:spcPct val="100000"/>
              </a:lnSpc>
              <a:spcBef>
                <a:spcPts val="0"/>
              </a:spcBef>
              <a:spcAft>
                <a:spcPts val="30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745888864"/>
              </p:ext>
            </p:extLst>
          </p:nvPr>
        </p:nvGraphicFramePr>
        <p:xfrm>
          <a:off x="595975" y="1431123"/>
          <a:ext cx="10776496" cy="5170848"/>
        </p:xfrm>
        <a:graphic>
          <a:graphicData uri="http://schemas.openxmlformats.org/drawingml/2006/table">
            <a:tbl>
              <a:tblPr/>
              <a:tblGrid>
                <a:gridCol w="4983781">
                  <a:extLst>
                    <a:ext uri="{9D8B030D-6E8A-4147-A177-3AD203B41FA5}">
                      <a16:colId xmlns:a16="http://schemas.microsoft.com/office/drawing/2014/main" val="17284373"/>
                    </a:ext>
                  </a:extLst>
                </a:gridCol>
                <a:gridCol w="111577">
                  <a:extLst>
                    <a:ext uri="{9D8B030D-6E8A-4147-A177-3AD203B41FA5}">
                      <a16:colId xmlns:a16="http://schemas.microsoft.com/office/drawing/2014/main" val="347547711"/>
                    </a:ext>
                  </a:extLst>
                </a:gridCol>
                <a:gridCol w="5681138">
                  <a:extLst>
                    <a:ext uri="{9D8B030D-6E8A-4147-A177-3AD203B41FA5}">
                      <a16:colId xmlns:a16="http://schemas.microsoft.com/office/drawing/2014/main" val="2408867357"/>
                    </a:ext>
                  </a:extLst>
                </a:gridCol>
              </a:tblGrid>
              <a:tr h="369420">
                <a:tc>
                  <a:txBody>
                    <a:bodyPr/>
                    <a:lstStyle/>
                    <a:p>
                      <a:pPr algn="l" rtl="0" fontAlgn="ctr"/>
                      <a:r>
                        <a:rPr lang="en-GB" sz="1600" b="0" i="0" u="none" strike="noStrike" dirty="0">
                          <a:solidFill>
                            <a:srgbClr val="000000"/>
                          </a:solidFill>
                          <a:effectLst/>
                          <a:latin typeface="Arial" panose="020B0604020202020204" pitchFamily="34" charset="0"/>
                          <a:cs typeface="Arial" panose="020B0604020202020204" pitchFamily="34" charset="0"/>
                        </a:rPr>
                        <a:t>A02 – Crisis Resolution Team / Home Treatment</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C04 - Neurodevelopment Team</a:t>
                      </a:r>
                    </a:p>
                  </a:txBody>
                  <a:tcPr marL="4536" marR="4536" marT="4536" marB="0" anchor="ctr">
                    <a:lnL>
                      <a:noFill/>
                    </a:lnL>
                    <a:lnR>
                      <a:noFill/>
                    </a:lnR>
                    <a:lnT>
                      <a:noFill/>
                    </a:lnT>
                    <a:lnB>
                      <a:noFill/>
                    </a:lnB>
                  </a:tcPr>
                </a:tc>
                <a:extLst>
                  <a:ext uri="{0D108BD9-81ED-4DB2-BD59-A6C34878D82A}">
                    <a16:rowId xmlns:a16="http://schemas.microsoft.com/office/drawing/2014/main" val="3861408160"/>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A03 – Adult Community Mental Health Team / Crisis Resolution Team</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C06 - Looked After Children Service</a:t>
                      </a:r>
                    </a:p>
                  </a:txBody>
                  <a:tcPr marL="4536" marR="4536" marT="4536" marB="0" anchor="ctr">
                    <a:lnL>
                      <a:noFill/>
                    </a:lnL>
                    <a:lnR>
                      <a:noFill/>
                    </a:lnR>
                    <a:lnT>
                      <a:noFill/>
                    </a:lnT>
                    <a:lnB>
                      <a:noFill/>
                    </a:lnB>
                  </a:tcPr>
                </a:tc>
                <a:extLst>
                  <a:ext uri="{0D108BD9-81ED-4DB2-BD59-A6C34878D82A}">
                    <a16:rowId xmlns:a16="http://schemas.microsoft.com/office/drawing/2014/main" val="457987078"/>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A04 – Home Treatment Team</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dirty="0">
                          <a:solidFill>
                            <a:srgbClr val="000000"/>
                          </a:solidFill>
                          <a:effectLst/>
                          <a:latin typeface="Arial" panose="020B0604020202020204" pitchFamily="34" charset="0"/>
                          <a:cs typeface="Arial" panose="020B0604020202020204" pitchFamily="34" charset="0"/>
                        </a:rPr>
                        <a:t>D01 – Substance Misuse Team</a:t>
                      </a:r>
                    </a:p>
                  </a:txBody>
                  <a:tcPr marL="4536" marR="4536" marT="4536" marB="0" anchor="ctr">
                    <a:lnL>
                      <a:noFill/>
                    </a:lnL>
                    <a:lnR>
                      <a:noFill/>
                    </a:lnR>
                    <a:lnT>
                      <a:noFill/>
                    </a:lnT>
                    <a:lnB>
                      <a:noFill/>
                    </a:lnB>
                  </a:tcPr>
                </a:tc>
                <a:extLst>
                  <a:ext uri="{0D108BD9-81ED-4DB2-BD59-A6C34878D82A}">
                    <a16:rowId xmlns:a16="http://schemas.microsoft.com/office/drawing/2014/main" val="1500627711"/>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A10 - General Psychiatric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D02 – Criminal Justice Liaison and Diversion Service</a:t>
                      </a:r>
                    </a:p>
                  </a:txBody>
                  <a:tcPr marL="4536" marR="4536" marT="4536" marB="0" anchor="ctr">
                    <a:lnL>
                      <a:noFill/>
                    </a:lnL>
                    <a:lnR>
                      <a:noFill/>
                    </a:lnR>
                    <a:lnT>
                      <a:noFill/>
                    </a:lnT>
                    <a:lnB>
                      <a:noFill/>
                    </a:lnB>
                  </a:tcPr>
                </a:tc>
                <a:extLst>
                  <a:ext uri="{0D108BD9-81ED-4DB2-BD59-A6C34878D82A}">
                    <a16:rowId xmlns:a16="http://schemas.microsoft.com/office/drawing/2014/main" val="2627809363"/>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A11 - Psychiatric Liaison</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D04 – Asylum Service</a:t>
                      </a:r>
                    </a:p>
                  </a:txBody>
                  <a:tcPr marL="4536" marR="4536" marT="4536" marB="0" anchor="ctr">
                    <a:lnL>
                      <a:noFill/>
                    </a:lnL>
                    <a:lnR>
                      <a:noFill/>
                    </a:lnR>
                    <a:lnT>
                      <a:noFill/>
                    </a:lnT>
                    <a:lnB>
                      <a:noFill/>
                    </a:lnB>
                  </a:tcPr>
                </a:tc>
                <a:extLst>
                  <a:ext uri="{0D108BD9-81ED-4DB2-BD59-A6C34878D82A}">
                    <a16:rowId xmlns:a16="http://schemas.microsoft.com/office/drawing/2014/main" val="1109707729"/>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A14 - Early Psychosis Intervention Team</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D05 – Individual Placement and Support Service</a:t>
                      </a:r>
                    </a:p>
                  </a:txBody>
                  <a:tcPr marL="4536" marR="4536" marT="4536" marB="0" anchor="ctr">
                    <a:lnL>
                      <a:noFill/>
                    </a:lnL>
                    <a:lnR>
                      <a:noFill/>
                    </a:lnR>
                    <a:lnT>
                      <a:noFill/>
                    </a:lnT>
                    <a:lnB>
                      <a:noFill/>
                    </a:lnB>
                  </a:tcPr>
                </a:tc>
                <a:extLst>
                  <a:ext uri="{0D108BD9-81ED-4DB2-BD59-A6C34878D82A}">
                    <a16:rowId xmlns:a16="http://schemas.microsoft.com/office/drawing/2014/main" val="2572101262"/>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A17 - Memory Services/Clinic</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D08 – Rough Sleeping Service</a:t>
                      </a:r>
                    </a:p>
                  </a:txBody>
                  <a:tcPr marL="4536" marR="4536" marT="4536" marB="0" anchor="ctr">
                    <a:lnL>
                      <a:noFill/>
                    </a:lnL>
                    <a:lnR>
                      <a:noFill/>
                    </a:lnR>
                    <a:lnT>
                      <a:noFill/>
                    </a:lnT>
                    <a:lnB>
                      <a:noFill/>
                    </a:lnB>
                  </a:tcPr>
                </a:tc>
                <a:extLst>
                  <a:ext uri="{0D108BD9-81ED-4DB2-BD59-A6C34878D82A}">
                    <a16:rowId xmlns:a16="http://schemas.microsoft.com/office/drawing/2014/main" val="329710365"/>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A19 - 24/7 Crisis Response Line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E01 – Community Team for Learning Disabilities</a:t>
                      </a:r>
                    </a:p>
                  </a:txBody>
                  <a:tcPr marL="4536" marR="4536" marT="4536" marB="0" anchor="ctr">
                    <a:lnL>
                      <a:noFill/>
                    </a:lnL>
                    <a:lnR>
                      <a:noFill/>
                    </a:lnR>
                    <a:lnT>
                      <a:noFill/>
                    </a:lnT>
                    <a:lnB>
                      <a:noFill/>
                    </a:lnB>
                  </a:tcPr>
                </a:tc>
                <a:extLst>
                  <a:ext uri="{0D108BD9-81ED-4DB2-BD59-A6C34878D82A}">
                    <a16:rowId xmlns:a16="http://schemas.microsoft.com/office/drawing/2014/main" val="202079411"/>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A21 - Crisis Café/Safe Haven/Sanctuary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F01 – Mental Health Support Team</a:t>
                      </a:r>
                    </a:p>
                  </a:txBody>
                  <a:tcPr marL="4536" marR="4536" marT="4536" marB="0" anchor="ctr">
                    <a:lnL>
                      <a:noFill/>
                    </a:lnL>
                    <a:lnR>
                      <a:noFill/>
                    </a:lnR>
                    <a:lnT>
                      <a:noFill/>
                    </a:lnT>
                    <a:lnB>
                      <a:noFill/>
                    </a:lnB>
                  </a:tcPr>
                </a:tc>
                <a:extLst>
                  <a:ext uri="{0D108BD9-81ED-4DB2-BD59-A6C34878D82A}">
                    <a16:rowId xmlns:a16="http://schemas.microsoft.com/office/drawing/2014/main" val="1267356564"/>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A22 - Walk-in Crisis Assessment Unit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F02 – Maternal Mental Health Service</a:t>
                      </a:r>
                    </a:p>
                  </a:txBody>
                  <a:tcPr marL="4536" marR="4536" marT="4536" marB="0" anchor="ctr">
                    <a:lnL>
                      <a:noFill/>
                    </a:lnL>
                    <a:lnR>
                      <a:noFill/>
                    </a:lnR>
                    <a:lnT>
                      <a:noFill/>
                    </a:lnT>
                    <a:lnB>
                      <a:noFill/>
                    </a:lnB>
                  </a:tcPr>
                </a:tc>
                <a:extLst>
                  <a:ext uri="{0D108BD9-81ED-4DB2-BD59-A6C34878D82A}">
                    <a16:rowId xmlns:a16="http://schemas.microsoft.com/office/drawing/2014/main" val="3291770040"/>
                  </a:ext>
                </a:extLst>
              </a:tr>
              <a:tr h="470029">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B01 - Forensic Mental Health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Z01 – Other Mental Health Service – in scope of National Tariff Payment System</a:t>
                      </a:r>
                    </a:p>
                  </a:txBody>
                  <a:tcPr marL="4536" marR="4536" marT="4536" marB="0" anchor="ctr">
                    <a:lnL>
                      <a:noFill/>
                    </a:lnL>
                    <a:lnR>
                      <a:noFill/>
                    </a:lnR>
                    <a:lnT>
                      <a:noFill/>
                    </a:lnT>
                    <a:lnB>
                      <a:noFill/>
                    </a:lnB>
                  </a:tcPr>
                </a:tc>
                <a:extLst>
                  <a:ext uri="{0D108BD9-81ED-4DB2-BD59-A6C34878D82A}">
                    <a16:rowId xmlns:a16="http://schemas.microsoft.com/office/drawing/2014/main" val="1824793104"/>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C01 - Autistic Spectrum Disorder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Z02 – Community Health Newham</a:t>
                      </a:r>
                    </a:p>
                  </a:txBody>
                  <a:tcPr marL="4536" marR="4536" marT="4536" marB="0" anchor="ctr">
                    <a:lnL>
                      <a:noFill/>
                    </a:lnL>
                    <a:lnR>
                      <a:noFill/>
                    </a:lnR>
                    <a:lnT>
                      <a:noFill/>
                    </a:lnT>
                    <a:lnB>
                      <a:noFill/>
                    </a:lnB>
                  </a:tcPr>
                </a:tc>
                <a:extLst>
                  <a:ext uri="{0D108BD9-81ED-4DB2-BD59-A6C34878D82A}">
                    <a16:rowId xmlns:a16="http://schemas.microsoft.com/office/drawing/2014/main" val="1477128384"/>
                  </a:ext>
                </a:extLst>
              </a:tr>
              <a:tr h="369420">
                <a:tc>
                  <a:txBody>
                    <a:bodyPr/>
                    <a:lstStyle/>
                    <a:p>
                      <a:pPr algn="l" rtl="0" fontAlgn="ctr"/>
                      <a:r>
                        <a:rPr lang="en-GB" sz="1600" b="0" i="0" u="none" strike="noStrike">
                          <a:solidFill>
                            <a:srgbClr val="000000"/>
                          </a:solidFill>
                          <a:effectLst/>
                          <a:latin typeface="Arial" panose="020B0604020202020204" pitchFamily="34" charset="0"/>
                          <a:cs typeface="Arial" panose="020B0604020202020204" pitchFamily="34" charset="0"/>
                        </a:rPr>
                        <a:t>C02 – Specialist Perinatal Mental Health Community Service</a:t>
                      </a:r>
                    </a:p>
                  </a:txBody>
                  <a:tcPr marL="4536" marR="4536" marT="4536" marB="0" anchor="ctr">
                    <a:lnL>
                      <a:noFill/>
                    </a:lnL>
                    <a:lnR>
                      <a:noFill/>
                    </a:lnR>
                    <a:lnT>
                      <a:noFill/>
                    </a:lnT>
                    <a:lnB>
                      <a:noFill/>
                    </a:lnB>
                  </a:tcPr>
                </a:tc>
                <a:tc>
                  <a:txBody>
                    <a:bodyPr/>
                    <a:lstStyle/>
                    <a:p>
                      <a:pPr algn="l" fontAlgn="b"/>
                      <a:endParaRPr lang="en-GB" sz="1600" b="0" i="0" u="none" strike="noStrike">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tc>
                  <a:txBody>
                    <a:bodyPr/>
                    <a:lstStyle/>
                    <a:p>
                      <a:pPr algn="l" fontAlgn="b"/>
                      <a:endParaRPr lang="en-GB" sz="1600" b="0" i="0" u="none" strike="noStrike" dirty="0">
                        <a:solidFill>
                          <a:srgbClr val="000000"/>
                        </a:solidFill>
                        <a:effectLst/>
                        <a:latin typeface="Arial" panose="020B0604020202020204" pitchFamily="34" charset="0"/>
                        <a:cs typeface="Arial" panose="020B0604020202020204" pitchFamily="34" charset="0"/>
                      </a:endParaRPr>
                    </a:p>
                  </a:txBody>
                  <a:tcPr marL="4536" marR="4536" marT="4536" marB="0" anchor="b">
                    <a:lnL>
                      <a:noFill/>
                    </a:lnL>
                    <a:lnR>
                      <a:noFill/>
                    </a:lnR>
                    <a:lnT>
                      <a:noFill/>
                    </a:lnT>
                    <a:lnB>
                      <a:noFill/>
                    </a:lnB>
                  </a:tcPr>
                </a:tc>
                <a:extLst>
                  <a:ext uri="{0D108BD9-81ED-4DB2-BD59-A6C34878D82A}">
                    <a16:rowId xmlns:a16="http://schemas.microsoft.com/office/drawing/2014/main" val="1813181991"/>
                  </a:ext>
                </a:extLst>
              </a:tr>
            </a:tbl>
          </a:graphicData>
        </a:graphic>
      </p:graphicFrame>
      <p:sp>
        <p:nvSpPr>
          <p:cNvPr id="5" name="Title 1"/>
          <p:cNvSpPr>
            <a:spLocks noGrp="1"/>
          </p:cNvSpPr>
          <p:nvPr>
            <p:ph type="title"/>
          </p:nvPr>
        </p:nvSpPr>
        <p:spPr>
          <a:xfrm>
            <a:off x="832898" y="135112"/>
            <a:ext cx="10515600" cy="416620"/>
          </a:xfrm>
        </p:spPr>
        <p:txBody>
          <a:bodyPr>
            <a:noAutofit/>
          </a:bodyPr>
          <a:lstStyle/>
          <a:p>
            <a:pPr algn="ctr"/>
            <a:r>
              <a:rPr lang="en-GB" sz="3200" b="1" dirty="0">
                <a:solidFill>
                  <a:schemeClr val="accent5"/>
                </a:solidFill>
                <a:latin typeface="Arial" panose="020B0604020202020204" pitchFamily="34" charset="0"/>
                <a:cs typeface="Arial" panose="020B0604020202020204" pitchFamily="34" charset="0"/>
              </a:rPr>
              <a:t>Services Not in Scope</a:t>
            </a:r>
          </a:p>
        </p:txBody>
      </p:sp>
    </p:spTree>
    <p:extLst>
      <p:ext uri="{BB962C8B-B14F-4D97-AF65-F5344CB8AC3E}">
        <p14:creationId xmlns:p14="http://schemas.microsoft.com/office/powerpoint/2010/main" val="171026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3844EE9-2895-4B7B-A445-00BA91721B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13576C0-EBE9-D872-88C0-1CE8DC2D4CE0}"/>
              </a:ext>
            </a:extLst>
          </p:cNvPr>
          <p:cNvSpPr>
            <a:spLocks noGrp="1"/>
          </p:cNvSpPr>
          <p:nvPr>
            <p:ph type="title"/>
          </p:nvPr>
        </p:nvSpPr>
        <p:spPr>
          <a:xfrm>
            <a:off x="5506019" y="1107860"/>
            <a:ext cx="5847781" cy="1046671"/>
          </a:xfrm>
        </p:spPr>
        <p:txBody>
          <a:bodyPr>
            <a:normAutofit/>
          </a:bodyPr>
          <a:lstStyle/>
          <a:p>
            <a:r>
              <a:rPr lang="en-GB" sz="2800" b="1" dirty="0"/>
              <a:t>The Waiting Time Pathway</a:t>
            </a:r>
          </a:p>
        </p:txBody>
      </p:sp>
      <p:sp>
        <p:nvSpPr>
          <p:cNvPr id="25" name="Rectangle 24">
            <a:extLst>
              <a:ext uri="{FF2B5EF4-FFF2-40B4-BE49-F238E27FC236}">
                <a16:creationId xmlns:a16="http://schemas.microsoft.com/office/drawing/2014/main" id="{97B03642-7722-4B15-897F-76918F86B8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39937"/>
            <a:ext cx="4525605" cy="577812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068EAC2-2623-4156-A990-D776FF9BF4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9937"/>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27" name="Graphic 26" descr="Clock">
            <a:extLst>
              <a:ext uri="{FF2B5EF4-FFF2-40B4-BE49-F238E27FC236}">
                <a16:creationId xmlns:a16="http://schemas.microsoft.com/office/drawing/2014/main" id="{3BFF191F-2B72-ABDA-BCE0-E6CE6F37ED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17158" y="1483355"/>
            <a:ext cx="3891290" cy="3891290"/>
          </a:xfrm>
          <a:prstGeom prst="rect">
            <a:avLst/>
          </a:prstGeom>
        </p:spPr>
      </p:pic>
      <p:sp>
        <p:nvSpPr>
          <p:cNvPr id="3" name="Content Placeholder 2">
            <a:extLst>
              <a:ext uri="{FF2B5EF4-FFF2-40B4-BE49-F238E27FC236}">
                <a16:creationId xmlns:a16="http://schemas.microsoft.com/office/drawing/2014/main" id="{6348ED0C-BA18-C1B3-E016-718CDC8C52D0}"/>
              </a:ext>
            </a:extLst>
          </p:cNvPr>
          <p:cNvSpPr>
            <a:spLocks noGrp="1"/>
          </p:cNvSpPr>
          <p:nvPr>
            <p:ph idx="1"/>
          </p:nvPr>
        </p:nvSpPr>
        <p:spPr>
          <a:xfrm>
            <a:off x="5506020" y="1900456"/>
            <a:ext cx="5847780" cy="4147048"/>
          </a:xfrm>
        </p:spPr>
        <p:txBody>
          <a:bodyPr vert="horz" lIns="91440" tIns="45720" rIns="91440" bIns="45720" rtlCol="0" anchor="ctr">
            <a:noAutofit/>
          </a:bodyPr>
          <a:lstStyle/>
          <a:p>
            <a:r>
              <a:rPr lang="en-GB" sz="1600" dirty="0">
                <a:latin typeface="Arial"/>
                <a:cs typeface="Arial"/>
              </a:rPr>
              <a:t>In commencing a pathway, it is vital to understand when the clock starts. The term </a:t>
            </a:r>
            <a:r>
              <a:rPr lang="en-GB" sz="1600" b="1" dirty="0">
                <a:latin typeface="Arial"/>
                <a:cs typeface="Arial"/>
              </a:rPr>
              <a:t>‘clock start’ </a:t>
            </a:r>
            <a:r>
              <a:rPr lang="en-GB" sz="1600" dirty="0">
                <a:latin typeface="Arial"/>
                <a:cs typeface="Arial"/>
              </a:rPr>
              <a:t>refers to the recording of a non-urgent referral in RiO. It is mandatory to do this for a patient episode to be deemed open and for the pathway to begin.</a:t>
            </a:r>
          </a:p>
          <a:p>
            <a:r>
              <a:rPr lang="en-GB" sz="1600" dirty="0">
                <a:latin typeface="Arial"/>
                <a:cs typeface="Arial"/>
              </a:rPr>
              <a:t>When does the clock stop? The term </a:t>
            </a:r>
            <a:r>
              <a:rPr lang="en-GB" sz="1600" b="1" dirty="0">
                <a:latin typeface="Arial"/>
                <a:cs typeface="Arial"/>
              </a:rPr>
              <a:t>‘clock stop’ </a:t>
            </a:r>
            <a:r>
              <a:rPr lang="en-GB" sz="1600" dirty="0">
                <a:latin typeface="Arial"/>
                <a:cs typeface="Arial"/>
              </a:rPr>
              <a:t>refers to the completion of the waiting time pathway. For the waiting time clock to be deemed to have stopped, a patient must have received an appropriate clinical or social intervention or a comprehensive, co-produced care plan, after a meaningful assessment has been conducted and a baseline outcome measure recorded.</a:t>
            </a:r>
            <a:endParaRPr lang="en-GB" sz="1600" b="1" dirty="0">
              <a:latin typeface="Arial"/>
              <a:cs typeface="Arial"/>
            </a:endParaRPr>
          </a:p>
        </p:txBody>
      </p:sp>
      <p:sp>
        <p:nvSpPr>
          <p:cNvPr id="16" name="Rectangle 15">
            <a:extLst>
              <a:ext uri="{FF2B5EF4-FFF2-40B4-BE49-F238E27FC236}">
                <a16:creationId xmlns:a16="http://schemas.microsoft.com/office/drawing/2014/main" id="{4C707BC9-731A-490A-AF25-6F349FD9B0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254055"/>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8" name="Rectangle 17">
            <a:extLst>
              <a:ext uri="{FF2B5EF4-FFF2-40B4-BE49-F238E27FC236}">
                <a16:creationId xmlns:a16="http://schemas.microsoft.com/office/drawing/2014/main" id="{3FD7C480-AC7D-4FEE-BB95-EEE23BB3E6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601"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809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56769" y="177680"/>
            <a:ext cx="11672471" cy="587114"/>
          </a:xfrm>
          <a:prstGeom prst="roundRect">
            <a:avLst/>
          </a:prstGeom>
          <a:solidFill>
            <a:schemeClr val="accent1">
              <a:lumMod val="20000"/>
              <a:lumOff val="80000"/>
            </a:schemeClr>
          </a:solidFill>
          <a:ln w="57150">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tIns="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sng" strike="noStrike" kern="1200" cap="none" spc="0" normalizeH="0" baseline="0" noProof="0" dirty="0">
                <a:ln>
                  <a:noFill/>
                </a:ln>
                <a:solidFill>
                  <a:prstClr val="black"/>
                </a:solidFill>
                <a:effectLst/>
                <a:uLnTx/>
                <a:uFillTx/>
                <a:latin typeface="Calibri" panose="020F0502020204030204"/>
                <a:ea typeface="+mn-ea"/>
                <a:cs typeface="+mn-cs"/>
              </a:rPr>
              <a:t>Standard Definition – Clock start/stop</a:t>
            </a:r>
          </a:p>
        </p:txBody>
      </p:sp>
      <p:sp>
        <p:nvSpPr>
          <p:cNvPr id="4" name="Rounded Rectangle 3"/>
          <p:cNvSpPr/>
          <p:nvPr/>
        </p:nvSpPr>
        <p:spPr>
          <a:xfrm>
            <a:off x="96465" y="847117"/>
            <a:ext cx="11993078" cy="5909912"/>
          </a:xfrm>
          <a:prstGeom prst="roundRect">
            <a:avLst/>
          </a:prstGeom>
          <a:ln w="12700"/>
        </p:spPr>
        <p:style>
          <a:lnRef idx="2">
            <a:schemeClr val="accent1"/>
          </a:lnRef>
          <a:fillRef idx="1">
            <a:schemeClr val="lt1"/>
          </a:fillRef>
          <a:effectRef idx="0">
            <a:schemeClr val="accent1"/>
          </a:effectRef>
          <a:fontRef idx="minor">
            <a:schemeClr val="dk1"/>
          </a:fontRef>
        </p:style>
        <p:txBody>
          <a:bodyPr rtlCol="0" anchor="t"/>
          <a:lstStyle/>
          <a:p>
            <a:pPr marL="0" marR="0" lvl="0" indent="0" algn="just" defTabSz="914400" rtl="0" eaLnBrk="1" fontAlgn="auto" latinLnBrk="0" hangingPunct="1">
              <a:lnSpc>
                <a:spcPct val="115000"/>
              </a:lnSpc>
              <a:spcBef>
                <a:spcPts val="600"/>
              </a:spcBef>
              <a:spcAft>
                <a:spcPts val="60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p>
          <a:p>
            <a:pPr marL="342900" marR="0" lvl="0" indent="-342900" algn="just" defTabSz="914400" rtl="0" eaLnBrk="1" fontAlgn="auto" latinLnBrk="0" hangingPunct="1">
              <a:lnSpc>
                <a:spcPct val="115000"/>
              </a:lnSpc>
              <a:spcBef>
                <a:spcPts val="600"/>
              </a:spcBef>
              <a:spcAft>
                <a:spcPts val="600"/>
              </a:spcAft>
              <a:buClrTx/>
              <a:buSzTx/>
              <a:buFont typeface="Courier New" panose="02070309020205020404" pitchFamily="49" charset="0"/>
              <a:buChar char="o"/>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489444" y="924119"/>
          <a:ext cx="5306245" cy="2998487"/>
        </p:xfrm>
        <a:graphic>
          <a:graphicData uri="http://schemas.openxmlformats.org/drawingml/2006/table">
            <a:tbl>
              <a:tblPr/>
              <a:tblGrid>
                <a:gridCol w="1002913">
                  <a:extLst>
                    <a:ext uri="{9D8B030D-6E8A-4147-A177-3AD203B41FA5}">
                      <a16:colId xmlns:a16="http://schemas.microsoft.com/office/drawing/2014/main" val="3888005400"/>
                    </a:ext>
                  </a:extLst>
                </a:gridCol>
                <a:gridCol w="4303332">
                  <a:extLst>
                    <a:ext uri="{9D8B030D-6E8A-4147-A177-3AD203B41FA5}">
                      <a16:colId xmlns:a16="http://schemas.microsoft.com/office/drawing/2014/main" val="2722117826"/>
                    </a:ext>
                  </a:extLst>
                </a:gridCol>
              </a:tblGrid>
              <a:tr h="237657">
                <a:tc>
                  <a:txBody>
                    <a:bodyPr/>
                    <a:lstStyle/>
                    <a:p>
                      <a:pPr marL="67945" eaLnBrk="0" hangingPunct="0">
                        <a:lnSpc>
                          <a:spcPct val="107000"/>
                        </a:lnSpc>
                        <a:spcAft>
                          <a:spcPts val="0"/>
                        </a:spcAft>
                      </a:pPr>
                      <a:r>
                        <a:rPr lang="en-GB"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a:noFill/>
                    </a:lnL>
                    <a:lnR w="28575" cap="flat" cmpd="sng" algn="ctr">
                      <a:solidFill>
                        <a:srgbClr val="4471C4"/>
                      </a:solidFill>
                      <a:prstDash val="solid"/>
                      <a:round/>
                      <a:headEnd type="none" w="med" len="med"/>
                      <a:tailEnd type="none" w="med" len="med"/>
                    </a:lnR>
                    <a:lnT>
                      <a:noFill/>
                    </a:lnT>
                    <a:lnB w="28575" cap="flat" cmpd="sng" algn="ctr">
                      <a:solidFill>
                        <a:srgbClr val="4471C4"/>
                      </a:solidFill>
                      <a:prstDash val="solid"/>
                      <a:round/>
                      <a:headEnd type="none" w="med" len="med"/>
                      <a:tailEnd type="none" w="med" len="med"/>
                    </a:lnB>
                  </a:tcPr>
                </a:tc>
                <a:tc>
                  <a:txBody>
                    <a:bodyPr/>
                    <a:lstStyle/>
                    <a:p>
                      <a:pPr marL="90170" eaLnBrk="0" hangingPunct="0">
                        <a:lnSpc>
                          <a:spcPct val="107000"/>
                        </a:lnSpc>
                        <a:spcBef>
                          <a:spcPts val="37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Metric definition</a:t>
                      </a:r>
                    </a:p>
                  </a:txBody>
                  <a:tcPr marL="0" marR="0" marT="0" marB="0">
                    <a:lnL w="28575" cap="flat" cmpd="sng" algn="ctr">
                      <a:solidFill>
                        <a:srgbClr val="4471C4"/>
                      </a:solidFill>
                      <a:prstDash val="solid"/>
                      <a:round/>
                      <a:headEnd type="none" w="med" len="med"/>
                      <a:tailEnd type="none" w="med" len="med"/>
                    </a:lnL>
                    <a:lnR w="28575"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solidFill>
                      <a:srgbClr val="E7E6E6"/>
                    </a:solidFill>
                  </a:tcPr>
                </a:tc>
                <a:extLst>
                  <a:ext uri="{0D108BD9-81ED-4DB2-BD59-A6C34878D82A}">
                    <a16:rowId xmlns:a16="http://schemas.microsoft.com/office/drawing/2014/main" val="3672649053"/>
                  </a:ext>
                </a:extLst>
              </a:tr>
              <a:tr h="237657">
                <a:tc>
                  <a:txBody>
                    <a:bodyPr/>
                    <a:lstStyle/>
                    <a:p>
                      <a:pPr marL="90805" eaLnBrk="0" hangingPunct="0">
                        <a:lnSpc>
                          <a:spcPct val="107000"/>
                        </a:lnSpc>
                        <a:spcBef>
                          <a:spcPts val="37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Clock start</a:t>
                      </a:r>
                    </a:p>
                  </a:txBody>
                  <a:tcPr marL="0" marR="0" marT="0" marB="0">
                    <a:lnL w="28575" cap="flat" cmpd="sng" algn="ctr">
                      <a:solidFill>
                        <a:srgbClr val="4471C4"/>
                      </a:solidFill>
                      <a:prstDash val="solid"/>
                      <a:round/>
                      <a:headEnd type="none" w="med" len="med"/>
                      <a:tailEnd type="none" w="med" len="med"/>
                    </a:lnL>
                    <a:lnR w="28575"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solidFill>
                      <a:srgbClr val="E7E6E6"/>
                    </a:solidFill>
                  </a:tcPr>
                </a:tc>
                <a:tc>
                  <a:txBody>
                    <a:bodyPr/>
                    <a:lstStyle/>
                    <a:p>
                      <a:pPr marL="90170" eaLnBrk="0" hangingPunct="0">
                        <a:lnSpc>
                          <a:spcPct val="107000"/>
                        </a:lnSpc>
                        <a:spcBef>
                          <a:spcPts val="370"/>
                        </a:spcBef>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First request for mental health service received</a:t>
                      </a:r>
                    </a:p>
                  </a:txBody>
                  <a:tcPr marL="0" marR="0" marT="0" marB="0">
                    <a:lnL w="28575" cap="flat" cmpd="sng" algn="ctr">
                      <a:solidFill>
                        <a:srgbClr val="4471C4"/>
                      </a:solidFill>
                      <a:prstDash val="solid"/>
                      <a:round/>
                      <a:headEnd type="none" w="med" len="med"/>
                      <a:tailEnd type="none" w="med" len="med"/>
                    </a:lnL>
                    <a:lnR w="28575"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tcPr>
                </a:tc>
                <a:extLst>
                  <a:ext uri="{0D108BD9-81ED-4DB2-BD59-A6C34878D82A}">
                    <a16:rowId xmlns:a16="http://schemas.microsoft.com/office/drawing/2014/main" val="2649680127"/>
                  </a:ext>
                </a:extLst>
              </a:tr>
              <a:tr h="2456038">
                <a:tc>
                  <a:txBody>
                    <a:bodyPr/>
                    <a:lstStyle/>
                    <a:p>
                      <a:pPr marL="67945" eaLnBrk="0" hangingPunct="0">
                        <a:lnSpc>
                          <a:spcPct val="107000"/>
                        </a:lnSpc>
                        <a:spcAft>
                          <a:spcPts val="0"/>
                        </a:spcAft>
                      </a:pPr>
                      <a:r>
                        <a:rPr lang="en-GB" sz="13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67945" eaLnBrk="0" hangingPunct="0">
                        <a:lnSpc>
                          <a:spcPct val="107000"/>
                        </a:lnSpc>
                        <a:spcAft>
                          <a:spcPts val="0"/>
                        </a:spcAft>
                      </a:pPr>
                      <a:r>
                        <a:rPr lang="en-GB" sz="13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67945" eaLnBrk="0" hangingPunct="0">
                        <a:lnSpc>
                          <a:spcPct val="107000"/>
                        </a:lnSpc>
                        <a:spcAft>
                          <a:spcPts val="0"/>
                        </a:spcAft>
                      </a:pPr>
                      <a:r>
                        <a:rPr lang="en-GB" sz="13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67945" eaLnBrk="0" hangingPunct="0">
                        <a:lnSpc>
                          <a:spcPct val="107000"/>
                        </a:lnSpc>
                        <a:spcAft>
                          <a:spcPts val="0"/>
                        </a:spcAft>
                      </a:pPr>
                      <a:r>
                        <a:rPr lang="en-GB" sz="13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67945" eaLnBrk="0" hangingPunct="0">
                        <a:lnSpc>
                          <a:spcPct val="107000"/>
                        </a:lnSpc>
                        <a:spcAft>
                          <a:spcPts val="0"/>
                        </a:spcAft>
                      </a:pPr>
                      <a:r>
                        <a:rPr lang="en-GB" sz="130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67945" eaLnBrk="0" hangingPunct="0">
                        <a:lnSpc>
                          <a:spcPct val="107000"/>
                        </a:lnSpc>
                        <a:spcBef>
                          <a:spcPts val="40"/>
                        </a:spcBef>
                        <a:spcAft>
                          <a:spcPts val="0"/>
                        </a:spcAft>
                      </a:pPr>
                      <a:r>
                        <a:rPr lang="en-GB" sz="1550">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p>
                      <a:pPr marL="90805" eaLnBrk="0" hangingPunct="0">
                        <a:lnSpc>
                          <a:spcPct val="107000"/>
                        </a:lnSpc>
                        <a:spcAft>
                          <a:spcPts val="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Clock stop</a:t>
                      </a:r>
                    </a:p>
                  </a:txBody>
                  <a:tcPr marL="0" marR="0" marT="0" marB="0">
                    <a:lnL w="28575" cap="flat" cmpd="sng" algn="ctr">
                      <a:solidFill>
                        <a:srgbClr val="4471C4"/>
                      </a:solidFill>
                      <a:prstDash val="solid"/>
                      <a:round/>
                      <a:headEnd type="none" w="med" len="med"/>
                      <a:tailEnd type="none" w="med" len="med"/>
                    </a:lnL>
                    <a:lnR w="28575"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solidFill>
                      <a:srgbClr val="E7E6E6"/>
                    </a:solidFill>
                  </a:tcPr>
                </a:tc>
                <a:tc>
                  <a:txBody>
                    <a:bodyPr/>
                    <a:lstStyle/>
                    <a:p>
                      <a:pPr marL="90170" marR="1238885" eaLnBrk="0" hangingPunct="0">
                        <a:lnSpc>
                          <a:spcPct val="107000"/>
                        </a:lnSpc>
                        <a:spcBef>
                          <a:spcPts val="370"/>
                        </a:spcBef>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Person is seen (face to face, telephone or</a:t>
                      </a:r>
                      <a:r>
                        <a:rPr lang="en-GB" sz="1200" spc="-95"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200" dirty="0">
                          <a:effectLst/>
                          <a:latin typeface="Arial" panose="020B0604020202020204" pitchFamily="34" charset="0"/>
                          <a:ea typeface="Times New Roman" panose="02020603050405020304" pitchFamily="18" charset="0"/>
                          <a:cs typeface="Times New Roman" panose="02020603050405020304" pitchFamily="18" charset="0"/>
                        </a:rPr>
                        <a:t>video) AND</a:t>
                      </a:r>
                    </a:p>
                    <a:p>
                      <a:pPr marL="90170" marR="2159000" eaLnBrk="0" hangingPunct="0">
                        <a:lnSpc>
                          <a:spcPct val="107000"/>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Meaningful assessment completed AND</a:t>
                      </a:r>
                    </a:p>
                    <a:p>
                      <a:pPr marL="90170" marR="2235200" eaLnBrk="0" hangingPunct="0">
                        <a:lnSpc>
                          <a:spcPct val="107000"/>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Baseline outcome score recorded AND</a:t>
                      </a:r>
                    </a:p>
                    <a:p>
                      <a:pPr marL="90170" eaLnBrk="0" hangingPunct="0">
                        <a:lnSpc>
                          <a:spcPct val="108000"/>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Clinical intervention started (e.g. evidence-based psychological therapy)</a:t>
                      </a:r>
                    </a:p>
                    <a:p>
                      <a:pPr marL="90170" eaLnBrk="0" hangingPunct="0">
                        <a:lnSpc>
                          <a:spcPts val="1365"/>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OR</a:t>
                      </a:r>
                    </a:p>
                    <a:p>
                      <a:pPr marL="90170" eaLnBrk="0" hangingPunct="0">
                        <a:lnSpc>
                          <a:spcPct val="107000"/>
                        </a:lnSpc>
                        <a:spcBef>
                          <a:spcPts val="95"/>
                        </a:spcBef>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Social intervention started (e.g. social prescribing, peer support, IPS)</a:t>
                      </a:r>
                    </a:p>
                    <a:p>
                      <a:pPr marL="90170" eaLnBrk="0" hangingPunct="0">
                        <a:lnSpc>
                          <a:spcPts val="1375"/>
                        </a:lnSpc>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OR</a:t>
                      </a:r>
                    </a:p>
                    <a:p>
                      <a:pPr marL="90170" eaLnBrk="0" hangingPunct="0">
                        <a:lnSpc>
                          <a:spcPct val="107000"/>
                        </a:lnSpc>
                        <a:spcBef>
                          <a:spcPts val="105"/>
                        </a:spcBef>
                        <a:spcAft>
                          <a:spcPts val="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Co-produced personalised care plan completed</a:t>
                      </a:r>
                    </a:p>
                  </a:txBody>
                  <a:tcPr marL="0" marR="0" marT="0" marB="0">
                    <a:lnL w="28575" cap="flat" cmpd="sng" algn="ctr">
                      <a:solidFill>
                        <a:srgbClr val="4471C4"/>
                      </a:solidFill>
                      <a:prstDash val="solid"/>
                      <a:round/>
                      <a:headEnd type="none" w="med" len="med"/>
                      <a:tailEnd type="none" w="med" len="med"/>
                    </a:lnL>
                    <a:lnR w="28575" cap="flat" cmpd="sng" algn="ctr">
                      <a:solidFill>
                        <a:srgbClr val="4471C4"/>
                      </a:solidFill>
                      <a:prstDash val="solid"/>
                      <a:round/>
                      <a:headEnd type="none" w="med" len="med"/>
                      <a:tailEnd type="none" w="med" len="med"/>
                    </a:lnR>
                    <a:lnT w="28575" cap="flat" cmpd="sng" algn="ctr">
                      <a:solidFill>
                        <a:srgbClr val="4471C4"/>
                      </a:solidFill>
                      <a:prstDash val="solid"/>
                      <a:round/>
                      <a:headEnd type="none" w="med" len="med"/>
                      <a:tailEnd type="none" w="med" len="med"/>
                    </a:lnT>
                    <a:lnB w="28575" cap="flat" cmpd="sng" algn="ctr">
                      <a:solidFill>
                        <a:srgbClr val="4471C4"/>
                      </a:solidFill>
                      <a:prstDash val="solid"/>
                      <a:round/>
                      <a:headEnd type="none" w="med" len="med"/>
                      <a:tailEnd type="none" w="med" len="med"/>
                    </a:lnB>
                  </a:tcPr>
                </a:tc>
                <a:extLst>
                  <a:ext uri="{0D108BD9-81ED-4DB2-BD59-A6C34878D82A}">
                    <a16:rowId xmlns:a16="http://schemas.microsoft.com/office/drawing/2014/main" val="3424403435"/>
                  </a:ext>
                </a:extLst>
              </a:tr>
            </a:tbl>
          </a:graphicData>
        </a:graphic>
      </p:graphicFrame>
      <p:pic>
        <p:nvPicPr>
          <p:cNvPr id="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5841" y="924120"/>
            <a:ext cx="5253550" cy="293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4"/>
          <p:cNvGraphicFramePr>
            <a:graphicFrameLocks noGrp="1"/>
          </p:cNvGraphicFramePr>
          <p:nvPr>
            <p:extLst>
              <p:ext uri="{D42A27DB-BD31-4B8C-83A1-F6EECF244321}">
                <p14:modId xmlns:p14="http://schemas.microsoft.com/office/powerpoint/2010/main" val="1028953344"/>
              </p:ext>
            </p:extLst>
          </p:nvPr>
        </p:nvGraphicFramePr>
        <p:xfrm>
          <a:off x="782264" y="4136588"/>
          <a:ext cx="4143517" cy="2495460"/>
        </p:xfrm>
        <a:graphic>
          <a:graphicData uri="http://schemas.openxmlformats.org/drawingml/2006/table">
            <a:tbl>
              <a:tblPr/>
              <a:tblGrid>
                <a:gridCol w="4143517">
                  <a:extLst>
                    <a:ext uri="{9D8B030D-6E8A-4147-A177-3AD203B41FA5}">
                      <a16:colId xmlns:a16="http://schemas.microsoft.com/office/drawing/2014/main" val="853312802"/>
                    </a:ext>
                  </a:extLst>
                </a:gridCol>
              </a:tblGrid>
              <a:tr h="2324476">
                <a:tc>
                  <a:txBody>
                    <a:bodyPr/>
                    <a:lstStyle/>
                    <a:p>
                      <a:pPr marL="67945" eaLnBrk="0" hangingPunct="0">
                        <a:lnSpc>
                          <a:spcPct val="107000"/>
                        </a:lnSpc>
                        <a:spcBef>
                          <a:spcPts val="800"/>
                        </a:spcBef>
                        <a:spcAft>
                          <a:spcPts val="0"/>
                        </a:spcAft>
                      </a:pPr>
                      <a:r>
                        <a:rPr lang="en-GB" sz="1200" dirty="0">
                          <a:solidFill>
                            <a:srgbClr val="005EB8"/>
                          </a:solidFill>
                          <a:effectLst/>
                          <a:latin typeface="Arial" panose="020B0604020202020204" pitchFamily="34" charset="0"/>
                          <a:ea typeface="Times New Roman" panose="02020603050405020304" pitchFamily="18" charset="0"/>
                          <a:cs typeface="Arial" panose="020B0604020202020204" pitchFamily="34" charset="0"/>
                        </a:rPr>
                        <a:t>Clinical interventions contributing to a clock stop</a:t>
                      </a:r>
                    </a:p>
                    <a:p>
                      <a:pPr marL="67945" marR="0" lvl="0" indent="0" algn="l" defTabSz="914400" rtl="0" eaLnBrk="0" fontAlgn="auto" latinLnBrk="0" hangingPunct="0">
                        <a:lnSpc>
                          <a:spcPct val="107000"/>
                        </a:lnSpc>
                        <a:spcBef>
                          <a:spcPts val="800"/>
                        </a:spcBef>
                        <a:spcAft>
                          <a:spcPts val="0"/>
                        </a:spcAft>
                        <a:buClrTx/>
                        <a:buSzTx/>
                        <a:buFontTx/>
                        <a:buNone/>
                        <a:tabLst/>
                        <a:defRPr/>
                      </a:pPr>
                      <a:r>
                        <a:rPr lang="en-GB" sz="1200" dirty="0">
                          <a:latin typeface="Arial" panose="020B0604020202020204" pitchFamily="34" charset="0"/>
                          <a:cs typeface="Arial" panose="020B0604020202020204" pitchFamily="34" charset="0"/>
                        </a:rPr>
                        <a:t>Clinical interventions refer to activities delivered by clinicians or allied health professionals. These should be evidence-based and NICE-concordant where applicable.</a:t>
                      </a:r>
                    </a:p>
                    <a:p>
                      <a:pPr marL="67945" marR="0" lvl="0" indent="0" algn="l" defTabSz="914400" rtl="0" eaLnBrk="0" fontAlgn="auto" latinLnBrk="0" hangingPunct="0">
                        <a:lnSpc>
                          <a:spcPct val="107000"/>
                        </a:lnSpc>
                        <a:spcBef>
                          <a:spcPts val="800"/>
                        </a:spcBef>
                        <a:spcAft>
                          <a:spcPts val="0"/>
                        </a:spcAft>
                        <a:buClrTx/>
                        <a:buSzTx/>
                        <a:buFontTx/>
                        <a:buNone/>
                        <a:tabLst/>
                        <a:defRPr/>
                      </a:pPr>
                      <a:r>
                        <a:rPr lang="en-GB" sz="1200" dirty="0">
                          <a:latin typeface="Arial" panose="020B0604020202020204" pitchFamily="34" charset="0"/>
                          <a:cs typeface="Arial" panose="020B0604020202020204" pitchFamily="34" charset="0"/>
                        </a:rPr>
                        <a:t> </a:t>
                      </a:r>
                      <a:r>
                        <a:rPr lang="en-GB" sz="1200" b="1" dirty="0">
                          <a:solidFill>
                            <a:schemeClr val="accent1"/>
                          </a:solidFill>
                          <a:latin typeface="Arial" panose="020B0604020202020204" pitchFamily="34" charset="0"/>
                          <a:cs typeface="Arial" panose="020B0604020202020204" pitchFamily="34" charset="0"/>
                        </a:rPr>
                        <a:t>Examples:</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Psychological therapies</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Medications/prescribing</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Occupational therapy </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physical health interventions</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Art therapy</a:t>
                      </a:r>
                    </a:p>
                    <a:p>
                      <a:pPr marL="239395"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GB" sz="1200" dirty="0">
                          <a:latin typeface="Arial" panose="020B0604020202020204" pitchFamily="34" charset="0"/>
                          <a:cs typeface="Arial" panose="020B0604020202020204" pitchFamily="34" charset="0"/>
                        </a:rPr>
                        <a:t>Counselling</a:t>
                      </a:r>
                    </a:p>
                  </a:txBody>
                  <a:tcPr marL="0" marR="0" marT="0" marB="0">
                    <a:lnL w="28575" cap="flat" cmpd="sng" algn="ctr">
                      <a:solidFill>
                        <a:srgbClr val="005EB8"/>
                      </a:solidFill>
                      <a:prstDash val="solid"/>
                      <a:round/>
                      <a:headEnd type="none" w="med" len="med"/>
                      <a:tailEnd type="none" w="med" len="med"/>
                    </a:lnL>
                    <a:lnR w="28575" cap="flat" cmpd="sng" algn="ctr">
                      <a:solidFill>
                        <a:srgbClr val="005EB8"/>
                      </a:solidFill>
                      <a:prstDash val="solid"/>
                      <a:round/>
                      <a:headEnd type="none" w="med" len="med"/>
                      <a:tailEnd type="none" w="med" len="med"/>
                    </a:lnR>
                    <a:lnT w="28575" cap="flat" cmpd="sng" algn="ctr">
                      <a:solidFill>
                        <a:srgbClr val="005EB8"/>
                      </a:solidFill>
                      <a:prstDash val="solid"/>
                      <a:round/>
                      <a:headEnd type="none" w="med" len="med"/>
                      <a:tailEnd type="none" w="med" len="med"/>
                    </a:lnT>
                    <a:lnB>
                      <a:noFill/>
                    </a:lnB>
                  </a:tcPr>
                </a:tc>
                <a:extLst>
                  <a:ext uri="{0D108BD9-81ED-4DB2-BD59-A6C34878D82A}">
                    <a16:rowId xmlns:a16="http://schemas.microsoft.com/office/drawing/2014/main" val="791488493"/>
                  </a:ext>
                </a:extLst>
              </a:tr>
              <a:tr h="170984">
                <a:tc>
                  <a:txBody>
                    <a:bodyPr/>
                    <a:lstStyle/>
                    <a:p>
                      <a:pPr marL="67945" marR="798195" indent="0" algn="l" defTabSz="914400" rtl="0" eaLnBrk="0" latinLnBrk="0" hangingPunct="0">
                        <a:lnSpc>
                          <a:spcPct val="100000"/>
                        </a:lnSpc>
                        <a:spcBef>
                          <a:spcPts val="0"/>
                        </a:spcBef>
                        <a:spcAft>
                          <a:spcPts val="0"/>
                        </a:spcAft>
                        <a:buFont typeface="Arial" panose="020B0604020202020204" pitchFamily="34" charset="0"/>
                        <a:buNone/>
                      </a:pPr>
                      <a:endParaRPr lang="en-GB"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5EB8"/>
                      </a:solidFill>
                      <a:prstDash val="solid"/>
                      <a:round/>
                      <a:headEnd type="none" w="med" len="med"/>
                      <a:tailEnd type="none" w="med" len="med"/>
                    </a:lnL>
                    <a:lnR w="28575" cap="flat" cmpd="sng" algn="ctr">
                      <a:solidFill>
                        <a:srgbClr val="005EB8"/>
                      </a:solidFill>
                      <a:prstDash val="solid"/>
                      <a:round/>
                      <a:headEnd type="none" w="med" len="med"/>
                      <a:tailEnd type="none" w="med" len="med"/>
                    </a:lnR>
                    <a:lnT>
                      <a:noFill/>
                    </a:lnT>
                    <a:lnB w="28575"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71100244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625501136"/>
              </p:ext>
            </p:extLst>
          </p:nvPr>
        </p:nvGraphicFramePr>
        <p:xfrm>
          <a:off x="7160695" y="4136588"/>
          <a:ext cx="4408696" cy="2495460"/>
        </p:xfrm>
        <a:graphic>
          <a:graphicData uri="http://schemas.openxmlformats.org/drawingml/2006/table">
            <a:tbl>
              <a:tblPr/>
              <a:tblGrid>
                <a:gridCol w="4408696">
                  <a:extLst>
                    <a:ext uri="{9D8B030D-6E8A-4147-A177-3AD203B41FA5}">
                      <a16:colId xmlns:a16="http://schemas.microsoft.com/office/drawing/2014/main" val="853312802"/>
                    </a:ext>
                  </a:extLst>
                </a:gridCol>
              </a:tblGrid>
              <a:tr h="1032420">
                <a:tc>
                  <a:txBody>
                    <a:bodyPr/>
                    <a:lstStyle/>
                    <a:p>
                      <a:pPr marL="67945" eaLnBrk="0" hangingPunct="0">
                        <a:lnSpc>
                          <a:spcPct val="107000"/>
                        </a:lnSpc>
                        <a:spcBef>
                          <a:spcPts val="800"/>
                        </a:spcBef>
                        <a:spcAft>
                          <a:spcPts val="0"/>
                        </a:spcAft>
                      </a:pPr>
                      <a:r>
                        <a:rPr lang="en-GB" sz="12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rPr>
                        <a:t>Social interventions contributing to a clock stop</a:t>
                      </a:r>
                    </a:p>
                    <a:p>
                      <a:pPr lvl="0"/>
                      <a:r>
                        <a:rPr lang="en-GB" sz="1200" dirty="0"/>
                        <a:t> </a:t>
                      </a:r>
                      <a:r>
                        <a:rPr lang="en-GB" sz="1200" dirty="0">
                          <a:latin typeface="Arial" panose="020B0604020202020204" pitchFamily="34" charset="0"/>
                          <a:cs typeface="Arial" panose="020B0604020202020204" pitchFamily="34" charset="0"/>
                        </a:rPr>
                        <a:t>Social interventions, on the other hand, refer to any non-clinical                 activities which are beneficial to service users. </a:t>
                      </a:r>
                    </a:p>
                    <a:p>
                      <a:pPr lvl="0"/>
                      <a:endParaRPr lang="en-GB" sz="12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endParaRPr>
                    </a:p>
                    <a:p>
                      <a:pPr lvl="0"/>
                      <a:r>
                        <a:rPr lang="en-GB" sz="120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rPr>
                        <a:t>   Examples:</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lnL w="28575" cap="flat" cmpd="sng" algn="ctr">
                      <a:solidFill>
                        <a:srgbClr val="005EB8"/>
                      </a:solidFill>
                      <a:prstDash val="solid"/>
                      <a:round/>
                      <a:headEnd type="none" w="med" len="med"/>
                      <a:tailEnd type="none" w="med" len="med"/>
                    </a:lnL>
                    <a:lnR w="28575" cap="flat" cmpd="sng" algn="ctr">
                      <a:solidFill>
                        <a:srgbClr val="005EB8"/>
                      </a:solidFill>
                      <a:prstDash val="solid"/>
                      <a:round/>
                      <a:headEnd type="none" w="med" len="med"/>
                      <a:tailEnd type="none" w="med" len="med"/>
                    </a:lnR>
                    <a:lnT w="28575" cap="flat" cmpd="sng" algn="ctr">
                      <a:solidFill>
                        <a:srgbClr val="005EB8"/>
                      </a:solidFill>
                      <a:prstDash val="solid"/>
                      <a:round/>
                      <a:headEnd type="none" w="med" len="med"/>
                      <a:tailEnd type="none" w="med" len="med"/>
                    </a:lnT>
                    <a:lnB>
                      <a:noFill/>
                    </a:lnB>
                  </a:tcPr>
                </a:tc>
                <a:extLst>
                  <a:ext uri="{0D108BD9-81ED-4DB2-BD59-A6C34878D82A}">
                    <a16:rowId xmlns:a16="http://schemas.microsoft.com/office/drawing/2014/main" val="791488493"/>
                  </a:ext>
                </a:extLst>
              </a:tr>
              <a:tr h="1253043">
                <a:tc>
                  <a:txBody>
                    <a:bodyPr/>
                    <a:lstStyle/>
                    <a:p>
                      <a:pPr marL="239395" marR="3004185"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Financial  support </a:t>
                      </a:r>
                    </a:p>
                    <a:p>
                      <a:pPr marL="239395" marR="3004185"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Housing support</a:t>
                      </a:r>
                    </a:p>
                    <a:p>
                      <a:pPr marL="239395" marR="200660"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Employment support </a:t>
                      </a:r>
                    </a:p>
                    <a:p>
                      <a:pPr marL="239395" marR="200660"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Social services care planning</a:t>
                      </a:r>
                    </a:p>
                    <a:p>
                      <a:pPr marL="239395" marR="2860040"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Education/training</a:t>
                      </a:r>
                    </a:p>
                    <a:p>
                      <a:pPr marL="239395" marR="2860040"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Social prescribing</a:t>
                      </a:r>
                    </a:p>
                    <a:p>
                      <a:pPr marL="239395" marR="2860040" indent="-171450" eaLnBrk="0" hangingPunct="0">
                        <a:lnSpc>
                          <a:spcPct val="100000"/>
                        </a:lnSpc>
                        <a:spcBef>
                          <a:spcPts val="0"/>
                        </a:spcBef>
                        <a:spcAft>
                          <a:spcPts val="0"/>
                        </a:spcAft>
                        <a:buFont typeface="Arial" panose="020B0604020202020204" pitchFamily="34" charset="0"/>
                        <a:buChar cha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Peer support</a:t>
                      </a:r>
                    </a:p>
                  </a:txBody>
                  <a:tcPr marL="0" marR="0" marT="0" marB="0">
                    <a:lnL w="28575" cap="flat" cmpd="sng" algn="ctr">
                      <a:solidFill>
                        <a:srgbClr val="005EB8"/>
                      </a:solidFill>
                      <a:prstDash val="solid"/>
                      <a:round/>
                      <a:headEnd type="none" w="med" len="med"/>
                      <a:tailEnd type="none" w="med" len="med"/>
                    </a:lnL>
                    <a:lnR w="28575" cap="flat" cmpd="sng" algn="ctr">
                      <a:solidFill>
                        <a:srgbClr val="005EB8"/>
                      </a:solidFill>
                      <a:prstDash val="solid"/>
                      <a:round/>
                      <a:headEnd type="none" w="med" len="med"/>
                      <a:tailEnd type="none" w="med" len="med"/>
                    </a:lnR>
                    <a:lnT>
                      <a:noFill/>
                    </a:lnT>
                    <a:lnB w="28575" cap="flat" cmpd="sng" algn="ctr">
                      <a:solidFill>
                        <a:srgbClr val="005EB8"/>
                      </a:solidFill>
                      <a:prstDash val="solid"/>
                      <a:round/>
                      <a:headEnd type="none" w="med" len="med"/>
                      <a:tailEnd type="none" w="med" len="med"/>
                    </a:lnB>
                  </a:tcPr>
                </a:tc>
                <a:extLst>
                  <a:ext uri="{0D108BD9-81ED-4DB2-BD59-A6C34878D82A}">
                    <a16:rowId xmlns:a16="http://schemas.microsoft.com/office/drawing/2014/main" val="3711002440"/>
                  </a:ext>
                </a:extLst>
              </a:tr>
            </a:tbl>
          </a:graphicData>
        </a:graphic>
      </p:graphicFrame>
      <p:sp>
        <p:nvSpPr>
          <p:cNvPr id="3" name="Rectangle 2" descr="Medicine">
            <a:extLst>
              <a:ext uri="{FF2B5EF4-FFF2-40B4-BE49-F238E27FC236}">
                <a16:creationId xmlns:a16="http://schemas.microsoft.com/office/drawing/2014/main" id="{2C8AB21B-690D-D740-1FDC-DCF30BEF74D0}"/>
              </a:ext>
            </a:extLst>
          </p:cNvPr>
          <p:cNvSpPr/>
          <p:nvPr/>
        </p:nvSpPr>
        <p:spPr>
          <a:xfrm>
            <a:off x="256769" y="4097561"/>
            <a:ext cx="685800" cy="466725"/>
          </a:xfrm>
          <a:prstGeom prst="rect">
            <a:avLst/>
          </a:prstGeom>
          <a:blipFill>
            <a:blip r:embed="rId3" cstate="hqprint">
              <a:duotone>
                <a:prstClr val="black"/>
                <a:schemeClr val="accent2">
                  <a:tint val="45000"/>
                  <a:satMod val="400000"/>
                </a:schemeClr>
              </a:duotone>
              <a:alphaModFix/>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2" name="Rectangle 1" descr="Euro">
            <a:extLst>
              <a:ext uri="{FF2B5EF4-FFF2-40B4-BE49-F238E27FC236}">
                <a16:creationId xmlns:a16="http://schemas.microsoft.com/office/drawing/2014/main" id="{52693614-4E63-C04B-E10C-C730526ED749}"/>
              </a:ext>
            </a:extLst>
          </p:cNvPr>
          <p:cNvSpPr/>
          <p:nvPr/>
        </p:nvSpPr>
        <p:spPr>
          <a:xfrm>
            <a:off x="6640543" y="4097562"/>
            <a:ext cx="505716" cy="466725"/>
          </a:xfrm>
          <a:prstGeom prst="rect">
            <a:avLst/>
          </a:prstGeom>
          <a:blipFill>
            <a:blip r:embed="rId5" cstate="hq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66957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621" y="219939"/>
            <a:ext cx="110918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Process Flow and Tasks Required to Be Completed </a:t>
            </a:r>
          </a:p>
        </p:txBody>
      </p:sp>
      <p:sp>
        <p:nvSpPr>
          <p:cNvPr id="6" name="Rectangle 5"/>
          <p:cNvSpPr/>
          <p:nvPr/>
        </p:nvSpPr>
        <p:spPr>
          <a:xfrm>
            <a:off x="10412083" y="2559962"/>
            <a:ext cx="1500727" cy="1395894"/>
          </a:xfrm>
          <a:prstGeom prst="rect">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alibri" panose="020F0502020204030204"/>
                <a:ea typeface="+mn-ea"/>
                <a:cs typeface="+mn-cs"/>
              </a:rPr>
              <a:t>On-going care</a:t>
            </a:r>
          </a:p>
        </p:txBody>
      </p:sp>
      <p:sp>
        <p:nvSpPr>
          <p:cNvPr id="8" name="Rectangle 7"/>
          <p:cNvSpPr/>
          <p:nvPr/>
        </p:nvSpPr>
        <p:spPr>
          <a:xfrm>
            <a:off x="5731655" y="2608721"/>
            <a:ext cx="4223228" cy="1334558"/>
          </a:xfrm>
          <a:prstGeom prst="rect">
            <a:avLst/>
          </a:prstGeom>
          <a:solidFill>
            <a:schemeClr val="accent6">
              <a:lumMod val="20000"/>
              <a:lumOff val="80000"/>
            </a:schemeClr>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prstClr val="black"/>
                </a:solidFill>
                <a:effectLst/>
                <a:uLnTx/>
                <a:uFillTx/>
                <a:latin typeface="Calibri" panose="020F0502020204030204"/>
                <a:ea typeface="+mn-ea"/>
                <a:cs typeface="+mn-cs"/>
              </a:rPr>
              <a:t>Assessment</a:t>
            </a:r>
          </a:p>
        </p:txBody>
      </p:sp>
      <p:cxnSp>
        <p:nvCxnSpPr>
          <p:cNvPr id="11" name="Straight Arrow Connector 10"/>
          <p:cNvCxnSpPr>
            <a:cxnSpLocks/>
            <a:stCxn id="55" idx="6"/>
            <a:endCxn id="48" idx="1"/>
          </p:cNvCxnSpPr>
          <p:nvPr/>
        </p:nvCxnSpPr>
        <p:spPr>
          <a:xfrm flipV="1">
            <a:off x="1915320" y="3211882"/>
            <a:ext cx="1069421" cy="12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p:cNvCxnSpPr>
            <a:cxnSpLocks/>
            <a:stCxn id="48" idx="3"/>
            <a:endCxn id="8" idx="1"/>
          </p:cNvCxnSpPr>
          <p:nvPr/>
        </p:nvCxnSpPr>
        <p:spPr>
          <a:xfrm>
            <a:off x="4777595" y="3211882"/>
            <a:ext cx="954060" cy="641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cxnSpLocks/>
            <a:endCxn id="6" idx="1"/>
          </p:cNvCxnSpPr>
          <p:nvPr/>
        </p:nvCxnSpPr>
        <p:spPr>
          <a:xfrm flipV="1">
            <a:off x="9954883" y="3257909"/>
            <a:ext cx="457200" cy="18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3413698" y="4186623"/>
            <a:ext cx="1423949" cy="87322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buNone/>
            </a:pPr>
            <a:r>
              <a:rPr lang="en-US" sz="1200" b="1" dirty="0">
                <a:solidFill>
                  <a:schemeClr val="tx1"/>
                </a:solidFill>
                <a:latin typeface="Arial" panose="020B0604020202020204" pitchFamily="34" charset="0"/>
                <a:cs typeface="Arial" panose="020B0604020202020204" pitchFamily="34" charset="0"/>
              </a:rPr>
              <a:t>Patient is seen </a:t>
            </a:r>
          </a:p>
        </p:txBody>
      </p:sp>
      <p:sp>
        <p:nvSpPr>
          <p:cNvPr id="26" name="Rectangle 25"/>
          <p:cNvSpPr/>
          <p:nvPr/>
        </p:nvSpPr>
        <p:spPr>
          <a:xfrm>
            <a:off x="3413699" y="5277558"/>
            <a:ext cx="1837809" cy="11679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buNone/>
            </a:pPr>
            <a:r>
              <a:rPr lang="en-US" sz="1200" b="1" u="sng" dirty="0">
                <a:solidFill>
                  <a:schemeClr val="tx1"/>
                </a:solidFill>
                <a:latin typeface="Arial" panose="020B0604020202020204" pitchFamily="34" charset="0"/>
                <a:cs typeface="Arial" panose="020B0604020202020204" pitchFamily="34" charset="0"/>
              </a:rPr>
              <a:t>STEP</a:t>
            </a:r>
          </a:p>
          <a:p>
            <a:pPr marL="0" lvl="0" indent="0" algn="just">
              <a:buNone/>
            </a:pPr>
            <a:r>
              <a:rPr lang="en-US" sz="1200" dirty="0">
                <a:solidFill>
                  <a:schemeClr val="tx1"/>
                </a:solidFill>
                <a:latin typeface="Arial" panose="020B0604020202020204" pitchFamily="34" charset="0"/>
                <a:cs typeface="Arial" panose="020B0604020202020204" pitchFamily="34" charset="0"/>
              </a:rPr>
              <a:t>Record when service user is assessed via face-to-face/telephone/ video in RiO Outcome screen.</a:t>
            </a:r>
            <a:r>
              <a:rPr lang="en-GB" sz="1200" dirty="0">
                <a:solidFill>
                  <a:schemeClr val="tx1"/>
                </a:solidFill>
                <a:latin typeface="Arial" panose="020B0604020202020204" pitchFamily="34" charset="0"/>
                <a:cs typeface="Arial" panose="020B0604020202020204" pitchFamily="34" charset="0"/>
              </a:rPr>
              <a:t> </a:t>
            </a:r>
          </a:p>
        </p:txBody>
      </p:sp>
      <p:cxnSp>
        <p:nvCxnSpPr>
          <p:cNvPr id="38" name="Elbow Connector 37"/>
          <p:cNvCxnSpPr>
            <a:cxnSpLocks/>
            <a:stCxn id="48" idx="0"/>
            <a:endCxn id="41" idx="1"/>
          </p:cNvCxnSpPr>
          <p:nvPr/>
        </p:nvCxnSpPr>
        <p:spPr>
          <a:xfrm rot="5400000" flipH="1" flipV="1">
            <a:off x="3668785" y="1725996"/>
            <a:ext cx="1095109" cy="67034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Flowchart: Process 40"/>
          <p:cNvSpPr/>
          <p:nvPr/>
        </p:nvSpPr>
        <p:spPr>
          <a:xfrm>
            <a:off x="4551511" y="1034714"/>
            <a:ext cx="1581752" cy="957795"/>
          </a:xfrm>
          <a:prstGeom prst="flowChartProcess">
            <a:avLst/>
          </a:prstGeom>
          <a:solidFill>
            <a:schemeClr val="accent6">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alibri" panose="020F0502020204030204"/>
                <a:ea typeface="+mn-ea"/>
                <a:cs typeface="+mn-cs"/>
              </a:rPr>
              <a:t>Signpost/advice/other pathways</a:t>
            </a:r>
          </a:p>
        </p:txBody>
      </p:sp>
      <p:cxnSp>
        <p:nvCxnSpPr>
          <p:cNvPr id="44" name="Straight Arrow Connector 43"/>
          <p:cNvCxnSpPr>
            <a:stCxn id="41" idx="3"/>
            <a:endCxn id="57" idx="2"/>
          </p:cNvCxnSpPr>
          <p:nvPr/>
        </p:nvCxnSpPr>
        <p:spPr>
          <a:xfrm flipV="1">
            <a:off x="6133263" y="1513611"/>
            <a:ext cx="59304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8" name="Flowchart: Decision 47"/>
          <p:cNvSpPr/>
          <p:nvPr/>
        </p:nvSpPr>
        <p:spPr>
          <a:xfrm>
            <a:off x="2984741" y="2608721"/>
            <a:ext cx="1792854" cy="1206322"/>
          </a:xfrm>
          <a:prstGeom prst="flowChartDecision">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rPr>
              <a:t>Triage Decision : non-urgent 4-week wait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prstClr val="black"/>
                </a:solidFill>
                <a:latin typeface="Calibri" panose="020F0502020204030204"/>
              </a:rPr>
              <a:t>Yes/No</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Oval 54"/>
          <p:cNvSpPr/>
          <p:nvPr/>
        </p:nvSpPr>
        <p:spPr>
          <a:xfrm>
            <a:off x="333568" y="2648311"/>
            <a:ext cx="1581752" cy="11522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alibri" panose="020F0502020204030204"/>
                <a:ea typeface="+mn-ea"/>
                <a:cs typeface="+mn-cs"/>
              </a:rPr>
              <a:t>Referral received</a:t>
            </a:r>
          </a:p>
        </p:txBody>
      </p:sp>
      <p:sp>
        <p:nvSpPr>
          <p:cNvPr id="57" name="Oval 56"/>
          <p:cNvSpPr/>
          <p:nvPr/>
        </p:nvSpPr>
        <p:spPr>
          <a:xfrm>
            <a:off x="6726303" y="1070601"/>
            <a:ext cx="1581752" cy="886019"/>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alibri" panose="020F0502020204030204"/>
                <a:ea typeface="+mn-ea"/>
                <a:cs typeface="+mn-cs"/>
              </a:rPr>
              <a:t>Referral closed</a:t>
            </a:r>
          </a:p>
        </p:txBody>
      </p:sp>
      <p:sp>
        <p:nvSpPr>
          <p:cNvPr id="67" name="Rectangle 66"/>
          <p:cNvSpPr/>
          <p:nvPr/>
        </p:nvSpPr>
        <p:spPr>
          <a:xfrm>
            <a:off x="5667413" y="4252281"/>
            <a:ext cx="1262947" cy="74125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9875" lvl="0">
              <a:buNone/>
            </a:pPr>
            <a:r>
              <a:rPr lang="en-US" sz="1200" b="1" dirty="0">
                <a:solidFill>
                  <a:schemeClr val="tx1"/>
                </a:solidFill>
                <a:latin typeface="Arial" panose="020B0604020202020204" pitchFamily="34" charset="0"/>
                <a:cs typeface="Arial" panose="020B0604020202020204" pitchFamily="34" charset="0"/>
              </a:rPr>
              <a:t>Record baseline outcome</a:t>
            </a:r>
            <a:endParaRPr lang="en-US" sz="1200" dirty="0">
              <a:solidFill>
                <a:schemeClr val="tx1"/>
              </a:solidFill>
              <a:latin typeface="Arial" panose="020B0604020202020204" pitchFamily="34" charset="0"/>
              <a:cs typeface="Arial" panose="020B0604020202020204" pitchFamily="34" charset="0"/>
            </a:endParaRPr>
          </a:p>
        </p:txBody>
      </p:sp>
      <p:sp>
        <p:nvSpPr>
          <p:cNvPr id="68" name="Rectangle 67"/>
          <p:cNvSpPr/>
          <p:nvPr/>
        </p:nvSpPr>
        <p:spPr>
          <a:xfrm>
            <a:off x="5667413" y="5221905"/>
            <a:ext cx="1518698" cy="122364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200" b="1" u="sng" dirty="0">
              <a:solidFill>
                <a:schemeClr val="tx1"/>
              </a:solidFill>
              <a:latin typeface="Arial" panose="020B0604020202020204" pitchFamily="34" charset="0"/>
              <a:cs typeface="Arial" panose="020B0604020202020204" pitchFamily="34" charset="0"/>
            </a:endParaRPr>
          </a:p>
          <a:p>
            <a:pPr algn="ctr">
              <a:defRPr/>
            </a:pPr>
            <a:r>
              <a:rPr lang="en-US" sz="1200" b="1" u="sng" dirty="0">
                <a:solidFill>
                  <a:schemeClr val="tx1"/>
                </a:solidFill>
                <a:latin typeface="Arial" panose="020B0604020202020204" pitchFamily="34" charset="0"/>
                <a:cs typeface="Arial" panose="020B0604020202020204" pitchFamily="34" charset="0"/>
              </a:rPr>
              <a:t>STEP</a:t>
            </a:r>
            <a:endParaRPr lang="en-US" sz="1200" u="sng" dirty="0">
              <a:solidFill>
                <a:schemeClr val="tx1"/>
              </a:solidFill>
              <a:latin typeface="Arial" panose="020B0604020202020204" pitchFamily="34" charset="0"/>
              <a:cs typeface="Arial" panose="020B0604020202020204" pitchFamily="34" charset="0"/>
            </a:endParaRPr>
          </a:p>
          <a:p>
            <a:pPr algn="ctr">
              <a:defRPr/>
            </a:pPr>
            <a:r>
              <a:rPr lang="en-US" sz="1200" dirty="0">
                <a:solidFill>
                  <a:schemeClr val="tx1"/>
                </a:solidFill>
                <a:latin typeface="Arial" panose="020B0604020202020204" pitchFamily="34" charset="0"/>
                <a:cs typeface="Arial" panose="020B0604020202020204" pitchFamily="34" charset="0"/>
              </a:rPr>
              <a:t>Complete DIALOG form</a:t>
            </a:r>
            <a:endParaRPr lang="en-US" sz="1000"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tangle 68"/>
          <p:cNvSpPr/>
          <p:nvPr/>
        </p:nvSpPr>
        <p:spPr>
          <a:xfrm>
            <a:off x="7760127" y="4171065"/>
            <a:ext cx="1705398" cy="741259"/>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just">
              <a:buNone/>
            </a:pPr>
            <a:r>
              <a:rPr lang="en-US" sz="1200" b="1" dirty="0">
                <a:solidFill>
                  <a:schemeClr val="tx1"/>
                </a:solidFill>
                <a:latin typeface="Arial" panose="020B0604020202020204" pitchFamily="34" charset="0"/>
                <a:cs typeface="Arial" panose="020B0604020202020204" pitchFamily="34" charset="0"/>
              </a:rPr>
              <a:t>Patient in receipt of intervention</a:t>
            </a:r>
            <a:endParaRPr lang="en-US" sz="1200" dirty="0">
              <a:solidFill>
                <a:schemeClr val="tx1"/>
              </a:solidFill>
              <a:latin typeface="Arial" panose="020B0604020202020204" pitchFamily="34" charset="0"/>
              <a:cs typeface="Arial" panose="020B0604020202020204" pitchFamily="34" charset="0"/>
            </a:endParaRPr>
          </a:p>
        </p:txBody>
      </p:sp>
      <p:sp>
        <p:nvSpPr>
          <p:cNvPr id="71" name="Rectangle 70"/>
          <p:cNvSpPr/>
          <p:nvPr/>
        </p:nvSpPr>
        <p:spPr>
          <a:xfrm>
            <a:off x="7517179" y="5175577"/>
            <a:ext cx="3488492" cy="1223643"/>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lgn="ctr">
              <a:buNone/>
            </a:pPr>
            <a:endParaRPr lang="en-US" sz="1200" b="1" u="sng" dirty="0">
              <a:solidFill>
                <a:schemeClr val="tx1"/>
              </a:solidFill>
              <a:latin typeface="Arial" panose="020B0604020202020204" pitchFamily="34" charset="0"/>
              <a:cs typeface="Arial" panose="020B0604020202020204" pitchFamily="34" charset="0"/>
            </a:endParaRPr>
          </a:p>
          <a:p>
            <a:pPr marL="0" lvl="0" indent="0" algn="ctr">
              <a:buNone/>
            </a:pPr>
            <a:endParaRPr lang="en-US" sz="1200" b="1" u="sng" dirty="0">
              <a:solidFill>
                <a:schemeClr val="tx1"/>
              </a:solidFill>
              <a:latin typeface="Arial" panose="020B0604020202020204" pitchFamily="34" charset="0"/>
              <a:cs typeface="Arial" panose="020B0604020202020204" pitchFamily="34" charset="0"/>
            </a:endParaRPr>
          </a:p>
          <a:p>
            <a:pPr marL="0" lvl="0" indent="0" algn="ctr">
              <a:buNone/>
            </a:pPr>
            <a:endParaRPr lang="en-US" sz="1200" b="1" u="sng" dirty="0">
              <a:solidFill>
                <a:schemeClr val="tx1"/>
              </a:solidFill>
              <a:latin typeface="Arial" panose="020B0604020202020204" pitchFamily="34" charset="0"/>
              <a:cs typeface="Arial" panose="020B0604020202020204" pitchFamily="34" charset="0"/>
            </a:endParaRPr>
          </a:p>
          <a:p>
            <a:pPr marL="0" lvl="0" indent="0" algn="ctr">
              <a:buNone/>
            </a:pPr>
            <a:r>
              <a:rPr lang="en-US" sz="1200" b="1" u="sng" dirty="0">
                <a:solidFill>
                  <a:schemeClr val="tx1"/>
                </a:solidFill>
                <a:latin typeface="Arial" panose="020B0604020202020204" pitchFamily="34" charset="0"/>
                <a:cs typeface="Arial" panose="020B0604020202020204" pitchFamily="34" charset="0"/>
              </a:rPr>
              <a:t>STEP</a:t>
            </a:r>
          </a:p>
          <a:p>
            <a:pPr marL="0" lvl="0" indent="0" algn="ctr">
              <a:buNone/>
            </a:pPr>
            <a:r>
              <a:rPr lang="en-US" sz="1200" dirty="0">
                <a:solidFill>
                  <a:schemeClr val="tx1"/>
                </a:solidFill>
                <a:latin typeface="Arial" panose="020B0604020202020204" pitchFamily="34" charset="0"/>
                <a:cs typeface="Arial" panose="020B0604020202020204" pitchFamily="34" charset="0"/>
              </a:rPr>
              <a:t>When booking or outcoming an appointment, tick relevant option within intervention tab in RiO </a:t>
            </a:r>
          </a:p>
          <a:p>
            <a:pPr marL="0" lvl="0" indent="0" algn="ctr">
              <a:buNone/>
            </a:pPr>
            <a:r>
              <a:rPr lang="en-US" sz="1200" dirty="0">
                <a:solidFill>
                  <a:schemeClr val="tx1"/>
                </a:solidFill>
                <a:latin typeface="Arial" panose="020B0604020202020204" pitchFamily="34" charset="0"/>
                <a:cs typeface="Arial" panose="020B0604020202020204" pitchFamily="34" charset="0"/>
              </a:rPr>
              <a:t>AND/OR</a:t>
            </a:r>
          </a:p>
          <a:p>
            <a:pPr marL="0" lvl="0" indent="0" algn="ctr">
              <a:buNone/>
            </a:pPr>
            <a:r>
              <a:rPr lang="en-US" sz="1200" dirty="0">
                <a:solidFill>
                  <a:schemeClr val="tx1"/>
                </a:solidFill>
                <a:latin typeface="Arial" panose="020B0604020202020204" pitchFamily="34" charset="0"/>
                <a:cs typeface="Arial" panose="020B0604020202020204" pitchFamily="34" charset="0"/>
              </a:rPr>
              <a:t>Develop a care plan = complete DIALOG + care plan form in RiO</a:t>
            </a:r>
          </a:p>
          <a:p>
            <a:pPr marL="0" lvl="0" indent="0" algn="ctr">
              <a:buNone/>
            </a:pPr>
            <a:endParaRPr lang="en-US" sz="1200" b="1" u="sng" dirty="0">
              <a:solidFill>
                <a:schemeClr val="tx1"/>
              </a:solidFill>
              <a:latin typeface="Arial" panose="020B0604020202020204" pitchFamily="34" charset="0"/>
              <a:cs typeface="Arial" panose="020B0604020202020204" pitchFamily="34" charset="0"/>
            </a:endParaRPr>
          </a:p>
          <a:p>
            <a:pPr marL="0" lvl="0" indent="0" algn="ctr">
              <a:buNone/>
            </a:pPr>
            <a:endParaRPr lang="en-US" sz="1200" b="1" u="sng" dirty="0">
              <a:solidFill>
                <a:schemeClr val="tx1"/>
              </a:solidFill>
              <a:latin typeface="Arial" panose="020B0604020202020204" pitchFamily="34" charset="0"/>
              <a:cs typeface="Arial" panose="020B0604020202020204" pitchFamily="34" charset="0"/>
            </a:endParaRPr>
          </a:p>
          <a:p>
            <a:pPr marL="0" lvl="0" indent="0" algn="ctr">
              <a:buNone/>
            </a:pPr>
            <a:endParaRPr lang="en-US" sz="1200" b="1" u="sng" dirty="0">
              <a:solidFill>
                <a:schemeClr val="tx1"/>
              </a:solidFill>
              <a:latin typeface="Arial" panose="020B0604020202020204" pitchFamily="34" charset="0"/>
              <a:cs typeface="Arial" panose="020B0604020202020204" pitchFamily="34" charset="0"/>
            </a:endParaRPr>
          </a:p>
        </p:txBody>
      </p:sp>
      <p:cxnSp>
        <p:nvCxnSpPr>
          <p:cNvPr id="73" name="Straight Connector 72"/>
          <p:cNvCxnSpPr>
            <a:cxnSpLocks/>
          </p:cNvCxnSpPr>
          <p:nvPr/>
        </p:nvCxnSpPr>
        <p:spPr>
          <a:xfrm>
            <a:off x="-85564" y="4050000"/>
            <a:ext cx="12096206" cy="4400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923C028-3E1E-DED6-EA9D-7AB1627D1FE5}"/>
              </a:ext>
            </a:extLst>
          </p:cNvPr>
          <p:cNvSpPr/>
          <p:nvPr/>
        </p:nvSpPr>
        <p:spPr>
          <a:xfrm>
            <a:off x="528509" y="4188145"/>
            <a:ext cx="1423949" cy="9144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National Guide</a:t>
            </a:r>
          </a:p>
        </p:txBody>
      </p:sp>
      <p:sp>
        <p:nvSpPr>
          <p:cNvPr id="14" name="Rectangle 13">
            <a:extLst>
              <a:ext uri="{FF2B5EF4-FFF2-40B4-BE49-F238E27FC236}">
                <a16:creationId xmlns:a16="http://schemas.microsoft.com/office/drawing/2014/main" id="{D19CA00B-E30B-EB2B-B450-E17761A8D1C4}"/>
              </a:ext>
            </a:extLst>
          </p:cNvPr>
          <p:cNvSpPr/>
          <p:nvPr/>
        </p:nvSpPr>
        <p:spPr>
          <a:xfrm>
            <a:off x="526453" y="5277558"/>
            <a:ext cx="1518698" cy="1255990"/>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Steps to be completed by staff</a:t>
            </a:r>
          </a:p>
        </p:txBody>
      </p:sp>
      <p:sp>
        <p:nvSpPr>
          <p:cNvPr id="30" name="Rectangle 29">
            <a:extLst>
              <a:ext uri="{FF2B5EF4-FFF2-40B4-BE49-F238E27FC236}">
                <a16:creationId xmlns:a16="http://schemas.microsoft.com/office/drawing/2014/main" id="{8BA282F4-B42D-B94A-0E65-BC1A59617464}"/>
              </a:ext>
            </a:extLst>
          </p:cNvPr>
          <p:cNvSpPr/>
          <p:nvPr/>
        </p:nvSpPr>
        <p:spPr>
          <a:xfrm>
            <a:off x="9867127" y="6445548"/>
            <a:ext cx="2226313" cy="36845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See Slide 10 for image on how to record intended activities in RiO</a:t>
            </a:r>
          </a:p>
        </p:txBody>
      </p:sp>
    </p:spTree>
    <p:extLst>
      <p:ext uri="{BB962C8B-B14F-4D97-AF65-F5344CB8AC3E}">
        <p14:creationId xmlns:p14="http://schemas.microsoft.com/office/powerpoint/2010/main" val="2918657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022A5E-05FC-017D-7F09-39FB371D0763}"/>
              </a:ext>
            </a:extLst>
          </p:cNvPr>
          <p:cNvSpPr>
            <a:spLocks noGrp="1"/>
          </p:cNvSpPr>
          <p:nvPr>
            <p:ph type="title"/>
          </p:nvPr>
        </p:nvSpPr>
        <p:spPr>
          <a:xfrm>
            <a:off x="0" y="0"/>
            <a:ext cx="10534185" cy="319177"/>
          </a:xfrm>
        </p:spPr>
        <p:txBody>
          <a:bodyPr>
            <a:normAutofit fontScale="90000"/>
          </a:bodyPr>
          <a:lstStyle/>
          <a:p>
            <a:pPr algn="ctr"/>
            <a:r>
              <a:rPr lang="en-GB" sz="2400" b="1" dirty="0">
                <a:solidFill>
                  <a:schemeClr val="accent1"/>
                </a:solidFill>
                <a:cs typeface="Calibri Light"/>
              </a:rPr>
              <a:t>New interventions list in RiO- BLMK</a:t>
            </a:r>
            <a:endParaRPr lang="en-US" sz="2400" b="1" dirty="0">
              <a:solidFill>
                <a:schemeClr val="accent1"/>
              </a:solidFill>
              <a:latin typeface="Arial"/>
              <a:cs typeface="Arial"/>
            </a:endParaRPr>
          </a:p>
        </p:txBody>
      </p:sp>
      <p:graphicFrame>
        <p:nvGraphicFramePr>
          <p:cNvPr id="9" name="Table 8">
            <a:extLst>
              <a:ext uri="{FF2B5EF4-FFF2-40B4-BE49-F238E27FC236}">
                <a16:creationId xmlns:a16="http://schemas.microsoft.com/office/drawing/2014/main" id="{E7754EA7-0DC7-F374-D8DB-6441A375E85A}"/>
              </a:ext>
            </a:extLst>
          </p:cNvPr>
          <p:cNvGraphicFramePr>
            <a:graphicFrameLocks noGrp="1"/>
          </p:cNvGraphicFramePr>
          <p:nvPr>
            <p:extLst>
              <p:ext uri="{D42A27DB-BD31-4B8C-83A1-F6EECF244321}">
                <p14:modId xmlns:p14="http://schemas.microsoft.com/office/powerpoint/2010/main" val="527433491"/>
              </p:ext>
            </p:extLst>
          </p:nvPr>
        </p:nvGraphicFramePr>
        <p:xfrm>
          <a:off x="86265" y="319176"/>
          <a:ext cx="12042476" cy="6278880"/>
        </p:xfrm>
        <a:graphic>
          <a:graphicData uri="http://schemas.openxmlformats.org/drawingml/2006/table">
            <a:tbl>
              <a:tblPr firstRow="1" bandRow="1">
                <a:tableStyleId>{7DF18680-E054-41AD-8BC1-D1AEF772440D}</a:tableStyleId>
              </a:tblPr>
              <a:tblGrid>
                <a:gridCol w="2554704">
                  <a:extLst>
                    <a:ext uri="{9D8B030D-6E8A-4147-A177-3AD203B41FA5}">
                      <a16:colId xmlns:a16="http://schemas.microsoft.com/office/drawing/2014/main" val="2143987430"/>
                    </a:ext>
                  </a:extLst>
                </a:gridCol>
                <a:gridCol w="1532202">
                  <a:extLst>
                    <a:ext uri="{9D8B030D-6E8A-4147-A177-3AD203B41FA5}">
                      <a16:colId xmlns:a16="http://schemas.microsoft.com/office/drawing/2014/main" val="419701369"/>
                    </a:ext>
                  </a:extLst>
                </a:gridCol>
                <a:gridCol w="3654390">
                  <a:extLst>
                    <a:ext uri="{9D8B030D-6E8A-4147-A177-3AD203B41FA5}">
                      <a16:colId xmlns:a16="http://schemas.microsoft.com/office/drawing/2014/main" val="376775942"/>
                    </a:ext>
                  </a:extLst>
                </a:gridCol>
                <a:gridCol w="2844261">
                  <a:extLst>
                    <a:ext uri="{9D8B030D-6E8A-4147-A177-3AD203B41FA5}">
                      <a16:colId xmlns:a16="http://schemas.microsoft.com/office/drawing/2014/main" val="1786851919"/>
                    </a:ext>
                  </a:extLst>
                </a:gridCol>
                <a:gridCol w="1456919">
                  <a:extLst>
                    <a:ext uri="{9D8B030D-6E8A-4147-A177-3AD203B41FA5}">
                      <a16:colId xmlns:a16="http://schemas.microsoft.com/office/drawing/2014/main" val="1430451431"/>
                    </a:ext>
                  </a:extLst>
                </a:gridCol>
              </a:tblGrid>
              <a:tr h="533665">
                <a:tc>
                  <a:txBody>
                    <a:bodyPr/>
                    <a:lstStyle/>
                    <a:p>
                      <a:pPr lvl="0" algn="ctr">
                        <a:lnSpc>
                          <a:spcPct val="100000"/>
                        </a:lnSpc>
                        <a:spcBef>
                          <a:spcPts val="0"/>
                        </a:spcBef>
                        <a:spcAft>
                          <a:spcPts val="0"/>
                        </a:spcAft>
                        <a:buNone/>
                      </a:pPr>
                      <a:r>
                        <a:rPr lang="en-US" sz="1000" b="1" u="none" strike="noStrike" noProof="0" dirty="0">
                          <a:latin typeface="Arial" panose="020B0604020202020204" pitchFamily="34" charset="0"/>
                          <a:cs typeface="Arial" panose="020B0604020202020204" pitchFamily="34" charset="0"/>
                        </a:rPr>
                        <a:t>Mental Health</a:t>
                      </a:r>
                      <a:endParaRPr lang="en-US" sz="1000" b="1" i="0" u="none" strike="noStrike" noProof="0" dirty="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lnSpc>
                          <a:spcPct val="100000"/>
                        </a:lnSpc>
                        <a:spcBef>
                          <a:spcPts val="0"/>
                        </a:spcBef>
                        <a:spcAft>
                          <a:spcPts val="0"/>
                        </a:spcAft>
                        <a:buNone/>
                      </a:pPr>
                      <a:r>
                        <a:rPr lang="en-US" sz="1000" b="1" u="none" strike="noStrike" noProof="0" dirty="0">
                          <a:latin typeface="Arial" panose="020B0604020202020204" pitchFamily="34" charset="0"/>
                          <a:cs typeface="Arial" panose="020B0604020202020204" pitchFamily="34" charset="0"/>
                        </a:rPr>
                        <a:t>Medication and Physical Therapy Intervention</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lnSpc>
                          <a:spcPct val="100000"/>
                        </a:lnSpc>
                        <a:spcBef>
                          <a:spcPts val="0"/>
                        </a:spcBef>
                        <a:spcAft>
                          <a:spcPts val="0"/>
                        </a:spcAft>
                        <a:buNone/>
                      </a:pPr>
                      <a:r>
                        <a:rPr lang="en-US" sz="1000" b="1" u="none" strike="noStrike" noProof="0" dirty="0">
                          <a:latin typeface="Arial" panose="020B0604020202020204" pitchFamily="34" charset="0"/>
                          <a:cs typeface="Arial" panose="020B0604020202020204" pitchFamily="34" charset="0"/>
                        </a:rPr>
                        <a:t>Psychological Therapies/Psychosocial Interventions</a:t>
                      </a:r>
                      <a:endParaRPr lang="en-US" sz="10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algn="ctr" rtl="0" eaLnBrk="1" latinLnBrk="0" hangingPunct="1">
                        <a:lnSpc>
                          <a:spcPct val="100000"/>
                        </a:lnSpc>
                        <a:buNone/>
                      </a:pPr>
                      <a:r>
                        <a:rPr lang="en-US" sz="1000" dirty="0">
                          <a:latin typeface="Arial" panose="020B0604020202020204" pitchFamily="34" charset="0"/>
                          <a:cs typeface="Arial" panose="020B0604020202020204" pitchFamily="34" charset="0"/>
                        </a:rPr>
                        <a:t>Psychosocial Interventions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algn="ctr" rtl="0" eaLnBrk="1" latinLnBrk="0" hangingPunct="1">
                        <a:lnSpc>
                          <a:spcPct val="100000"/>
                        </a:lnSpc>
                        <a:buNone/>
                      </a:pPr>
                      <a:r>
                        <a:rPr lang="en-US" sz="1000" dirty="0">
                          <a:latin typeface="Arial" panose="020B0604020202020204" pitchFamily="34" charset="0"/>
                          <a:cs typeface="Arial" panose="020B0604020202020204" pitchFamily="34" charset="0"/>
                        </a:rPr>
                        <a:t>Others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78334288"/>
                  </a:ext>
                </a:extLst>
              </a:tr>
              <a:tr h="5573838">
                <a:tc>
                  <a:txBody>
                    <a:bodyPr/>
                    <a:lstStyle/>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Mental health triage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Mental health assessment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Psychological assessment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Initial memory assessment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Assessment for dementia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Neuropsychological testing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Risk assessment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Occupational therapy assessment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Structured clinical assessment for CEN/PD</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Structured Clinical Management (regime/therapy)</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Assessment of mental capacity in accordance with Mental Capacity Act (2005) (procedure)</a:t>
                      </a:r>
                    </a:p>
                    <a:p>
                      <a:pPr marL="0" indent="0" algn="l" fontAlgn="t">
                        <a:buFont typeface="Arial" panose="020B0604020202020204" pitchFamily="34" charset="0"/>
                        <a:buNone/>
                      </a:pPr>
                      <a:r>
                        <a:rPr lang="en-GB" sz="1000" b="0" i="0" u="none" strike="noStrike" dirty="0">
                          <a:solidFill>
                            <a:srgbClr val="000000"/>
                          </a:solidFill>
                          <a:effectLst/>
                          <a:latin typeface="Arial" panose="020B0604020202020204" pitchFamily="34" charset="0"/>
                          <a:cs typeface="Arial" panose="020B0604020202020204" pitchFamily="34" charset="0"/>
                        </a:rPr>
                        <a:t>Group consultation (procedure)</a:t>
                      </a:r>
                    </a:p>
                    <a:p>
                      <a:pPr marL="0" indent="0" algn="l" fontAlgn="t">
                        <a:buFont typeface="Arial" panose="020B0604020202020204" pitchFamily="34" charset="0"/>
                        <a:buNone/>
                      </a:pP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000" dirty="0">
                          <a:latin typeface="Arial"/>
                        </a:rPr>
                        <a:t>Administration of drug or medicament (procedure)</a:t>
                      </a:r>
                    </a:p>
                    <a:p>
                      <a:pPr lvl="0">
                        <a:buNone/>
                      </a:pPr>
                      <a:r>
                        <a:rPr lang="en-US" sz="1000" dirty="0">
                          <a:latin typeface="Arial"/>
                        </a:rPr>
                        <a:t>Review of medication (procedure)</a:t>
                      </a:r>
                    </a:p>
                    <a:p>
                      <a:pPr lvl="0">
                        <a:buNone/>
                      </a:pPr>
                      <a:r>
                        <a:rPr lang="en-US" sz="1000" dirty="0">
                          <a:latin typeface="Arial"/>
                        </a:rPr>
                        <a:t>Mental health medication review (procedure)</a:t>
                      </a:r>
                    </a:p>
                    <a:p>
                      <a:pPr lvl="0">
                        <a:buNone/>
                      </a:pPr>
                      <a:r>
                        <a:rPr lang="en-US" sz="1000" dirty="0">
                          <a:latin typeface="Arial"/>
                        </a:rPr>
                        <a:t>Management of compliance with medical regimen (regime/therapy)</a:t>
                      </a:r>
                    </a:p>
                    <a:p>
                      <a:pPr lvl="0">
                        <a:buNone/>
                      </a:pPr>
                      <a:r>
                        <a:rPr lang="en-US" sz="1000" dirty="0">
                          <a:latin typeface="Arial"/>
                        </a:rPr>
                        <a:t>Medication monitoring (regime/therapy)</a:t>
                      </a:r>
                    </a:p>
                    <a:p>
                      <a:pPr lvl="0">
                        <a:buNone/>
                      </a:pPr>
                      <a:r>
                        <a:rPr lang="en-US" sz="1000" dirty="0">
                          <a:latin typeface="Arial"/>
                        </a:rPr>
                        <a:t>Clozapine therapy (procedure)</a:t>
                      </a:r>
                    </a:p>
                    <a:p>
                      <a:pPr lvl="0">
                        <a:buNone/>
                      </a:pPr>
                      <a:r>
                        <a:rPr lang="en-US" sz="1000" dirty="0">
                          <a:latin typeface="Arial"/>
                        </a:rPr>
                        <a:t>Monitoring of clozapine therapy (regime/therapy)</a:t>
                      </a:r>
                    </a:p>
                    <a:p>
                      <a:pPr lvl="0">
                        <a:buNone/>
                      </a:pPr>
                      <a:r>
                        <a:rPr lang="en-US" sz="1000" dirty="0">
                          <a:latin typeface="Arial"/>
                        </a:rPr>
                        <a:t>Lithium therapy (procedure)</a:t>
                      </a:r>
                    </a:p>
                    <a:p>
                      <a:pPr lvl="0">
                        <a:buNone/>
                      </a:pPr>
                      <a:r>
                        <a:rPr lang="en-US" sz="1000" dirty="0">
                          <a:latin typeface="Arial"/>
                        </a:rPr>
                        <a:t>Lithium monitoring (finding)</a:t>
                      </a:r>
                    </a:p>
                    <a:p>
                      <a:pPr lvl="0">
                        <a:buNone/>
                      </a:pPr>
                      <a:r>
                        <a:rPr lang="en-US" sz="1000" dirty="0">
                          <a:latin typeface="Arial"/>
                        </a:rPr>
                        <a:t>Valproate therapy (procedure)</a:t>
                      </a:r>
                    </a:p>
                    <a:p>
                      <a:pPr lvl="0">
                        <a:buNone/>
                      </a:pPr>
                      <a:r>
                        <a:rPr lang="en-US" sz="1000" dirty="0">
                          <a:latin typeface="Arial"/>
                        </a:rPr>
                        <a:t>Monitoring of valproate therapy (regime/therapy)</a:t>
                      </a:r>
                    </a:p>
                    <a:p>
                      <a:pPr lvl="0">
                        <a:buNone/>
                      </a:pPr>
                      <a:r>
                        <a:rPr lang="en-US" sz="1000" dirty="0">
                          <a:latin typeface="Arial"/>
                        </a:rPr>
                        <a:t>Valproate therapy stopped (situation)</a:t>
                      </a:r>
                    </a:p>
                    <a:p>
                      <a:pPr lvl="0">
                        <a:buNone/>
                      </a:pPr>
                      <a:r>
                        <a:rPr lang="en-US" sz="1000" dirty="0">
                          <a:latin typeface="Arial"/>
                        </a:rPr>
                        <a:t>Electroconvulsive therapy (procedure)</a:t>
                      </a:r>
                    </a:p>
                    <a:p>
                      <a:pPr lvl="0">
                        <a:buNone/>
                      </a:pPr>
                      <a:r>
                        <a:rPr lang="en-US" sz="1000" dirty="0">
                          <a:latin typeface="Arial"/>
                        </a:rPr>
                        <a:t>Transcranial magnetic stimulation of brain (procedure)</a:t>
                      </a:r>
                    </a:p>
                    <a:p>
                      <a:pPr lvl="0">
                        <a:buNone/>
                      </a:pPr>
                      <a:endParaRPr lang="en-US" sz="1000" dirty="0">
                        <a:latin typeface="Arial"/>
                      </a:endParaRPr>
                    </a:p>
                    <a:p>
                      <a:pPr marL="0" indent="0" algn="l" fontAlgn="t">
                        <a:buFont typeface="Arial" panose="020B0604020202020204" pitchFamily="34" charset="0"/>
                        <a:buNone/>
                      </a:pPr>
                      <a:endParaRPr lang="en-GB" sz="1000" b="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Psychotherapy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Group 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for psychosis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for eating disorders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for personality disorder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Group cognitive and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for bipolar disorder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Guided self-help 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Mindfulness-based cognitive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Trauma focused 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Group cognitive </a:t>
                      </a:r>
                      <a:r>
                        <a:rPr lang="en-US" sz="1000" dirty="0" err="1">
                          <a:latin typeface="Arial" panose="020B0604020202020204" pitchFamily="34" charset="0"/>
                          <a:cs typeface="Arial" panose="020B0604020202020204" pitchFamily="34" charset="0"/>
                        </a:rPr>
                        <a:t>behavioural</a:t>
                      </a:r>
                      <a:r>
                        <a:rPr lang="en-US" sz="1000" dirty="0">
                          <a:latin typeface="Arial" panose="020B0604020202020204" pitchFamily="34" charset="0"/>
                          <a:cs typeface="Arial" panose="020B0604020202020204" pitchFamily="34" charset="0"/>
                        </a:rPr>
                        <a:t> therapy for eating disorder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Schema focused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Dialectical </a:t>
                      </a:r>
                      <a:r>
                        <a:rPr lang="en-US" sz="1000" dirty="0" err="1">
                          <a:latin typeface="Arial" panose="020B0604020202020204" pitchFamily="34" charset="0"/>
                          <a:cs typeface="Arial" panose="020B0604020202020204" pitchFamily="34" charset="0"/>
                        </a:rPr>
                        <a:t>behaviour</a:t>
                      </a:r>
                      <a:r>
                        <a:rPr lang="en-US" sz="1000" dirty="0">
                          <a:latin typeface="Arial" panose="020B0604020202020204" pitchFamily="34" charset="0"/>
                          <a:cs typeface="Arial" panose="020B0604020202020204" pitchFamily="34" charset="0"/>
                        </a:rPr>
                        <a:t> therapy (regime/therapy)</a:t>
                      </a:r>
                    </a:p>
                    <a:p>
                      <a:pPr marL="0" lvl="0" indent="0">
                        <a:buFont typeface="Arial" panose="020B0604020202020204" pitchFamily="34" charset="0"/>
                        <a:buNone/>
                      </a:pPr>
                      <a:r>
                        <a:rPr lang="en-US" sz="1000" dirty="0" err="1">
                          <a:latin typeface="Arial" panose="020B0604020202020204" pitchFamily="34" charset="0"/>
                          <a:cs typeface="Arial" panose="020B0604020202020204" pitchFamily="34" charset="0"/>
                        </a:rPr>
                        <a:t>Mentalisation</a:t>
                      </a:r>
                      <a:r>
                        <a:rPr lang="en-US" sz="1000" dirty="0">
                          <a:latin typeface="Arial" panose="020B0604020202020204" pitchFamily="34" charset="0"/>
                          <a:cs typeface="Arial" panose="020B0604020202020204" pitchFamily="34" charset="0"/>
                        </a:rPr>
                        <a:t> based treatment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Cognitive analytic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Integrative psychotherapy (regime/therapy) </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Eye movement desensitization and reprocessing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Psychodynamic psychotherapy (regime/therapy) </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Focal psychodynamic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Compassion-focused therapy (regime/therapy) </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Maudsley Model of Anorexia Nervosa Treatment for Adults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Art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Creative 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Dance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Music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Psychodrama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Narrative therapy (regime/therapy)</a:t>
                      </a:r>
                    </a:p>
                    <a:p>
                      <a:pPr marL="0" lvl="0" indent="0">
                        <a:buFont typeface="Arial" panose="020B0604020202020204" pitchFamily="34" charset="0"/>
                        <a:buNone/>
                      </a:pPr>
                      <a:r>
                        <a:rPr lang="en-US" sz="1000" dirty="0">
                          <a:latin typeface="Arial" panose="020B0604020202020204" pitchFamily="34" charset="0"/>
                          <a:cs typeface="Arial" panose="020B0604020202020204" pitchFamily="34" charset="0"/>
                        </a:rPr>
                        <a:t>Psychological formulation (procedure)</a:t>
                      </a:r>
                    </a:p>
                    <a:p>
                      <a:pPr marL="0" lvl="0" indent="0">
                        <a:buFont typeface="Arial" panose="020B0604020202020204" pitchFamily="34" charset="0"/>
                        <a:buNone/>
                      </a:pP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Assistance with obtaining accommodation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Individual Placement and Support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Employment education, guidance, and counselling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Nutrition education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Signposting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Recommendation to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Mindfulness-based therapy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Smoking cessation education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Recommendation to exercise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Motivational interviewing technique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Guided self-help psychological therapy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Mental health promotion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Mental health caregiver support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Caregiver focused education and support program (situation)</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Mental Health Act procedure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Safeguarding intervention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Occupational therapy (regime/therapy) </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Care navigation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Dialectical behavioural therapy skills group intervention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Daily living activity therapy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Formal peer support intervention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Activity care assessment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Assessment under the Mental Health Act 1983 (England and Wales) (procedure)</a:t>
                      </a:r>
                    </a:p>
                    <a:p>
                      <a:pPr marL="0" lvl="0" indent="0" algn="l" rtl="0" eaLnBrk="1" latinLnBrk="0" hangingPunct="1">
                        <a:lnSpc>
                          <a:spcPct val="100000"/>
                        </a:lnSpc>
                        <a:buFont typeface="Arial" panose="020B0604020202020204" pitchFamily="34" charset="0"/>
                        <a:buNone/>
                      </a:pP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Official review of care under the Mental Health Act 1983 (England and Wales)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Consultation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Care planning session (procedure)</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Caregiver support (regime/therapy)</a:t>
                      </a:r>
                    </a:p>
                    <a:p>
                      <a:pPr marL="0" lvl="0" indent="0" algn="l" rtl="0" eaLnBrk="1" latinLnBrk="0" hangingPunct="1">
                        <a:lnSpc>
                          <a:spcPct val="100000"/>
                        </a:lnSpc>
                        <a:buFont typeface="Arial" panose="020B0604020202020204" pitchFamily="34" charset="0"/>
                        <a:buNone/>
                      </a:pPr>
                      <a:r>
                        <a:rPr lang="en-GB" sz="1000" dirty="0">
                          <a:latin typeface="Arial" panose="020B0604020202020204" pitchFamily="34" charset="0"/>
                          <a:cs typeface="Arial" panose="020B0604020202020204" pitchFamily="34" charset="0"/>
                        </a:rPr>
                        <a:t>Safeguarding adults protection plan agreed finding) </a:t>
                      </a:r>
                    </a:p>
                    <a:p>
                      <a:pPr marL="0" lvl="0" indent="0" algn="l" rtl="0" eaLnBrk="1" latinLnBrk="0" hangingPunct="1">
                        <a:lnSpc>
                          <a:spcPct val="100000"/>
                        </a:lnSpc>
                        <a:buFont typeface="Arial" panose="020B0604020202020204" pitchFamily="34" charset="0"/>
                        <a:buNone/>
                      </a:pPr>
                      <a:endParaRPr lang="en-US" sz="1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2402563"/>
                  </a:ext>
                </a:extLst>
              </a:tr>
            </a:tbl>
          </a:graphicData>
        </a:graphic>
      </p:graphicFrame>
    </p:spTree>
    <p:extLst>
      <p:ext uri="{BB962C8B-B14F-4D97-AF65-F5344CB8AC3E}">
        <p14:creationId xmlns:p14="http://schemas.microsoft.com/office/powerpoint/2010/main" val="335493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E022A5E-05FC-017D-7F09-39FB371D0763}"/>
              </a:ext>
            </a:extLst>
          </p:cNvPr>
          <p:cNvSpPr>
            <a:spLocks noGrp="1"/>
          </p:cNvSpPr>
          <p:nvPr>
            <p:ph type="title"/>
          </p:nvPr>
        </p:nvSpPr>
        <p:spPr>
          <a:xfrm>
            <a:off x="0" y="0"/>
            <a:ext cx="10534185" cy="533330"/>
          </a:xfrm>
        </p:spPr>
        <p:txBody>
          <a:bodyPr>
            <a:normAutofit/>
          </a:bodyPr>
          <a:lstStyle/>
          <a:p>
            <a:pPr algn="ctr"/>
            <a:r>
              <a:rPr lang="en-GB" sz="3200" b="1" dirty="0">
                <a:solidFill>
                  <a:schemeClr val="accent1"/>
                </a:solidFill>
                <a:cs typeface="Calibri Light"/>
              </a:rPr>
              <a:t>New interventions list in RiO- East London</a:t>
            </a:r>
            <a:endParaRPr lang="en-US" sz="3200" b="1" dirty="0">
              <a:solidFill>
                <a:schemeClr val="accent1"/>
              </a:solidFill>
              <a:latin typeface="Arial"/>
              <a:cs typeface="Arial"/>
            </a:endParaRPr>
          </a:p>
        </p:txBody>
      </p:sp>
      <p:graphicFrame>
        <p:nvGraphicFramePr>
          <p:cNvPr id="9" name="Table 8">
            <a:extLst>
              <a:ext uri="{FF2B5EF4-FFF2-40B4-BE49-F238E27FC236}">
                <a16:creationId xmlns:a16="http://schemas.microsoft.com/office/drawing/2014/main" id="{E7754EA7-0DC7-F374-D8DB-6441A375E85A}"/>
              </a:ext>
            </a:extLst>
          </p:cNvPr>
          <p:cNvGraphicFramePr>
            <a:graphicFrameLocks noGrp="1"/>
          </p:cNvGraphicFramePr>
          <p:nvPr>
            <p:extLst>
              <p:ext uri="{D42A27DB-BD31-4B8C-83A1-F6EECF244321}">
                <p14:modId xmlns:p14="http://schemas.microsoft.com/office/powerpoint/2010/main" val="2021685484"/>
              </p:ext>
            </p:extLst>
          </p:nvPr>
        </p:nvGraphicFramePr>
        <p:xfrm>
          <a:off x="203201" y="533330"/>
          <a:ext cx="11718505" cy="6127256"/>
        </p:xfrm>
        <a:graphic>
          <a:graphicData uri="http://schemas.openxmlformats.org/drawingml/2006/table">
            <a:tbl>
              <a:tblPr firstRow="1" bandRow="1">
                <a:tableStyleId>{7DF18680-E054-41AD-8BC1-D1AEF772440D}</a:tableStyleId>
              </a:tblPr>
              <a:tblGrid>
                <a:gridCol w="2143184">
                  <a:extLst>
                    <a:ext uri="{9D8B030D-6E8A-4147-A177-3AD203B41FA5}">
                      <a16:colId xmlns:a16="http://schemas.microsoft.com/office/drawing/2014/main" val="2143987430"/>
                    </a:ext>
                  </a:extLst>
                </a:gridCol>
                <a:gridCol w="1889185">
                  <a:extLst>
                    <a:ext uri="{9D8B030D-6E8A-4147-A177-3AD203B41FA5}">
                      <a16:colId xmlns:a16="http://schemas.microsoft.com/office/drawing/2014/main" val="419701369"/>
                    </a:ext>
                  </a:extLst>
                </a:gridCol>
                <a:gridCol w="3312543">
                  <a:extLst>
                    <a:ext uri="{9D8B030D-6E8A-4147-A177-3AD203B41FA5}">
                      <a16:colId xmlns:a16="http://schemas.microsoft.com/office/drawing/2014/main" val="376775942"/>
                    </a:ext>
                  </a:extLst>
                </a:gridCol>
                <a:gridCol w="2600375">
                  <a:extLst>
                    <a:ext uri="{9D8B030D-6E8A-4147-A177-3AD203B41FA5}">
                      <a16:colId xmlns:a16="http://schemas.microsoft.com/office/drawing/2014/main" val="1786851919"/>
                    </a:ext>
                  </a:extLst>
                </a:gridCol>
                <a:gridCol w="1773218">
                  <a:extLst>
                    <a:ext uri="{9D8B030D-6E8A-4147-A177-3AD203B41FA5}">
                      <a16:colId xmlns:a16="http://schemas.microsoft.com/office/drawing/2014/main" val="1430451431"/>
                    </a:ext>
                  </a:extLst>
                </a:gridCol>
              </a:tblGrid>
              <a:tr h="548004">
                <a:tc>
                  <a:txBody>
                    <a:bodyPr/>
                    <a:lstStyle/>
                    <a:p>
                      <a:pPr lvl="0" algn="ctr">
                        <a:lnSpc>
                          <a:spcPct val="100000"/>
                        </a:lnSpc>
                        <a:spcBef>
                          <a:spcPts val="0"/>
                        </a:spcBef>
                        <a:spcAft>
                          <a:spcPts val="0"/>
                        </a:spcAft>
                        <a:buNone/>
                      </a:pPr>
                      <a:r>
                        <a:rPr lang="en-US" sz="1400" b="1" u="none" strike="noStrike" noProof="0" dirty="0">
                          <a:latin typeface="Arial" panose="020B0604020202020204" pitchFamily="34" charset="0"/>
                          <a:cs typeface="Arial" panose="020B0604020202020204" pitchFamily="34" charset="0"/>
                        </a:rPr>
                        <a:t>Mental Health</a:t>
                      </a:r>
                      <a:endParaRPr lang="en-US" sz="1400" b="1" i="0" u="none" strike="noStrike" noProof="0" dirty="0">
                        <a:solidFill>
                          <a:srgbClr val="000000"/>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lnSpc>
                          <a:spcPct val="100000"/>
                        </a:lnSpc>
                        <a:spcBef>
                          <a:spcPts val="0"/>
                        </a:spcBef>
                        <a:spcAft>
                          <a:spcPts val="0"/>
                        </a:spcAft>
                        <a:buNone/>
                      </a:pPr>
                      <a:r>
                        <a:rPr lang="en-US" sz="1400" b="1" u="none" strike="noStrike" noProof="0" dirty="0">
                          <a:latin typeface="Arial" panose="020B0604020202020204" pitchFamily="34" charset="0"/>
                          <a:cs typeface="Arial" panose="020B0604020202020204" pitchFamily="34" charset="0"/>
                        </a:rPr>
                        <a:t>Medication and Physical Therapy Intervention</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vl="0" algn="ctr">
                        <a:lnSpc>
                          <a:spcPct val="100000"/>
                        </a:lnSpc>
                        <a:spcBef>
                          <a:spcPts val="0"/>
                        </a:spcBef>
                        <a:spcAft>
                          <a:spcPts val="0"/>
                        </a:spcAft>
                        <a:buNone/>
                      </a:pPr>
                      <a:r>
                        <a:rPr lang="en-US" sz="1400" b="1" u="none" strike="noStrike" noProof="0" dirty="0">
                          <a:latin typeface="Arial" panose="020B0604020202020204" pitchFamily="34" charset="0"/>
                          <a:cs typeface="Arial" panose="020B0604020202020204" pitchFamily="34" charset="0"/>
                        </a:rPr>
                        <a:t>Psychological Therapies/Psychosocial Interventions</a:t>
                      </a:r>
                      <a:endParaRPr lang="en-US"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algn="ctr" rtl="0" eaLnBrk="1" latinLnBrk="0" hangingPunct="1">
                        <a:lnSpc>
                          <a:spcPct val="100000"/>
                        </a:lnSpc>
                        <a:buNone/>
                      </a:pPr>
                      <a:r>
                        <a:rPr lang="en-US" sz="1400" dirty="0">
                          <a:latin typeface="Arial" panose="020B0604020202020204" pitchFamily="34" charset="0"/>
                          <a:cs typeface="Arial" panose="020B0604020202020204" pitchFamily="34" charset="0"/>
                        </a:rPr>
                        <a:t>Psychosocial Interventions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lvl="0" algn="ctr" rtl="0" eaLnBrk="1" latinLnBrk="0" hangingPunct="1">
                        <a:lnSpc>
                          <a:spcPct val="100000"/>
                        </a:lnSpc>
                        <a:buNone/>
                      </a:pPr>
                      <a:r>
                        <a:rPr lang="en-US" sz="1400" dirty="0">
                          <a:latin typeface="Arial" panose="020B0604020202020204" pitchFamily="34" charset="0"/>
                          <a:cs typeface="Arial" panose="020B0604020202020204" pitchFamily="34" charset="0"/>
                        </a:rPr>
                        <a:t>Others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78334288"/>
                  </a:ext>
                </a:extLst>
              </a:tr>
              <a:tr h="5395736">
                <a:tc>
                  <a:txBody>
                    <a:bodyPr/>
                    <a:lstStyle/>
                    <a:p>
                      <a:pPr marL="0" indent="0" algn="l" fontAlgn="t">
                        <a:buFont typeface="Arial" panose="020B0604020202020204" pitchFamily="34" charset="0"/>
                        <a:buNone/>
                      </a:pPr>
                      <a:r>
                        <a:rPr lang="en-GB" sz="1400" b="0" i="0" u="none" strike="noStrike" dirty="0">
                          <a:solidFill>
                            <a:srgbClr val="000000"/>
                          </a:solidFill>
                          <a:effectLst/>
                          <a:latin typeface="Arial" panose="020B0604020202020204" pitchFamily="34" charset="0"/>
                          <a:cs typeface="Arial" panose="020B0604020202020204" pitchFamily="34" charset="0"/>
                        </a:rPr>
                        <a:t> Full needs assessment</a:t>
                      </a:r>
                    </a:p>
                    <a:p>
                      <a:pPr marL="0" indent="0" algn="l" fontAlgn="t">
                        <a:buFont typeface="Arial" panose="020B0604020202020204" pitchFamily="34" charset="0"/>
                        <a:buNone/>
                      </a:pPr>
                      <a:r>
                        <a:rPr lang="en-GB" sz="1400" b="0" i="0" u="none" strike="noStrike" dirty="0">
                          <a:solidFill>
                            <a:srgbClr val="000000"/>
                          </a:solidFill>
                          <a:effectLst/>
                          <a:latin typeface="Arial" panose="020B0604020202020204" pitchFamily="34" charset="0"/>
                          <a:cs typeface="Arial" panose="020B0604020202020204" pitchFamily="34" charset="0"/>
                        </a:rPr>
                        <a:t> </a:t>
                      </a:r>
                      <a:r>
                        <a:rPr lang="en-US" sz="1400" u="none" strike="noStrike" noProof="0" dirty="0">
                          <a:latin typeface="Arial"/>
                        </a:rPr>
                        <a:t>ABT</a:t>
                      </a:r>
                    </a:p>
                    <a:p>
                      <a:pPr marL="0" indent="0" algn="l" fontAlgn="t">
                        <a:buFont typeface="Arial" panose="020B0604020202020204" pitchFamily="34" charset="0"/>
                        <a:buNone/>
                      </a:pPr>
                      <a:r>
                        <a:rPr lang="en-US" sz="1400" u="none" strike="noStrike" noProof="0" dirty="0">
                          <a:latin typeface="Arial"/>
                        </a:rPr>
                        <a:t> Initial assessment </a:t>
                      </a:r>
                    </a:p>
                    <a:p>
                      <a:pPr marL="0" indent="0" algn="l" fontAlgn="t">
                        <a:buFont typeface="Arial" panose="020B0604020202020204" pitchFamily="34" charset="0"/>
                        <a:buNone/>
                      </a:pPr>
                      <a:r>
                        <a:rPr lang="en-US" sz="1400" u="none" strike="noStrike" noProof="0" dirty="0">
                          <a:latin typeface="Arial"/>
                        </a:rPr>
                        <a:t> Psychology treatment                 </a:t>
                      </a:r>
                      <a:endParaRPr lang="en-GB"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GB" sz="1400" b="0" u="none" strike="noStrike" dirty="0">
                          <a:solidFill>
                            <a:srgbClr val="000000"/>
                          </a:solidFill>
                          <a:effectLst/>
                          <a:latin typeface="Arial" panose="020B0604020202020204" pitchFamily="34" charset="0"/>
                          <a:cs typeface="Arial" panose="020B0604020202020204" pitchFamily="34" charset="0"/>
                        </a:rPr>
                        <a:t> </a:t>
                      </a:r>
                      <a:r>
                        <a:rPr lang="en-US" sz="1400" u="none" strike="noStrike" noProof="0" dirty="0">
                          <a:latin typeface="Arial"/>
                        </a:rPr>
                        <a:t>Medication administration </a:t>
                      </a:r>
                      <a:endParaRPr lang="en-US" sz="1400" dirty="0">
                        <a:latin typeface="Arial"/>
                      </a:endParaRPr>
                    </a:p>
                    <a:p>
                      <a:pPr lvl="0">
                        <a:buNone/>
                      </a:pPr>
                      <a:r>
                        <a:rPr lang="en-US" sz="1400" u="none" strike="noStrike" noProof="0" dirty="0">
                          <a:latin typeface="Arial"/>
                        </a:rPr>
                        <a:t> Medication review</a:t>
                      </a:r>
                    </a:p>
                    <a:p>
                      <a:pPr lvl="0">
                        <a:buNone/>
                      </a:pPr>
                      <a:r>
                        <a:rPr lang="en-US" sz="1400" u="none" strike="noStrike" noProof="0" dirty="0">
                          <a:latin typeface="Arial"/>
                        </a:rPr>
                        <a:t> Psychiatric/medical intervention </a:t>
                      </a:r>
                    </a:p>
                    <a:p>
                      <a:pPr lvl="0">
                        <a:buNone/>
                      </a:pPr>
                      <a:r>
                        <a:rPr lang="en-US" sz="1400" u="none" strike="noStrike" noProof="0" dirty="0">
                          <a:latin typeface="Arial"/>
                        </a:rPr>
                        <a:t> </a:t>
                      </a:r>
                      <a:r>
                        <a:rPr lang="en-US" sz="1400" b="0" i="0" u="none" strike="noStrike" noProof="0" dirty="0">
                          <a:solidFill>
                            <a:srgbClr val="000000"/>
                          </a:solidFill>
                          <a:latin typeface="Arial"/>
                        </a:rPr>
                        <a:t>Medical assessment  </a:t>
                      </a:r>
                    </a:p>
                    <a:p>
                      <a:pPr lvl="0">
                        <a:buNone/>
                      </a:pPr>
                      <a:r>
                        <a:rPr lang="en-US" sz="1400" b="0" i="0" u="none" strike="noStrike" noProof="0" dirty="0">
                          <a:solidFill>
                            <a:srgbClr val="000000"/>
                          </a:solidFill>
                          <a:latin typeface="Arial"/>
                        </a:rPr>
                        <a:t> Pharmacy assessment </a:t>
                      </a:r>
                    </a:p>
                    <a:p>
                      <a:pPr lvl="0">
                        <a:buNone/>
                      </a:pPr>
                      <a:endParaRPr lang="en-US" sz="1400" u="none" strike="noStrike" noProof="0" dirty="0">
                        <a:latin typeface="Arial"/>
                      </a:endParaRPr>
                    </a:p>
                    <a:p>
                      <a:pPr lvl="0">
                        <a:buNone/>
                      </a:pPr>
                      <a:endParaRPr lang="en-US" sz="1400" dirty="0">
                        <a:latin typeface="Arial"/>
                      </a:endParaRPr>
                    </a:p>
                    <a:p>
                      <a:pPr marL="0" indent="0" algn="l" fontAlgn="t">
                        <a:buFont typeface="Arial" panose="020B0604020202020204" pitchFamily="34" charset="0"/>
                        <a:buNone/>
                      </a:pPr>
                      <a:endParaRPr lang="en-GB" sz="1400" b="0" u="none" strike="noStrike" dirty="0">
                        <a:solidFill>
                          <a:srgbClr val="000000"/>
                        </a:solidFill>
                        <a:effectLst/>
                        <a:latin typeface="Arial" panose="020B0604020202020204" pitchFamily="34" charset="0"/>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400" u="none" strike="noStrike" noProof="0" dirty="0">
                          <a:solidFill>
                            <a:srgbClr val="000000"/>
                          </a:solidFill>
                          <a:latin typeface="Arial"/>
                        </a:rPr>
                        <a:t>Group psychological therapy – Psychodynamic </a:t>
                      </a:r>
                    </a:p>
                    <a:p>
                      <a:pPr lvl="0">
                        <a:buNone/>
                      </a:pPr>
                      <a:r>
                        <a:rPr lang="en-US" sz="1400" u="none" strike="noStrike" noProof="0" dirty="0">
                          <a:solidFill>
                            <a:srgbClr val="000000"/>
                          </a:solidFill>
                          <a:latin typeface="Arial"/>
                        </a:rPr>
                        <a:t>Individual psychological therapy - CBT / integrative</a:t>
                      </a:r>
                    </a:p>
                    <a:p>
                      <a:pPr lvl="0">
                        <a:buNone/>
                      </a:pPr>
                      <a:r>
                        <a:rPr lang="en-US" sz="1400" u="none" strike="noStrike" noProof="0" dirty="0">
                          <a:solidFill>
                            <a:srgbClr val="000000"/>
                          </a:solidFill>
                          <a:latin typeface="Arial"/>
                        </a:rPr>
                        <a:t>Group psychological therapy -  CBT / integrative  </a:t>
                      </a:r>
                    </a:p>
                    <a:p>
                      <a:pPr lvl="0">
                        <a:buNone/>
                      </a:pPr>
                      <a:r>
                        <a:rPr lang="en-US" sz="1400" u="none" strike="noStrike" noProof="0" dirty="0">
                          <a:solidFill>
                            <a:srgbClr val="000000"/>
                          </a:solidFill>
                          <a:latin typeface="Arial"/>
                        </a:rPr>
                        <a:t>Cognitive </a:t>
                      </a:r>
                      <a:r>
                        <a:rPr lang="en-US" sz="1400" u="none" strike="noStrike" noProof="0" dirty="0" err="1">
                          <a:solidFill>
                            <a:srgbClr val="000000"/>
                          </a:solidFill>
                          <a:latin typeface="Arial"/>
                        </a:rPr>
                        <a:t>behavioural</a:t>
                      </a:r>
                      <a:r>
                        <a:rPr lang="en-US" sz="1400" u="none" strike="noStrike" noProof="0" dirty="0">
                          <a:solidFill>
                            <a:srgbClr val="000000"/>
                          </a:solidFill>
                          <a:latin typeface="Arial"/>
                        </a:rPr>
                        <a:t> therapy for eating disorders (regime/therapy)</a:t>
                      </a:r>
                    </a:p>
                    <a:p>
                      <a:pPr lvl="0" algn="l">
                        <a:lnSpc>
                          <a:spcPct val="100000"/>
                        </a:lnSpc>
                        <a:spcBef>
                          <a:spcPts val="0"/>
                        </a:spcBef>
                        <a:spcAft>
                          <a:spcPts val="0"/>
                        </a:spcAft>
                        <a:buNone/>
                      </a:pPr>
                      <a:r>
                        <a:rPr lang="en-US" sz="1400" u="none" strike="noStrike" noProof="0" dirty="0">
                          <a:solidFill>
                            <a:srgbClr val="000000"/>
                          </a:solidFill>
                          <a:latin typeface="Arial"/>
                        </a:rPr>
                        <a:t>Guided self-help cognitive </a:t>
                      </a:r>
                      <a:r>
                        <a:rPr lang="en-US" sz="1400" u="none" strike="noStrike" noProof="0" dirty="0" err="1">
                          <a:solidFill>
                            <a:srgbClr val="000000"/>
                          </a:solidFill>
                          <a:latin typeface="Arial"/>
                        </a:rPr>
                        <a:t>behavioural</a:t>
                      </a:r>
                      <a:r>
                        <a:rPr lang="en-US" sz="1400" u="none" strike="noStrike" noProof="0" dirty="0">
                          <a:solidFill>
                            <a:srgbClr val="000000"/>
                          </a:solidFill>
                          <a:latin typeface="Arial"/>
                        </a:rPr>
                        <a:t> therapy (regime/therapy)  </a:t>
                      </a:r>
                      <a:endParaRPr lang="en-US" sz="1400" dirty="0">
                        <a:latin typeface="Arial"/>
                      </a:endParaRPr>
                    </a:p>
                    <a:p>
                      <a:pPr lvl="0" algn="l">
                        <a:lnSpc>
                          <a:spcPct val="100000"/>
                        </a:lnSpc>
                        <a:spcBef>
                          <a:spcPts val="0"/>
                        </a:spcBef>
                        <a:spcAft>
                          <a:spcPts val="0"/>
                        </a:spcAft>
                        <a:buNone/>
                      </a:pPr>
                      <a:r>
                        <a:rPr lang="en-US" sz="1400" u="none" strike="noStrike" noProof="0" dirty="0">
                          <a:solidFill>
                            <a:srgbClr val="000000"/>
                          </a:solidFill>
                          <a:latin typeface="Arial"/>
                        </a:rPr>
                        <a:t>ED hub intervention, FREED intervention, ED dietetic intervention</a:t>
                      </a:r>
                      <a:endParaRPr lang="en-US" sz="1400" dirty="0">
                        <a:latin typeface="Arial"/>
                      </a:endParaRPr>
                    </a:p>
                    <a:p>
                      <a:pPr lvl="0">
                        <a:buNone/>
                      </a:pPr>
                      <a:r>
                        <a:rPr lang="en-US" sz="1400" u="none" strike="noStrike" noProof="0" dirty="0">
                          <a:solidFill>
                            <a:srgbClr val="000000"/>
                          </a:solidFill>
                          <a:latin typeface="Arial"/>
                        </a:rPr>
                        <a:t>PCN ED intervention              </a:t>
                      </a:r>
                      <a:endParaRPr lang="en-US" sz="1400" dirty="0">
                        <a:latin typeface="Arial"/>
                      </a:endParaRPr>
                    </a:p>
                    <a:p>
                      <a:pPr lvl="0">
                        <a:buNone/>
                      </a:pPr>
                      <a:r>
                        <a:rPr lang="en-US" sz="1400" u="none" strike="noStrike" noProof="0" dirty="0">
                          <a:solidFill>
                            <a:srgbClr val="000000"/>
                          </a:solidFill>
                          <a:latin typeface="Arial"/>
                        </a:rPr>
                        <a:t> Focal psychodynamic therapy (regime/therapy)     </a:t>
                      </a:r>
                      <a:endParaRPr lang="en-US" sz="1400" dirty="0">
                        <a:latin typeface="Arial"/>
                      </a:endParaRPr>
                    </a:p>
                    <a:p>
                      <a:pPr lvl="0">
                        <a:buNone/>
                      </a:pPr>
                      <a:r>
                        <a:rPr lang="en-US" sz="1400" u="none" strike="noStrike" noProof="0" dirty="0">
                          <a:solidFill>
                            <a:srgbClr val="000000"/>
                          </a:solidFill>
                          <a:latin typeface="Arial"/>
                        </a:rPr>
                        <a:t>Art therapy            </a:t>
                      </a:r>
                      <a:endParaRPr lang="en-US" sz="1400" dirty="0">
                        <a:latin typeface="Arial"/>
                      </a:endParaRPr>
                    </a:p>
                    <a:p>
                      <a:pPr lvl="0">
                        <a:buNone/>
                      </a:pPr>
                      <a:r>
                        <a:rPr lang="en-US" sz="1400" u="none" strike="noStrike" noProof="0" dirty="0">
                          <a:solidFill>
                            <a:srgbClr val="000000"/>
                          </a:solidFill>
                          <a:latin typeface="Arial"/>
                        </a:rPr>
                        <a:t>Psychological assessment</a:t>
                      </a:r>
                      <a:endParaRPr lang="en-US" sz="1400" dirty="0">
                        <a:latin typeface="Arial"/>
                      </a:endParaRPr>
                    </a:p>
                    <a:p>
                      <a:pPr lvl="0">
                        <a:buNone/>
                      </a:pPr>
                      <a:r>
                        <a:rPr lang="en-US" sz="1400" u="none" strike="noStrike" noProof="0" dirty="0">
                          <a:solidFill>
                            <a:srgbClr val="000000"/>
                          </a:solidFill>
                          <a:latin typeface="Arial"/>
                        </a:rPr>
                        <a:t>Psychological treatment, Psychological review </a:t>
                      </a:r>
                      <a:endParaRPr lang="en-US" sz="1400" dirty="0">
                        <a:latin typeface="Arial"/>
                      </a:endParaRPr>
                    </a:p>
                    <a:p>
                      <a:pPr lvl="0">
                        <a:buNone/>
                      </a:pPr>
                      <a:r>
                        <a:rPr lang="en-US" sz="1400" u="none" strike="noStrike" noProof="0" dirty="0">
                          <a:solidFill>
                            <a:srgbClr val="000000"/>
                          </a:solidFill>
                          <a:latin typeface="Arial"/>
                        </a:rPr>
                        <a:t>Interpersonal psychotherapy (regime/therapy)</a:t>
                      </a:r>
                      <a:endParaRPr lang="en-US" sz="1400" dirty="0">
                        <a:latin typeface="Arial"/>
                      </a:endParaRPr>
                    </a:p>
                    <a:p>
                      <a:pPr marL="0" lv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400" b="0" i="0" u="none" strike="noStrike" noProof="0" dirty="0">
                          <a:solidFill>
                            <a:srgbClr val="000000"/>
                          </a:solidFill>
                          <a:latin typeface="Arial"/>
                        </a:rPr>
                        <a:t>Housing support  </a:t>
                      </a:r>
                    </a:p>
                    <a:p>
                      <a:pPr lvl="0">
                        <a:buNone/>
                      </a:pPr>
                      <a:r>
                        <a:rPr lang="en-US" sz="1400" b="0" i="0" u="none" strike="noStrike" noProof="0" dirty="0">
                          <a:solidFill>
                            <a:srgbClr val="000000"/>
                          </a:solidFill>
                          <a:latin typeface="Arial"/>
                        </a:rPr>
                        <a:t>Query distinctions for employment support (IPS and Non IPS)</a:t>
                      </a:r>
                    </a:p>
                    <a:p>
                      <a:pPr lvl="0">
                        <a:buNone/>
                      </a:pPr>
                      <a:r>
                        <a:rPr lang="en-US" sz="1400" b="0" i="0" u="none" strike="noStrike" noProof="0" dirty="0">
                          <a:solidFill>
                            <a:srgbClr val="000000"/>
                          </a:solidFill>
                          <a:latin typeface="Arial"/>
                        </a:rPr>
                        <a:t>Employment support    </a:t>
                      </a:r>
                    </a:p>
                    <a:p>
                      <a:pPr lvl="0">
                        <a:buNone/>
                      </a:pPr>
                      <a:r>
                        <a:rPr lang="en-US" sz="1400" b="0" i="0" u="none" strike="noStrike" noProof="0" dirty="0">
                          <a:solidFill>
                            <a:srgbClr val="000000"/>
                          </a:solidFill>
                          <a:latin typeface="Arial"/>
                        </a:rPr>
                        <a:t>Signposting (procedure), Signposted to appropriate service (intervention) </a:t>
                      </a:r>
                    </a:p>
                    <a:p>
                      <a:pPr lvl="0">
                        <a:buNone/>
                      </a:pPr>
                      <a:r>
                        <a:rPr lang="en-US" sz="1400" b="0" i="0" u="none" strike="noStrike" noProof="0" dirty="0">
                          <a:solidFill>
                            <a:srgbClr val="000000"/>
                          </a:solidFill>
                          <a:latin typeface="Arial"/>
                        </a:rPr>
                        <a:t>Liaison with other agencies     </a:t>
                      </a:r>
                    </a:p>
                    <a:p>
                      <a:pPr lvl="0">
                        <a:buNone/>
                      </a:pPr>
                      <a:r>
                        <a:rPr lang="en-US" sz="1400" b="0" i="0" u="none" strike="noStrike" noProof="0" dirty="0">
                          <a:solidFill>
                            <a:srgbClr val="000000"/>
                          </a:solidFill>
                          <a:latin typeface="Arial"/>
                        </a:rPr>
                        <a:t>Leisure activities input, Physical health review/observation     </a:t>
                      </a:r>
                    </a:p>
                    <a:p>
                      <a:pPr lvl="0">
                        <a:buNone/>
                      </a:pPr>
                      <a:r>
                        <a:rPr lang="en-US" sz="1400" b="0" i="0" u="none" strike="noStrike" noProof="0" dirty="0">
                          <a:solidFill>
                            <a:srgbClr val="000000"/>
                          </a:solidFill>
                          <a:latin typeface="Arial"/>
                        </a:rPr>
                        <a:t>Emergency mental health assessment (procedure)    </a:t>
                      </a:r>
                    </a:p>
                    <a:p>
                      <a:pPr lvl="0">
                        <a:buNone/>
                      </a:pPr>
                      <a:r>
                        <a:rPr lang="en-US" sz="1400" b="0" i="0" u="none" strike="noStrike" noProof="0" dirty="0">
                          <a:solidFill>
                            <a:srgbClr val="000000"/>
                          </a:solidFill>
                          <a:latin typeface="Arial"/>
                        </a:rPr>
                        <a:t>Safeguarding </a:t>
                      </a:r>
                    </a:p>
                    <a:p>
                      <a:pPr lvl="0">
                        <a:buNone/>
                      </a:pPr>
                      <a:r>
                        <a:rPr lang="en-US" sz="1400" b="0" i="0" u="none" strike="noStrike" noProof="0" dirty="0">
                          <a:solidFill>
                            <a:srgbClr val="000000"/>
                          </a:solidFill>
                          <a:latin typeface="Arial"/>
                        </a:rPr>
                        <a:t>Care Act Assessment</a:t>
                      </a:r>
                    </a:p>
                    <a:p>
                      <a:pPr lvl="0">
                        <a:buNone/>
                      </a:pPr>
                      <a:r>
                        <a:rPr lang="en-US" sz="1400" b="0" i="0" u="none" strike="noStrike" noProof="0">
                          <a:solidFill>
                            <a:srgbClr val="000000"/>
                          </a:solidFill>
                          <a:latin typeface="Arial"/>
                        </a:rPr>
                        <a:t>Occupational therapy </a:t>
                      </a:r>
                      <a:r>
                        <a:rPr lang="en-US" sz="1400" b="0" i="0" u="none" strike="noStrike" noProof="0" dirty="0">
                          <a:solidFill>
                            <a:srgbClr val="000000"/>
                          </a:solidFill>
                          <a:latin typeface="Arial"/>
                        </a:rPr>
                        <a:t>i</a:t>
                      </a:r>
                      <a:r>
                        <a:rPr lang="en-US" sz="1400" b="0" i="0" u="none" strike="noStrike" noProof="0">
                          <a:solidFill>
                            <a:srgbClr val="000000"/>
                          </a:solidFill>
                          <a:latin typeface="Arial"/>
                        </a:rPr>
                        <a:t>ntervention</a:t>
                      </a:r>
                      <a:endParaRPr lang="en-US" sz="1400" b="0" i="0" u="none" strike="noStrike" noProof="0" dirty="0">
                        <a:solidFill>
                          <a:srgbClr val="000000"/>
                        </a:solidFill>
                        <a:latin typeface="Arial"/>
                      </a:endParaRPr>
                    </a:p>
                    <a:p>
                      <a:pPr lvl="0">
                        <a:buNone/>
                      </a:pPr>
                      <a:r>
                        <a:rPr lang="en-US" sz="1400" b="0" i="0" u="none" strike="noStrike" noProof="0" dirty="0">
                          <a:solidFill>
                            <a:srgbClr val="000000"/>
                          </a:solidFill>
                          <a:latin typeface="Arial"/>
                        </a:rPr>
                        <a:t>Placement review</a:t>
                      </a:r>
                    </a:p>
                    <a:p>
                      <a:pPr marL="0" lvl="0" indent="0" algn="l" rtl="0" eaLnBrk="1" latinLnBrk="0" hangingPunct="1">
                        <a:lnSpc>
                          <a:spcPct val="100000"/>
                        </a:lnSpc>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buNone/>
                      </a:pPr>
                      <a:r>
                        <a:rPr lang="en-US" sz="1400" b="0" i="0" u="none" strike="noStrike" noProof="0" dirty="0">
                          <a:solidFill>
                            <a:srgbClr val="000000"/>
                          </a:solidFill>
                          <a:latin typeface="Arial"/>
                        </a:rPr>
                        <a:t>Care Act Review</a:t>
                      </a:r>
                    </a:p>
                    <a:p>
                      <a:pPr lvl="0">
                        <a:buNone/>
                      </a:pPr>
                      <a:r>
                        <a:rPr lang="en-US" sz="1400" b="0" i="0" u="none" strike="noStrike" noProof="0" dirty="0">
                          <a:solidFill>
                            <a:srgbClr val="000000"/>
                          </a:solidFill>
                          <a:latin typeface="Arial"/>
                        </a:rPr>
                        <a:t>Care Act Support</a:t>
                      </a:r>
                    </a:p>
                    <a:p>
                      <a:pPr marL="0" lvl="0" indent="0" algn="l" rtl="0" eaLnBrk="1" latinLnBrk="0" hangingPunct="1">
                        <a:lnSpc>
                          <a:spcPct val="100000"/>
                        </a:lnSpc>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2402563"/>
                  </a:ext>
                </a:extLst>
              </a:tr>
            </a:tbl>
          </a:graphicData>
        </a:graphic>
      </p:graphicFrame>
    </p:spTree>
    <p:extLst>
      <p:ext uri="{BB962C8B-B14F-4D97-AF65-F5344CB8AC3E}">
        <p14:creationId xmlns:p14="http://schemas.microsoft.com/office/powerpoint/2010/main" val="36394719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E96A179070CC741A361F677BE8078A1" ma:contentTypeVersion="3" ma:contentTypeDescription="Create a new document." ma:contentTypeScope="" ma:versionID="3fae1c8c37c38c3a0c3e4060c93d68e1">
  <xsd:schema xmlns:xsd="http://www.w3.org/2001/XMLSchema" xmlns:xs="http://www.w3.org/2001/XMLSchema" xmlns:p="http://schemas.microsoft.com/office/2006/metadata/properties" xmlns:ns3="e6a50fcc-5c0a-4a98-8892-a92b153a2626" targetNamespace="http://schemas.microsoft.com/office/2006/metadata/properties" ma:root="true" ma:fieldsID="5631abb443c1e37c3f397d879ac7d9df" ns3:_="">
    <xsd:import namespace="e6a50fcc-5c0a-4a98-8892-a92b153a2626"/>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50fcc-5c0a-4a98-8892-a92b153a2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A994AD-AF06-4F53-935C-367772039A2F}">
  <ds:schemaRefs>
    <ds:schemaRef ds:uri="http://schemas.microsoft.com/sharepoint/v3/contenttype/forms"/>
  </ds:schemaRefs>
</ds:datastoreItem>
</file>

<file path=customXml/itemProps2.xml><?xml version="1.0" encoding="utf-8"?>
<ds:datastoreItem xmlns:ds="http://schemas.openxmlformats.org/officeDocument/2006/customXml" ds:itemID="{850091C5-4E90-4014-9B9D-0BC880C1F86D}">
  <ds:schemaRefs>
    <ds:schemaRef ds:uri="http://purl.org/dc/elements/1.1/"/>
    <ds:schemaRef ds:uri="http://schemas.openxmlformats.org/package/2006/metadata/core-properties"/>
    <ds:schemaRef ds:uri="http://www.w3.org/XML/1998/namespace"/>
    <ds:schemaRef ds:uri="http://schemas.microsoft.com/office/2006/metadata/properties"/>
    <ds:schemaRef ds:uri="http://purl.org/dc/dcmitype/"/>
    <ds:schemaRef ds:uri="http://schemas.microsoft.com/office/infopath/2007/PartnerControls"/>
    <ds:schemaRef ds:uri="http://purl.org/dc/terms/"/>
    <ds:schemaRef ds:uri="http://schemas.microsoft.com/office/2006/documentManagement/types"/>
    <ds:schemaRef ds:uri="e6a50fcc-5c0a-4a98-8892-a92b153a2626"/>
  </ds:schemaRefs>
</ds:datastoreItem>
</file>

<file path=customXml/itemProps3.xml><?xml version="1.0" encoding="utf-8"?>
<ds:datastoreItem xmlns:ds="http://schemas.openxmlformats.org/officeDocument/2006/customXml" ds:itemID="{4C5749B7-25B5-4CA4-8C52-A9E1623AD4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a50fcc-5c0a-4a98-8892-a92b153a26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17333</TotalTime>
  <Words>1982</Words>
  <Application>Microsoft Office PowerPoint</Application>
  <PresentationFormat>Widescreen</PresentationFormat>
  <Paragraphs>255</Paragraphs>
  <Slides>11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Courier New</vt:lpstr>
      <vt:lpstr>Times New Roman</vt:lpstr>
      <vt:lpstr>Office Theme</vt:lpstr>
      <vt:lpstr>1_Office Theme</vt:lpstr>
      <vt:lpstr>                                                                             New National Waiting Times Standard    Adults and Older Adults Training Pack </vt:lpstr>
      <vt:lpstr>Background – New Waiting Times Standard</vt:lpstr>
      <vt:lpstr>Services in Scope</vt:lpstr>
      <vt:lpstr>Services Not in Scope</vt:lpstr>
      <vt:lpstr>The Waiting Time Pathway</vt:lpstr>
      <vt:lpstr>PowerPoint Presentation</vt:lpstr>
      <vt:lpstr>PowerPoint Presentation</vt:lpstr>
      <vt:lpstr>New interventions list in RiO- BLMK</vt:lpstr>
      <vt:lpstr>New interventions list in RiO- East London</vt:lpstr>
      <vt:lpstr>How to Record Intended Activities in RiO  </vt:lpstr>
      <vt:lpstr>Useful Resources &amp; Contacts</vt:lpstr>
    </vt:vector>
  </TitlesOfParts>
  <Company>East London NHS Foundation Trust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National Waiting Times Standard Project at ELFT   All You Need To Know </dc:title>
  <dc:creator>EKUNGOMI, Yinka (EAST LONDON NHS FOUNDATION TRUST)</dc:creator>
  <cp:lastModifiedBy>Baksh de la Iglesia Amber</cp:lastModifiedBy>
  <cp:revision>288</cp:revision>
  <dcterms:created xsi:type="dcterms:W3CDTF">2023-11-15T13:27:31Z</dcterms:created>
  <dcterms:modified xsi:type="dcterms:W3CDTF">2023-12-15T16:05:08Z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0x010100BE96A179070CC741A361F677BE8078A1</vt:lpwstr>
  </property>
  <property fmtid="{D5CDD505-2E9C-101B-9397-08002B2CF9AE}" pid="3" name="MediaServiceImageTags">
    <vt:lpwstr/>
  </property>
</Properties>
</file>