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0" r:id="rId7"/>
    <p:sldId id="334" r:id="rId8"/>
    <p:sldId id="335" r:id="rId9"/>
    <p:sldId id="268"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18D60-B2BD-44FB-A523-CEF365A6CEE0}" v="2" dt="2023-12-08T13:37:36.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6707-E605-AD35-5191-A8CD31167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34C7AD-DDEC-373C-16D3-7F904F287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266EAB-F9A8-D721-6A54-5CB4ABD47FFC}"/>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A7CFC422-0EEC-7E11-F564-BD255CAC8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9C460-F0D8-4434-1145-6BD3DA3A6B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499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CECF-3986-25BC-527A-899F079C1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543738-C667-BBC2-56C7-EE2D9B3C3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76A55-9AB7-F41C-3C28-4C112B91A831}"/>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54CFA68B-7BB0-4CD3-B4D9-484BBC734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DFD27-3FB3-826D-4FC5-CEFBA8A6BD2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650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4ED44-3EF0-F7E9-5917-A5CBEA61D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5DB7F-FF95-AD45-DE6A-9A132B63F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E833B0-6E3F-1088-BF3C-7BBA83595E3D}"/>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CA5E53BD-5A71-67D1-F941-C923E8263C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9980D-34BE-AC2A-E161-CBB7D4D0BBE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9994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CDBA-BCB1-1807-91B6-D760777D6B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6E05B-0452-D94C-EF6B-F919937B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5DA99-C78D-46A3-FC6B-3A305506687E}"/>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03277B2C-E63F-3B09-F7EB-D80A7981E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FCBF8-9218-DAA9-81FF-F04A213B4029}"/>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76693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9DC3-5513-DF29-806B-E1368FD0C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496AC-D6AC-CE80-1155-B83CB5B1D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D4892-990E-85AD-EF3F-117C1B84B3F1}"/>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3D847846-A277-7CC8-81A7-AF7A1AD6B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DCB7C-18FD-0686-504B-DBC64C844382}"/>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78025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6B8-E632-B3A3-6E10-2FDB8383D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43053F-A5EB-DB5C-9427-8A0617EE2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521F4A-9F94-0E4C-2FCB-7009D8BF1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9836D4-765D-899D-326A-E6BDB32861FA}"/>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6" name="Footer Placeholder 5">
            <a:extLst>
              <a:ext uri="{FF2B5EF4-FFF2-40B4-BE49-F238E27FC236}">
                <a16:creationId xmlns:a16="http://schemas.microsoft.com/office/drawing/2014/main" id="{FB0AFBBC-7A82-0219-8F34-AAFC67529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A56C5B-A0B4-7EBE-E07F-A93326583AD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319459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3766-2EB0-3739-CC29-8DDFB1C7A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F93500-AEA6-58B0-01D1-DB6B4A690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A9B39-018D-0FEA-A57C-462921794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3B2311-A4A6-767B-FEEE-427B275C5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7761C-67E5-0865-3D38-00F806A9E8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B3AEBE-88FF-807C-6753-9CB2729EA12E}"/>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8" name="Footer Placeholder 7">
            <a:extLst>
              <a:ext uri="{FF2B5EF4-FFF2-40B4-BE49-F238E27FC236}">
                <a16:creationId xmlns:a16="http://schemas.microsoft.com/office/drawing/2014/main" id="{CFE2B21F-E550-D184-6C81-647C82457F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AFE959-24B8-F44E-1AB5-9646973BE1F7}"/>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17562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258F-615F-826C-4C5D-B517784717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0CCAF-E34D-1A1A-4D11-2FDB1218EA3A}"/>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4" name="Footer Placeholder 3">
            <a:extLst>
              <a:ext uri="{FF2B5EF4-FFF2-40B4-BE49-F238E27FC236}">
                <a16:creationId xmlns:a16="http://schemas.microsoft.com/office/drawing/2014/main" id="{CF1AF482-DB77-C2AA-228D-FE34D0DB43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CB663E-70DA-308D-550B-713E971C3F3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3881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53B7C-7567-4BB8-57F9-8CF6F03E709B}"/>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3" name="Footer Placeholder 2">
            <a:extLst>
              <a:ext uri="{FF2B5EF4-FFF2-40B4-BE49-F238E27FC236}">
                <a16:creationId xmlns:a16="http://schemas.microsoft.com/office/drawing/2014/main" id="{591F5E96-66B0-449A-0165-F015101BC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05FE83-F05B-9EF9-87AA-F0C5B15943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8130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8706-270D-3E27-7D54-F324C8EDA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62F27-0FF1-6E7D-656F-440E53821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6E0FE1-66FD-CE6B-8236-A855BBEDB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69409-41B7-FC4E-B792-076842580C0B}"/>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6" name="Footer Placeholder 5">
            <a:extLst>
              <a:ext uri="{FF2B5EF4-FFF2-40B4-BE49-F238E27FC236}">
                <a16:creationId xmlns:a16="http://schemas.microsoft.com/office/drawing/2014/main" id="{16DCD3BE-6075-14CF-9321-AC665034C3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F18D6-1701-C23C-5236-26BE008813E6}"/>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14559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7797-2703-0651-12D3-438891FC2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5A16F7-B650-E001-5712-918113E45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A69D06-DEF5-B830-BFD0-8919B5B65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AFF66-DC63-877C-9AB9-19603368A30C}"/>
              </a:ext>
            </a:extLst>
          </p:cNvPr>
          <p:cNvSpPr>
            <a:spLocks noGrp="1"/>
          </p:cNvSpPr>
          <p:nvPr>
            <p:ph type="dt" sz="half" idx="10"/>
          </p:nvPr>
        </p:nvSpPr>
        <p:spPr/>
        <p:txBody>
          <a:bodyPr/>
          <a:lstStyle/>
          <a:p>
            <a:fld id="{B7476581-A975-4167-9D5C-CABEA4E423E7}" type="datetimeFigureOut">
              <a:rPr lang="en-GB" smtClean="0"/>
              <a:t>15/12/2023</a:t>
            </a:fld>
            <a:endParaRPr lang="en-GB"/>
          </a:p>
        </p:txBody>
      </p:sp>
      <p:sp>
        <p:nvSpPr>
          <p:cNvPr id="6" name="Footer Placeholder 5">
            <a:extLst>
              <a:ext uri="{FF2B5EF4-FFF2-40B4-BE49-F238E27FC236}">
                <a16:creationId xmlns:a16="http://schemas.microsoft.com/office/drawing/2014/main" id="{402D60C3-A887-8F9C-87AF-D05CC9DB0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180F7B-426F-A7A6-9C7E-FE25818A8851}"/>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05448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82BA4-3477-54DB-AD72-C9AA3AB8C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9F31A-8316-6DBE-5C04-3834F71D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E9F78-D5D8-FA1C-63A6-56D5511D8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6581-A975-4167-9D5C-CABEA4E423E7}" type="datetimeFigureOut">
              <a:rPr lang="en-GB" smtClean="0"/>
              <a:t>15/12/2023</a:t>
            </a:fld>
            <a:endParaRPr lang="en-GB"/>
          </a:p>
        </p:txBody>
      </p:sp>
      <p:sp>
        <p:nvSpPr>
          <p:cNvPr id="5" name="Footer Placeholder 4">
            <a:extLst>
              <a:ext uri="{FF2B5EF4-FFF2-40B4-BE49-F238E27FC236}">
                <a16:creationId xmlns:a16="http://schemas.microsoft.com/office/drawing/2014/main" id="{91384062-47A7-1FD5-CAD5-3C7D4B4FC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98CF41-1E2B-563C-11A6-2DC1C00AC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FDDD-9C96-42FB-A461-E217FC501F0A}" type="slidenum">
              <a:rPr lang="en-GB" smtClean="0"/>
              <a:t>‹#›</a:t>
            </a:fld>
            <a:endParaRPr lang="en-GB"/>
          </a:p>
        </p:txBody>
      </p:sp>
    </p:spTree>
    <p:extLst>
      <p:ext uri="{BB962C8B-B14F-4D97-AF65-F5344CB8AC3E}">
        <p14:creationId xmlns:p14="http://schemas.microsoft.com/office/powerpoint/2010/main" val="178128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48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National Waiting Times Standard</a:t>
            </a:r>
            <a:r>
              <a:rPr lang="en-GB" sz="4800" b="1" dirty="0">
                <a:solidFill>
                  <a:schemeClr val="accent1"/>
                </a:solidFill>
                <a:latin typeface="Arial" panose="020B0604020202020204" pitchFamily="34" charset="0"/>
                <a:cs typeface="Arial" panose="020B0604020202020204" pitchFamily="34" charset="0"/>
              </a:rPr>
              <a:t/>
            </a:r>
            <a:br>
              <a:rPr lang="en-GB" sz="4800" b="1" dirty="0">
                <a:solidFill>
                  <a:schemeClr val="accent1"/>
                </a:solidFill>
                <a:latin typeface="Arial" panose="020B0604020202020204" pitchFamily="34" charset="0"/>
                <a:cs typeface="Arial" panose="020B0604020202020204" pitchFamily="34" charset="0"/>
              </a:rPr>
            </a:br>
            <a:r>
              <a:rPr lang="en-GB" sz="4800" b="1" dirty="0">
                <a:solidFill>
                  <a:schemeClr val="accent1"/>
                </a:solidFill>
                <a:latin typeface="Arial" panose="020B0604020202020204" pitchFamily="34" charset="0"/>
                <a:cs typeface="Arial" panose="020B0604020202020204" pitchFamily="34" charset="0"/>
              </a:rPr>
              <a:t> </a:t>
            </a:r>
            <a:br>
              <a:rPr lang="en-GB" sz="4800" b="1" dirty="0">
                <a:solidFill>
                  <a:schemeClr val="accent1"/>
                </a:solidFill>
                <a:latin typeface="Arial" panose="020B0604020202020204" pitchFamily="34" charset="0"/>
                <a:cs typeface="Arial" panose="020B0604020202020204" pitchFamily="34" charset="0"/>
              </a:rPr>
            </a:br>
            <a:r>
              <a:rPr lang="en-GB" sz="1800" b="1" dirty="0">
                <a:solidFill>
                  <a:schemeClr val="accent1"/>
                </a:solidFill>
                <a:latin typeface="Arial" panose="020B0604020202020204" pitchFamily="34" charset="0"/>
                <a:cs typeface="Arial" panose="020B0604020202020204" pitchFamily="34" charset="0"/>
              </a:rPr>
              <a:t>Children and Adolescents Mental Health Services (CAMHS)</a:t>
            </a:r>
            <a:r>
              <a:rPr lang="en-GB" sz="1800" dirty="0">
                <a:solidFill>
                  <a:schemeClr val="accent1"/>
                </a:solidFill>
                <a:latin typeface="Arial" panose="020B0604020202020204" pitchFamily="34" charset="0"/>
                <a:cs typeface="Arial" panose="020B0604020202020204" pitchFamily="34" charset="0"/>
              </a:rPr>
              <a:t/>
            </a:r>
            <a:br>
              <a:rPr lang="en-GB" sz="1800" dirty="0">
                <a:solidFill>
                  <a:schemeClr val="accent1"/>
                </a:solidFill>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686834" y="1153572"/>
            <a:ext cx="3200400" cy="4461163"/>
          </a:xfrm>
        </p:spPr>
        <p:txBody>
          <a:bodyPr>
            <a:normAutofit/>
          </a:bodyPr>
          <a:lstStyle/>
          <a:p>
            <a:r>
              <a:rPr lang="en-GB" sz="3700" b="1">
                <a:solidFill>
                  <a:srgbClr val="FFFFFF"/>
                </a:solidFill>
                <a:latin typeface="Arial" panose="020B0604020202020204" pitchFamily="34" charset="0"/>
                <a:cs typeface="Arial" panose="020B0604020202020204" pitchFamily="34" charset="0"/>
              </a:rPr>
              <a:t>Background</a:t>
            </a:r>
          </a:p>
        </p:txBody>
      </p:sp>
      <p:sp>
        <p:nvSpPr>
          <p:cNvPr id="47"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a:bodyPr>
          <a:lstStyle/>
          <a:p>
            <a:pPr marL="0" indent="0">
              <a:buNone/>
            </a:pPr>
            <a:r>
              <a:rPr lang="en-GB" sz="1700" dirty="0">
                <a:latin typeface="Arial" panose="020B0604020202020204" pitchFamily="34" charset="0"/>
                <a:cs typeface="Arial" panose="020B0604020202020204" pitchFamily="34" charset="0"/>
              </a:rPr>
              <a:t>As a result of the increasing challenges in the mental health of children and young people, the NHS has committed to approaches that can practically deliver four weeks waiting time for access to NHS support.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Children, young people and their families/carers presenting to community-based mental health services should now start to receive help </a:t>
            </a:r>
            <a:r>
              <a:rPr kumimoji="0" lang="en-GB" sz="1700" b="1" i="0" u="sng" strike="noStrike" kern="1200" cap="none" spc="0" normalizeH="0" baseline="0" noProof="0" dirty="0">
                <a:ln>
                  <a:noFill/>
                </a:ln>
                <a:effectLst/>
                <a:uLnTx/>
                <a:uFillTx/>
                <a:latin typeface="Arial" panose="020B0604020202020204" pitchFamily="34" charset="0"/>
                <a:cs typeface="Arial" panose="020B0604020202020204" pitchFamily="34" charset="0"/>
              </a:rPr>
              <a:t>within four weeks from request for service (referral)</a:t>
            </a:r>
            <a:r>
              <a:rPr kumimoji="0" lang="en-GB"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may involve immediate advice, support or a brief intervention, help to access another more appropriate service, the start of a longer-term intervention or agreement about a patient care plan, or the start of a specialist assessment that may take longer. </a:t>
            </a: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b="1" i="1" dirty="0">
                <a:solidFill>
                  <a:srgbClr val="000000"/>
                </a:solidFill>
                <a:effectLst/>
                <a:latin typeface="Arial" panose="020B0604020202020204" pitchFamily="34" charset="0"/>
                <a:ea typeface="Calibri" panose="020F0502020204030204" pitchFamily="34" charset="0"/>
              </a:rPr>
              <a:t>Please note:</a:t>
            </a:r>
            <a:r>
              <a:rPr lang="en-GB" sz="1700" i="1" dirty="0">
                <a:solidFill>
                  <a:srgbClr val="000000"/>
                </a:solidFill>
                <a:effectLst/>
                <a:latin typeface="Arial" panose="020B0604020202020204" pitchFamily="34" charset="0"/>
                <a:ea typeface="Calibri" panose="020F0502020204030204" pitchFamily="34" charset="0"/>
              </a:rPr>
              <a:t> There are no specific targets set for this standard at this stage</a:t>
            </a:r>
            <a:r>
              <a:rPr lang="en-GB" sz="1700" i="1" dirty="0">
                <a:solidFill>
                  <a:srgbClr val="1F497D"/>
                </a:solidFill>
                <a:effectLst/>
                <a:latin typeface="Arial" panose="020B0604020202020204" pitchFamily="34" charset="0"/>
                <a:ea typeface="Calibri" panose="020F0502020204030204" pitchFamily="34" charset="0"/>
              </a:rPr>
              <a:t>.</a:t>
            </a:r>
            <a:r>
              <a:rPr lang="en-GB" sz="1700" i="1" dirty="0">
                <a:solidFill>
                  <a:srgbClr val="000000"/>
                </a:solidFill>
                <a:effectLst/>
                <a:latin typeface="Arial" panose="020B0604020202020204" pitchFamily="34" charset="0"/>
                <a:ea typeface="Calibri" panose="020F0502020204030204" pitchFamily="34" charset="0"/>
              </a:rPr>
              <a:t> </a:t>
            </a:r>
            <a:r>
              <a:rPr lang="en-GB" sz="1700" i="1" dirty="0">
                <a:effectLst/>
                <a:latin typeface="Arial" panose="020B0604020202020204" pitchFamily="34" charset="0"/>
                <a:ea typeface="Calibri" panose="020F0502020204030204" pitchFamily="34" charset="0"/>
              </a:rPr>
              <a:t>H</a:t>
            </a:r>
            <a:r>
              <a:rPr lang="en-GB" sz="1700" i="1" dirty="0">
                <a:solidFill>
                  <a:srgbClr val="000000"/>
                </a:solidFill>
                <a:effectLst/>
                <a:latin typeface="Arial" panose="020B0604020202020204" pitchFamily="34" charset="0"/>
                <a:ea typeface="Calibri" panose="020F0502020204030204" pitchFamily="34" charset="0"/>
              </a:rPr>
              <a:t>owever, it is expected that the data submitted by all providers will be analysed and benchmarked by NHSE over the next year to determine the most appropriate target. As a result, we recommend that the primary focus for services in ELFT over the next few months should be on embedding the necessary recording practises so that we can baseline how each service is doing, rather than focusing on achieving a specific target for the time being.</a:t>
            </a:r>
            <a:endParaRPr kumimoji="0" lang="en-GB" sz="17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DA53-39A3-7450-2490-DF94D294EEAA}"/>
              </a:ext>
            </a:extLst>
          </p:cNvPr>
          <p:cNvSpPr>
            <a:spLocks noGrp="1"/>
          </p:cNvSpPr>
          <p:nvPr>
            <p:ph type="title"/>
          </p:nvPr>
        </p:nvSpPr>
        <p:spPr>
          <a:xfrm>
            <a:off x="838200" y="365125"/>
            <a:ext cx="10515600" cy="448691"/>
          </a:xfrm>
        </p:spPr>
        <p:txBody>
          <a:bodyPr>
            <a:normAutofit fontScale="90000"/>
          </a:bodyPr>
          <a:lstStyle/>
          <a:p>
            <a:r>
              <a:rPr lang="en-GB" b="1" dirty="0">
                <a:solidFill>
                  <a:schemeClr val="accent1"/>
                </a:solidFill>
                <a:latin typeface="Arial" panose="020B0604020202020204" pitchFamily="34" charset="0"/>
                <a:cs typeface="Arial" panose="020B0604020202020204" pitchFamily="34" charset="0"/>
              </a:rPr>
              <a:t>The Waiting Time Pathway</a:t>
            </a:r>
          </a:p>
        </p:txBody>
      </p:sp>
      <p:pic>
        <p:nvPicPr>
          <p:cNvPr id="7" name="Content Placeholder 6">
            <a:extLst>
              <a:ext uri="{FF2B5EF4-FFF2-40B4-BE49-F238E27FC236}">
                <a16:creationId xmlns:a16="http://schemas.microsoft.com/office/drawing/2014/main" id="{E656A849-FD2C-39D4-9A0D-AB232897A30E}"/>
              </a:ext>
            </a:extLst>
          </p:cNvPr>
          <p:cNvPicPr>
            <a:picLocks noGrp="1" noChangeAspect="1"/>
          </p:cNvPicPr>
          <p:nvPr>
            <p:ph idx="1"/>
          </p:nvPr>
        </p:nvPicPr>
        <p:blipFill>
          <a:blip r:embed="rId2"/>
          <a:stretch>
            <a:fillRect/>
          </a:stretch>
        </p:blipFill>
        <p:spPr>
          <a:xfrm>
            <a:off x="1024128" y="888477"/>
            <a:ext cx="10067544" cy="5691714"/>
          </a:xfrm>
        </p:spPr>
      </p:pic>
    </p:spTree>
    <p:extLst>
      <p:ext uri="{BB962C8B-B14F-4D97-AF65-F5344CB8AC3E}">
        <p14:creationId xmlns:p14="http://schemas.microsoft.com/office/powerpoint/2010/main" val="123081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0584-4EB3-BC86-A21B-4E398FFD1EC3}"/>
              </a:ext>
            </a:extLst>
          </p:cNvPr>
          <p:cNvSpPr>
            <a:spLocks noGrp="1"/>
          </p:cNvSpPr>
          <p:nvPr>
            <p:ph type="title"/>
          </p:nvPr>
        </p:nvSpPr>
        <p:spPr>
          <a:xfrm>
            <a:off x="234696" y="209445"/>
            <a:ext cx="10515600" cy="851027"/>
          </a:xfrm>
        </p:spPr>
        <p:txBody>
          <a:bodyPr>
            <a:normAutofit fontScale="90000"/>
          </a:bodyPr>
          <a:lstStyle/>
          <a:p>
            <a:r>
              <a:rPr kumimoji="0" lang="en-US" sz="4400" b="1" i="0" u="none" strike="noStrike" kern="1200" cap="none" spc="0" normalizeH="0" baseline="0" noProof="0" dirty="0">
                <a:ln>
                  <a:noFill/>
                </a:ln>
                <a:solidFill>
                  <a:srgbClr val="4472C4"/>
                </a:solidFill>
                <a:effectLst/>
                <a:uLnTx/>
                <a:uFillTx/>
                <a:latin typeface="Arial"/>
                <a:ea typeface="+mn-ea"/>
                <a:cs typeface="Calibri"/>
              </a:rPr>
              <a:t>Key changes and steps for staff to follow</a:t>
            </a:r>
            <a:r>
              <a:rPr kumimoji="0" lang="en-US" sz="4400" b="0" i="0" u="none" strike="noStrike" kern="1200" cap="none" spc="0" normalizeH="0" baseline="0" noProof="0" dirty="0">
                <a:ln>
                  <a:noFill/>
                </a:ln>
                <a:solidFill>
                  <a:srgbClr val="4472C4"/>
                </a:solidFill>
                <a:effectLst/>
                <a:uLnTx/>
                <a:uFillTx/>
                <a:latin typeface="Arial"/>
                <a:ea typeface="+mn-ea"/>
                <a:cs typeface="Arial"/>
              </a:rPr>
              <a:t/>
            </a:r>
            <a:br>
              <a:rPr kumimoji="0" lang="en-US" sz="4400" b="0" i="0" u="none" strike="noStrike" kern="1200" cap="none" spc="0" normalizeH="0" baseline="0" noProof="0" dirty="0">
                <a:ln>
                  <a:noFill/>
                </a:ln>
                <a:solidFill>
                  <a:srgbClr val="4472C4"/>
                </a:solidFill>
                <a:effectLst/>
                <a:uLnTx/>
                <a:uFillTx/>
                <a:latin typeface="Arial"/>
                <a:ea typeface="+mn-ea"/>
                <a:cs typeface="Arial"/>
              </a:rPr>
            </a:br>
            <a:endParaRPr lang="en-GB" dirty="0"/>
          </a:p>
        </p:txBody>
      </p:sp>
      <p:graphicFrame>
        <p:nvGraphicFramePr>
          <p:cNvPr id="9" name="Content Placeholder 8">
            <a:extLst>
              <a:ext uri="{FF2B5EF4-FFF2-40B4-BE49-F238E27FC236}">
                <a16:creationId xmlns:a16="http://schemas.microsoft.com/office/drawing/2014/main" id="{7B1EFDDB-4CE3-FFDD-D351-BFB2A3EE65A0}"/>
              </a:ext>
            </a:extLst>
          </p:cNvPr>
          <p:cNvGraphicFramePr>
            <a:graphicFrameLocks noGrp="1"/>
          </p:cNvGraphicFramePr>
          <p:nvPr>
            <p:ph sz="half" idx="1"/>
            <p:extLst>
              <p:ext uri="{D42A27DB-BD31-4B8C-83A1-F6EECF244321}">
                <p14:modId xmlns:p14="http://schemas.microsoft.com/office/powerpoint/2010/main" val="558114391"/>
              </p:ext>
            </p:extLst>
          </p:nvPr>
        </p:nvGraphicFramePr>
        <p:xfrm>
          <a:off x="719329" y="1747397"/>
          <a:ext cx="4931664" cy="4261412"/>
        </p:xfrm>
        <a:graphic>
          <a:graphicData uri="http://schemas.openxmlformats.org/drawingml/2006/table">
            <a:tbl>
              <a:tblPr/>
              <a:tblGrid>
                <a:gridCol w="965538">
                  <a:extLst>
                    <a:ext uri="{9D8B030D-6E8A-4147-A177-3AD203B41FA5}">
                      <a16:colId xmlns:a16="http://schemas.microsoft.com/office/drawing/2014/main" val="1518064008"/>
                    </a:ext>
                  </a:extLst>
                </a:gridCol>
                <a:gridCol w="3966126">
                  <a:extLst>
                    <a:ext uri="{9D8B030D-6E8A-4147-A177-3AD203B41FA5}">
                      <a16:colId xmlns:a16="http://schemas.microsoft.com/office/drawing/2014/main" val="3848868944"/>
                    </a:ext>
                  </a:extLst>
                </a:gridCol>
              </a:tblGrid>
              <a:tr h="477508">
                <a:tc>
                  <a:txBody>
                    <a:bodyPr/>
                    <a:lstStyle/>
                    <a:p>
                      <a:pPr marL="177800"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177800"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Clock Starts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847725" marR="838835" algn="ctr"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847725" marR="838835" algn="ctr"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Help Starts (clock stop)</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85693713"/>
                  </a:ext>
                </a:extLst>
              </a:tr>
              <a:tr h="3766112">
                <a:tc>
                  <a:txBody>
                    <a:bodyPr/>
                    <a:lstStyle/>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Bef>
                          <a:spcPts val="5"/>
                        </a:spcBef>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Referral received by service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First attended direct or indirect contact where:</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158115" lvl="0" indent="-171450" eaLnBrk="0" hangingPunct="0">
                        <a:lnSpc>
                          <a:spcPct val="107000"/>
                        </a:lnSpc>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 code detailing the nature of the contact for:</a:t>
                      </a:r>
                    </a:p>
                    <a:p>
                      <a:pPr marL="628650" lvl="1" indent="-171450" ea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advice,</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signposting,</a:t>
                      </a:r>
                    </a:p>
                    <a:p>
                      <a:pPr marL="628650" marR="97155"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formulation or care plan (plan of care) developed and agreed with the service user, or</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a:t>
                      </a:r>
                    </a:p>
                    <a:p>
                      <a:pPr marL="627063" marR="113030" lvl="2" indent="0" algn="l" defTabSz="914400" rtl="0" eaLnBrk="0" latinLnBrk="0" hangingPunct="0">
                        <a:lnSpc>
                          <a:spcPct val="107000"/>
                        </a:lnSpc>
                        <a:spcBef>
                          <a:spcPts val="25"/>
                        </a:spcBef>
                        <a:spcAft>
                          <a:spcPts val="0"/>
                        </a:spcAft>
                        <a:buSzPts val="1000"/>
                        <a:buFont typeface="Arial" panose="020B0604020202020204" pitchFamily="34" charset="0"/>
                        <a:buNone/>
                        <a:tabLst>
                          <a:tab pos="627063"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 flowed to the Mental Health Services Data Set (MHSDS) via SNOMED5 codes; and </a:t>
                      </a:r>
                    </a:p>
                    <a:p>
                      <a:pPr marL="457200" lvl="1" indent="0" algn="l" defTabSz="914400" rtl="0" eaLnBrk="0" latinLnBrk="0" hangingPunct="0">
                        <a:lnSpc>
                          <a:spcPct val="107000"/>
                        </a:lnSpc>
                        <a:spcBef>
                          <a:spcPts val="5"/>
                        </a:spcBef>
                        <a:spcAft>
                          <a:spcPts val="0"/>
                        </a:spcAft>
                        <a:buSzPts val="1000"/>
                        <a:buFont typeface="Arial" panose="020B0604020202020204" pitchFamily="34" charset="0"/>
                        <a:buNone/>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171450" marR="74930" lvl="0" indent="-171450" algn="l" defTabSz="914400" rtl="0" eaLnBrk="0" latinLnBrk="0" hangingPunct="0">
                        <a:lnSpc>
                          <a:spcPct val="107000"/>
                        </a:lnSpc>
                        <a:spcBef>
                          <a:spcPts val="5"/>
                        </a:spcBef>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outcome and/or experience measure is flowed to the MHSDS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63201"/>
                  </a:ext>
                </a:extLst>
              </a:tr>
            </a:tbl>
          </a:graphicData>
        </a:graphic>
      </p:graphicFrame>
      <p:sp>
        <p:nvSpPr>
          <p:cNvPr id="12" name="TextBox 11">
            <a:extLst>
              <a:ext uri="{FF2B5EF4-FFF2-40B4-BE49-F238E27FC236}">
                <a16:creationId xmlns:a16="http://schemas.microsoft.com/office/drawing/2014/main" id="{706C5E0A-45E6-F7D9-480E-D4DC0FE2483E}"/>
              </a:ext>
            </a:extLst>
          </p:cNvPr>
          <p:cNvSpPr txBox="1"/>
          <p:nvPr/>
        </p:nvSpPr>
        <p:spPr>
          <a:xfrm>
            <a:off x="637032" y="1101066"/>
            <a:ext cx="3980688" cy="369332"/>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metric measurement	</a:t>
            </a:r>
            <a:endParaRPr lang="en-GB" dirty="0"/>
          </a:p>
        </p:txBody>
      </p:sp>
      <p:sp>
        <p:nvSpPr>
          <p:cNvPr id="14" name="TextBox 13">
            <a:extLst>
              <a:ext uri="{FF2B5EF4-FFF2-40B4-BE49-F238E27FC236}">
                <a16:creationId xmlns:a16="http://schemas.microsoft.com/office/drawing/2014/main" id="{9679918C-6F09-4122-3E57-15950A1F4747}"/>
              </a:ext>
            </a:extLst>
          </p:cNvPr>
          <p:cNvSpPr txBox="1"/>
          <p:nvPr/>
        </p:nvSpPr>
        <p:spPr>
          <a:xfrm>
            <a:off x="5942477" y="1060472"/>
            <a:ext cx="6094476" cy="646331"/>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key steps for staff to follow during the assessment process</a:t>
            </a:r>
            <a:endParaRPr lang="en-GB" dirty="0"/>
          </a:p>
        </p:txBody>
      </p:sp>
      <p:sp>
        <p:nvSpPr>
          <p:cNvPr id="4" name="Content Placeholder 3">
            <a:extLst>
              <a:ext uri="{FF2B5EF4-FFF2-40B4-BE49-F238E27FC236}">
                <a16:creationId xmlns:a16="http://schemas.microsoft.com/office/drawing/2014/main" id="{BEF1A652-1BCC-1968-5C25-22CFD8424A91}"/>
              </a:ext>
            </a:extLst>
          </p:cNvPr>
          <p:cNvSpPr>
            <a:spLocks noGrp="1"/>
          </p:cNvSpPr>
          <p:nvPr>
            <p:ph sz="half" idx="2"/>
          </p:nvPr>
        </p:nvSpPr>
        <p:spPr>
          <a:xfrm>
            <a:off x="6096000" y="1747398"/>
            <a:ext cx="5522976" cy="4261412"/>
          </a:xfrm>
        </p:spPr>
        <p:txBody>
          <a:bodyPr>
            <a:normAutofit fontScale="85000" lnSpcReduction="10000"/>
          </a:bodyPr>
          <a:lstStyle/>
          <a:p>
            <a:pPr marL="342900" lvl="0" indent="-342900" algn="just">
              <a:buFont typeface="+mj-lt"/>
              <a:buAutoNum type="arabicPeriod"/>
            </a:pPr>
            <a:endPar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16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Received by Service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record all direct or indirect assessment contacts by the service in RiO</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 Recorded</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booking or outcoming an appointment in RiO, tick relevant option within intervention tab in RiO. </a:t>
            </a:r>
            <a:r>
              <a:rPr lang="en-GB" sz="1600" i="1" dirty="0">
                <a:latin typeface="Arial" panose="020B0604020202020204" pitchFamily="34" charset="0"/>
                <a:cs typeface="Arial" panose="020B0604020202020204" pitchFamily="34" charset="0"/>
              </a:rPr>
              <a:t>See Slide 6 for how to record interventions in RiO</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GB"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Measure Recorded =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any CAMHS outcome measures in RiO (C-CGAS, CORS, ORS, SDQ, RCARD, Goal and ESQ)</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Please note</a:t>
            </a:r>
            <a:r>
              <a:rPr lang="en-GB" sz="1600" dirty="0">
                <a:latin typeface="Arial" panose="020B0604020202020204" pitchFamily="34" charset="0"/>
                <a:cs typeface="Arial" panose="020B0604020202020204" pitchFamily="34" charset="0"/>
              </a:rPr>
              <a:t>: Where CAMHS services operate a Single Point of Entry (SPE) to carry out assessments in partnership with other providers, locally-agreed processes for recording interventions and outcomes will need to be followed.</a:t>
            </a:r>
          </a:p>
          <a:p>
            <a:pPr marL="0" indent="0">
              <a:buNone/>
            </a:pPr>
            <a:r>
              <a:rPr lang="en-GB" sz="1600" dirty="0">
                <a:latin typeface="Arial" panose="020B0604020202020204" pitchFamily="34" charset="0"/>
                <a:cs typeface="Arial" panose="020B0604020202020204" pitchFamily="34" charset="0"/>
              </a:rPr>
              <a:t>NHSE have confirmed that for such circumstances, they will be seeking to join up data between different providers to accurately measure waiting times. They will be sharing further guidance on this, therefore all providers are required to submit data to MHSDS.</a:t>
            </a:r>
          </a:p>
        </p:txBody>
      </p:sp>
    </p:spTree>
    <p:extLst>
      <p:ext uri="{BB962C8B-B14F-4D97-AF65-F5344CB8AC3E}">
        <p14:creationId xmlns:p14="http://schemas.microsoft.com/office/powerpoint/2010/main" val="70742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0C39-3ACD-7D71-FA57-70EB58988FCE}"/>
              </a:ext>
            </a:extLst>
          </p:cNvPr>
          <p:cNvSpPr>
            <a:spLocks noGrp="1"/>
          </p:cNvSpPr>
          <p:nvPr>
            <p:ph type="title"/>
          </p:nvPr>
        </p:nvSpPr>
        <p:spPr>
          <a:xfrm>
            <a:off x="77724" y="97075"/>
            <a:ext cx="10515600" cy="510545"/>
          </a:xfrm>
        </p:spPr>
        <p:txBody>
          <a:bodyPr>
            <a:noAutofit/>
          </a:bodyPr>
          <a:lstStyle/>
          <a:p>
            <a:r>
              <a:rPr lang="en-GB" sz="3600" b="1" dirty="0">
                <a:solidFill>
                  <a:schemeClr val="accent1"/>
                </a:solidFill>
                <a:latin typeface="Arial" panose="020B0604020202020204" pitchFamily="34" charset="0"/>
                <a:cs typeface="Arial" panose="020B0604020202020204" pitchFamily="34" charset="0"/>
              </a:rPr>
              <a:t>Clock Stopping List</a:t>
            </a:r>
            <a:endParaRPr lang="en-GB"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9C1B26-304B-3C90-F670-E7CBA7FBDB60}"/>
              </a:ext>
            </a:extLst>
          </p:cNvPr>
          <p:cNvSpPr>
            <a:spLocks noGrp="1"/>
          </p:cNvSpPr>
          <p:nvPr>
            <p:ph idx="1"/>
          </p:nvPr>
        </p:nvSpPr>
        <p:spPr>
          <a:xfrm>
            <a:off x="838200" y="566928"/>
            <a:ext cx="10515600" cy="5458969"/>
          </a:xfrm>
        </p:spPr>
        <p:txBody>
          <a:bodyPr>
            <a:normAutofit/>
          </a:bodyPr>
          <a:lstStyle/>
          <a:p>
            <a:pPr marL="0" indent="0">
              <a:buNone/>
            </a:pPr>
            <a:endParaRPr lang="en-GB" sz="1400" b="1" dirty="0">
              <a:solidFill>
                <a:schemeClr val="accent1"/>
              </a:solidFill>
              <a:latin typeface="Arial" panose="020B0604020202020204" pitchFamily="34" charset="0"/>
              <a:cs typeface="Arial" panose="020B0604020202020204" pitchFamily="34" charset="0"/>
            </a:endParaRPr>
          </a:p>
          <a:p>
            <a:pPr marL="0" indent="0">
              <a:buNone/>
            </a:pPr>
            <a:endParaRPr lang="en-GB" sz="1400" dirty="0"/>
          </a:p>
        </p:txBody>
      </p:sp>
      <p:graphicFrame>
        <p:nvGraphicFramePr>
          <p:cNvPr id="4" name="Table 4">
            <a:extLst>
              <a:ext uri="{FF2B5EF4-FFF2-40B4-BE49-F238E27FC236}">
                <a16:creationId xmlns:a16="http://schemas.microsoft.com/office/drawing/2014/main" id="{B21560B9-235F-47DB-4A05-2F3E9FB0B3D9}"/>
              </a:ext>
            </a:extLst>
          </p:cNvPr>
          <p:cNvGraphicFramePr>
            <a:graphicFrameLocks noGrp="1"/>
          </p:cNvGraphicFramePr>
          <p:nvPr>
            <p:extLst>
              <p:ext uri="{D42A27DB-BD31-4B8C-83A1-F6EECF244321}">
                <p14:modId xmlns:p14="http://schemas.microsoft.com/office/powerpoint/2010/main" val="1779310633"/>
              </p:ext>
            </p:extLst>
          </p:nvPr>
        </p:nvGraphicFramePr>
        <p:xfrm>
          <a:off x="1316736" y="1274814"/>
          <a:ext cx="10515600" cy="5559342"/>
        </p:xfrm>
        <a:graphic>
          <a:graphicData uri="http://schemas.openxmlformats.org/drawingml/2006/table">
            <a:tbl>
              <a:tblPr firstRow="1" bandRow="1">
                <a:tableStyleId>{1FECB4D8-DB02-4DC6-A0A2-4F2EBAE1DC90}</a:tableStyleId>
              </a:tblPr>
              <a:tblGrid>
                <a:gridCol w="2223806">
                  <a:extLst>
                    <a:ext uri="{9D8B030D-6E8A-4147-A177-3AD203B41FA5}">
                      <a16:colId xmlns:a16="http://schemas.microsoft.com/office/drawing/2014/main" val="3603103438"/>
                    </a:ext>
                  </a:extLst>
                </a:gridCol>
                <a:gridCol w="2710838">
                  <a:extLst>
                    <a:ext uri="{9D8B030D-6E8A-4147-A177-3AD203B41FA5}">
                      <a16:colId xmlns:a16="http://schemas.microsoft.com/office/drawing/2014/main" val="3978720709"/>
                    </a:ext>
                  </a:extLst>
                </a:gridCol>
                <a:gridCol w="5580956">
                  <a:extLst>
                    <a:ext uri="{9D8B030D-6E8A-4147-A177-3AD203B41FA5}">
                      <a16:colId xmlns:a16="http://schemas.microsoft.com/office/drawing/2014/main" val="3680481682"/>
                    </a:ext>
                  </a:extLst>
                </a:gridCol>
              </a:tblGrid>
              <a:tr h="270605">
                <a:tc>
                  <a:txBody>
                    <a:bodyPr/>
                    <a:lstStyle/>
                    <a:p>
                      <a:pPr algn="ctr"/>
                      <a:r>
                        <a:rPr lang="en-GB" sz="1050" b="1" dirty="0">
                          <a:latin typeface="Arial" panose="020B0604020202020204" pitchFamily="34" charset="0"/>
                          <a:cs typeface="Arial" panose="020B0604020202020204" pitchFamily="34" charset="0"/>
                        </a:rPr>
                        <a: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b="1" dirty="0">
                          <a:latin typeface="Arial" panose="020B0604020202020204" pitchFamily="34" charset="0"/>
                          <a:cs typeface="Arial" panose="020B0604020202020204" pitchFamily="34"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50" dirty="0">
                          <a:latin typeface="Arial" panose="020B0604020202020204" pitchFamily="34" charset="0"/>
                          <a:cs typeface="Arial" panose="020B0604020202020204" pitchFamily="34" charset="0"/>
                        </a:rPr>
                        <a:t>CAMHS Interventions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248805"/>
                  </a:ext>
                </a:extLst>
              </a:tr>
              <a:tr h="240538">
                <a:tc>
                  <a:txBody>
                    <a:bodyPr/>
                    <a:lstStyle/>
                    <a:p>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050" dirty="0">
                          <a:latin typeface="Arial" panose="020B0604020202020204" pitchFamily="34" charset="0"/>
                          <a:cs typeface="Arial" panose="020B0604020202020204" pitchFamily="34" charset="0"/>
                        </a:rPr>
                        <a:t>Cognitive behavioural therapy for eating disorders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809748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Family therapy </a:t>
                      </a:r>
                      <a:r>
                        <a:rPr lang="en-GB" sz="1050" dirty="0">
                          <a:latin typeface="Arial" panose="020B0604020202020204" pitchFamily="34" charset="0"/>
                          <a:cs typeface="Arial" panose="020B0604020202020204" pitchFamily="34" charset="0"/>
                        </a:rPr>
                        <a:t>(regime/therapy)</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251934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Focal psychodynamic therapy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6913861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CED</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50" kern="1200" dirty="0">
                          <a:solidFill>
                            <a:schemeClr val="dk1"/>
                          </a:solidFill>
                          <a:effectLst/>
                          <a:latin typeface="Arial" panose="020B0604020202020204" pitchFamily="34" charset="0"/>
                          <a:ea typeface="+mn-ea"/>
                          <a:cs typeface="Arial" panose="020B0604020202020204" pitchFamily="34" charset="0"/>
                        </a:rPr>
                        <a:t>Interpersonal psychotherapy (regime/therapy)</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3887162"/>
                  </a:ext>
                </a:extLst>
              </a:tr>
              <a:tr h="311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CED</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Signposting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2849990"/>
                  </a:ext>
                </a:extLst>
              </a:tr>
              <a:tr h="240538">
                <a:tc>
                  <a:txBody>
                    <a:bodyPr/>
                    <a:lstStyle/>
                    <a:p>
                      <a:r>
                        <a:rPr lang="en-GB" sz="105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Signposting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Mental health advice and support intervention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6457844"/>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Assessment of needs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092329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Assessment of physical health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4472603"/>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Diagnostic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0877448"/>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Formulation or care plan</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Arial" panose="020B0604020202020204" pitchFamily="34" charset="0"/>
                        </a:rPr>
                        <a:t>Emergency mental health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0615499"/>
                  </a:ext>
                </a:extLst>
              </a:tr>
              <a:tr h="290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Initial child and adolescent mental health service assessment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778971"/>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Consultation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2578156"/>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Consultation for treatment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9994543"/>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Crisis intervention (regime/therapy)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6301955"/>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Mental health care and treatment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2869351"/>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kern="1200" dirty="0">
                          <a:solidFill>
                            <a:schemeClr val="dk1"/>
                          </a:solidFill>
                          <a:effectLst/>
                          <a:latin typeface="Arial" panose="020B0604020202020204" pitchFamily="34" charset="0"/>
                          <a:ea typeface="+mn-ea"/>
                          <a:cs typeface="Arial" panose="020B0604020202020204" pitchFamily="34" charset="0"/>
                        </a:rPr>
                        <a:t>Mental health caregiver support (regime/therapy)</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41350037"/>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kern="1200" dirty="0">
                          <a:solidFill>
                            <a:schemeClr val="dk1"/>
                          </a:solidFill>
                          <a:effectLst/>
                          <a:latin typeface="Arial" panose="020B0604020202020204" pitchFamily="34" charset="0"/>
                          <a:ea typeface="+mn-ea"/>
                          <a:cs typeface="Arial" panose="020B0604020202020204" pitchFamily="34" charset="0"/>
                        </a:rPr>
                        <a:t>Mental health support groups- staff facilitated (procedure)</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50880782"/>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50" dirty="0">
                          <a:latin typeface="Arial" panose="020B0604020202020204" pitchFamily="34" charset="0"/>
                          <a:cs typeface="Arial" panose="020B0604020202020204" pitchFamily="34" charset="0"/>
                        </a:rPr>
                        <a:t>Mental health treatment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40313844"/>
                  </a:ext>
                </a:extLst>
              </a:tr>
              <a:tr h="240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Team meeting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85599336"/>
                  </a:ext>
                </a:extLst>
              </a:tr>
              <a:tr h="39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CORE CAMHS &amp; MHST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50" dirty="0">
                          <a:effectLst/>
                          <a:latin typeface="Arial" panose="020B0604020202020204" pitchFamily="34" charset="0"/>
                          <a:ea typeface="Calibri" panose="020F0502020204030204" pitchFamily="34" charset="0"/>
                          <a:cs typeface="Times New Roman" panose="02020603050405020304" pitchFamily="18" charset="0"/>
                        </a:rPr>
                        <a:t>Telephone triage encounter (procedure)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3997142"/>
                  </a:ext>
                </a:extLst>
              </a:tr>
            </a:tbl>
          </a:graphicData>
        </a:graphic>
      </p:graphicFrame>
      <p:graphicFrame>
        <p:nvGraphicFramePr>
          <p:cNvPr id="5" name="Table 5">
            <a:extLst>
              <a:ext uri="{FF2B5EF4-FFF2-40B4-BE49-F238E27FC236}">
                <a16:creationId xmlns:a16="http://schemas.microsoft.com/office/drawing/2014/main" id="{73FC2440-8FD4-2740-941C-4F8366C5E0C9}"/>
              </a:ext>
            </a:extLst>
          </p:cNvPr>
          <p:cNvGraphicFramePr>
            <a:graphicFrameLocks noGrp="1"/>
          </p:cNvGraphicFramePr>
          <p:nvPr>
            <p:extLst>
              <p:ext uri="{D42A27DB-BD31-4B8C-83A1-F6EECF244321}">
                <p14:modId xmlns:p14="http://schemas.microsoft.com/office/powerpoint/2010/main" val="1382432643"/>
              </p:ext>
            </p:extLst>
          </p:nvPr>
        </p:nvGraphicFramePr>
        <p:xfrm>
          <a:off x="9427464" y="97074"/>
          <a:ext cx="2686812" cy="1143000"/>
        </p:xfrm>
        <a:graphic>
          <a:graphicData uri="http://schemas.openxmlformats.org/drawingml/2006/table">
            <a:tbl>
              <a:tblPr firstRow="1" bandRow="1">
                <a:tableStyleId>{1FECB4D8-DB02-4DC6-A0A2-4F2EBAE1DC90}</a:tableStyleId>
              </a:tblPr>
              <a:tblGrid>
                <a:gridCol w="1343406">
                  <a:extLst>
                    <a:ext uri="{9D8B030D-6E8A-4147-A177-3AD203B41FA5}">
                      <a16:colId xmlns:a16="http://schemas.microsoft.com/office/drawing/2014/main" val="1680605427"/>
                    </a:ext>
                  </a:extLst>
                </a:gridCol>
                <a:gridCol w="1343406">
                  <a:extLst>
                    <a:ext uri="{9D8B030D-6E8A-4147-A177-3AD203B41FA5}">
                      <a16:colId xmlns:a16="http://schemas.microsoft.com/office/drawing/2014/main" val="646166167"/>
                    </a:ext>
                  </a:extLst>
                </a:gridCol>
              </a:tblGrid>
              <a:tr h="27293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900" dirty="0">
                          <a:solidFill>
                            <a:schemeClr val="tx1"/>
                          </a:solidFill>
                          <a:latin typeface="Arial" panose="020B0604020202020204" pitchFamily="34" charset="0"/>
                          <a:cs typeface="Arial" panose="020B0604020202020204" pitchFamily="34" charset="0"/>
                        </a:rPr>
                        <a:t>Stops CYP Eating Disorder waiting times clock (direct contact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083636"/>
                  </a:ext>
                </a:extLst>
              </a:tr>
              <a:tr h="41286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Arial" panose="020B0604020202020204" pitchFamily="34" charset="0"/>
                          <a:cs typeface="Arial" panose="020B0604020202020204" pitchFamily="34" charset="0"/>
                        </a:rPr>
                        <a:t>Stops Core CAMHS waiting times clock (direct or indirect)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566972"/>
                  </a:ext>
                </a:extLst>
              </a:tr>
            </a:tbl>
          </a:graphicData>
        </a:graphic>
      </p:graphicFrame>
      <p:sp>
        <p:nvSpPr>
          <p:cNvPr id="6" name="TextBox 5">
            <a:extLst>
              <a:ext uri="{FF2B5EF4-FFF2-40B4-BE49-F238E27FC236}">
                <a16:creationId xmlns:a16="http://schemas.microsoft.com/office/drawing/2014/main" id="{FF72F87E-F14C-57C4-2E0B-83BE03F77FD5}"/>
              </a:ext>
            </a:extLst>
          </p:cNvPr>
          <p:cNvSpPr txBox="1"/>
          <p:nvPr/>
        </p:nvSpPr>
        <p:spPr>
          <a:xfrm>
            <a:off x="46482" y="551458"/>
            <a:ext cx="9280398" cy="707886"/>
          </a:xfrm>
          <a:prstGeom prst="rect">
            <a:avLst/>
          </a:prstGeom>
          <a:noFill/>
        </p:spPr>
        <p:txBody>
          <a:bodyPr wrap="square" rtlCol="0">
            <a:spAutoFit/>
          </a:bodyPr>
          <a:lstStyle/>
          <a:p>
            <a:r>
              <a:rPr lang="en-GB" sz="2000" dirty="0">
                <a:effectLst/>
                <a:latin typeface="Arial" panose="020B0604020202020204" pitchFamily="34" charset="0"/>
                <a:cs typeface="Arial" panose="020B0604020202020204" pitchFamily="34" charset="0"/>
              </a:rPr>
              <a:t>Here is a summarised list of all intended activities for CAMHS currently in RiO </a:t>
            </a:r>
            <a:br>
              <a:rPr lang="en-GB" sz="2000" dirty="0">
                <a:effectLst/>
                <a:latin typeface="Arial" panose="020B0604020202020204" pitchFamily="34" charset="0"/>
                <a:cs typeface="Arial" panose="020B0604020202020204" pitchFamily="34" charset="0"/>
              </a:rPr>
            </a:br>
            <a:r>
              <a:rPr lang="en-GB" sz="2000" dirty="0">
                <a:effectLst/>
                <a:latin typeface="Arial" panose="020B0604020202020204" pitchFamily="34" charset="0"/>
                <a:cs typeface="Arial" panose="020B0604020202020204" pitchFamily="34" charset="0"/>
              </a:rPr>
              <a:t>for use in stopping the clock.</a:t>
            </a:r>
            <a:endParaRPr lang="en-GB" sz="2000" dirty="0"/>
          </a:p>
        </p:txBody>
      </p:sp>
    </p:spTree>
    <p:extLst>
      <p:ext uri="{BB962C8B-B14F-4D97-AF65-F5344CB8AC3E}">
        <p14:creationId xmlns:p14="http://schemas.microsoft.com/office/powerpoint/2010/main" val="108613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187751" y="379397"/>
            <a:ext cx="10515600" cy="452707"/>
          </a:xfrm>
        </p:spPr>
        <p:txBody>
          <a:bodyPr>
            <a:normAutofit fontScale="90000"/>
          </a:bodyPr>
          <a:lstStyle/>
          <a:p>
            <a:r>
              <a:rPr lang="en-US" sz="4000" b="1" dirty="0">
                <a:solidFill>
                  <a:schemeClr val="accent1"/>
                </a:solidFill>
                <a:latin typeface="Arial"/>
                <a:cs typeface="Calibri Light"/>
              </a:rPr>
              <a:t>How to Record Intended Activities in RiO</a:t>
            </a:r>
            <a:r>
              <a:rPr lang="en-US" sz="2000" b="1" dirty="0">
                <a:solidFill>
                  <a:schemeClr val="accent1"/>
                </a:solidFill>
                <a:latin typeface="Arial"/>
                <a:cs typeface="Calibri Light"/>
              </a:rPr>
              <a:t/>
            </a:r>
            <a:br>
              <a:rPr lang="en-US" sz="2000" b="1" dirty="0">
                <a:solidFill>
                  <a:schemeClr val="accent1"/>
                </a:solidFill>
                <a:latin typeface="Arial"/>
                <a:cs typeface="Calibri Light"/>
              </a:rPr>
            </a:br>
            <a:r>
              <a:rPr lang="en-US" sz="2000" b="1" dirty="0">
                <a:solidFill>
                  <a:schemeClr val="accent1"/>
                </a:solidFill>
                <a:latin typeface="Arial"/>
                <a:cs typeface="Calibri Light"/>
              </a:rPr>
              <a:t/>
            </a:r>
            <a:br>
              <a:rPr lang="en-US" sz="2000" b="1" dirty="0">
                <a:solidFill>
                  <a:schemeClr val="accent1"/>
                </a:solidFill>
                <a:latin typeface="Arial"/>
                <a:cs typeface="Calibri Light"/>
              </a:rPr>
            </a:br>
            <a:endParaRPr lang="en-US" sz="1600" b="1" dirty="0">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pic>
        <p:nvPicPr>
          <p:cNvPr id="5" name="Picture 4">
            <a:extLst>
              <a:ext uri="{FF2B5EF4-FFF2-40B4-BE49-F238E27FC236}">
                <a16:creationId xmlns:a16="http://schemas.microsoft.com/office/drawing/2014/main" id="{E4F0B2AC-18DC-D8DC-EAB0-BA6B3C465312}"/>
              </a:ext>
            </a:extLst>
          </p:cNvPr>
          <p:cNvPicPr>
            <a:picLocks noChangeAspect="1"/>
          </p:cNvPicPr>
          <p:nvPr/>
        </p:nvPicPr>
        <p:blipFill>
          <a:blip r:embed="rId2"/>
          <a:stretch>
            <a:fillRect/>
          </a:stretch>
        </p:blipFill>
        <p:spPr>
          <a:xfrm>
            <a:off x="98425" y="1825625"/>
            <a:ext cx="11995150" cy="4652977"/>
          </a:xfrm>
          <a:prstGeom prst="rect">
            <a:avLst/>
          </a:prstGeom>
        </p:spPr>
      </p:pic>
      <p:sp>
        <p:nvSpPr>
          <p:cNvPr id="4" name="Arrow: Down 3">
            <a:extLst>
              <a:ext uri="{FF2B5EF4-FFF2-40B4-BE49-F238E27FC236}">
                <a16:creationId xmlns:a16="http://schemas.microsoft.com/office/drawing/2014/main" id="{11D5112E-E8F3-E58B-95E1-4729663EF73D}"/>
              </a:ext>
            </a:extLst>
          </p:cNvPr>
          <p:cNvSpPr/>
          <p:nvPr/>
        </p:nvSpPr>
        <p:spPr>
          <a:xfrm rot="1020000">
            <a:off x="1596841" y="2165121"/>
            <a:ext cx="304800" cy="3471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17E70863-3379-2FB1-A798-D807B246BB32}"/>
              </a:ext>
            </a:extLst>
          </p:cNvPr>
          <p:cNvSpPr/>
          <p:nvPr/>
        </p:nvSpPr>
        <p:spPr>
          <a:xfrm>
            <a:off x="667512" y="3035808"/>
            <a:ext cx="2629890" cy="16093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Click on all relevant activities undertaken</a:t>
            </a:r>
          </a:p>
        </p:txBody>
      </p:sp>
      <p:sp>
        <p:nvSpPr>
          <p:cNvPr id="9" name="TextBox 8">
            <a:extLst>
              <a:ext uri="{FF2B5EF4-FFF2-40B4-BE49-F238E27FC236}">
                <a16:creationId xmlns:a16="http://schemas.microsoft.com/office/drawing/2014/main" id="{3F3A5014-AD81-9DFC-E146-79A4F99BA1B2}"/>
              </a:ext>
            </a:extLst>
          </p:cNvPr>
          <p:cNvSpPr txBox="1"/>
          <p:nvPr/>
        </p:nvSpPr>
        <p:spPr>
          <a:xfrm>
            <a:off x="187751" y="724598"/>
            <a:ext cx="10940497" cy="923330"/>
          </a:xfrm>
          <a:prstGeom prst="rect">
            <a:avLst/>
          </a:prstGeom>
          <a:noFill/>
        </p:spPr>
        <p:txBody>
          <a:bodyPr wrap="square" rtlCol="0">
            <a:spAutoFit/>
          </a:bodyPr>
          <a:lstStyle/>
          <a:p>
            <a:r>
              <a:rPr lang="en-US" sz="1800" b="1">
                <a:latin typeface="Arial"/>
                <a:cs typeface="Calibri Light"/>
              </a:rPr>
              <a:t>When booking or outcoming an appointment, you will be able to log the intended activities used or to be used during the assessment using the “Intended Activities” tab. See arrows in the screenshot below. For further training, please click </a:t>
            </a:r>
            <a:r>
              <a:rPr lang="en-US" sz="1800" b="1" u="sng">
                <a:solidFill>
                  <a:schemeClr val="accent1"/>
                </a:solidFill>
                <a:latin typeface="Arial"/>
                <a:cs typeface="Calibri Light"/>
              </a:rPr>
              <a:t>here</a:t>
            </a:r>
            <a:r>
              <a:rPr lang="en-US" sz="1800" b="1">
                <a:latin typeface="Arial"/>
                <a:cs typeface="Calibri Light"/>
              </a:rPr>
              <a:t> to watch this video.</a:t>
            </a:r>
            <a:endParaRPr lang="en-GB" dirty="0"/>
          </a:p>
        </p:txBody>
      </p:sp>
    </p:spTree>
    <p:extLst>
      <p:ext uri="{BB962C8B-B14F-4D97-AF65-F5344CB8AC3E}">
        <p14:creationId xmlns:p14="http://schemas.microsoft.com/office/powerpoint/2010/main" val="289678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dirty="0">
                <a:latin typeface="Arial"/>
                <a:cs typeface="Arial"/>
              </a:rPr>
              <a:t>Reporting in Power BI- Reports are being developed in the PowerBI community apps and these will be released </a:t>
            </a:r>
            <a:r>
              <a:rPr lang="en-GB" smtClean="0">
                <a:latin typeface="Arial"/>
                <a:cs typeface="Arial"/>
              </a:rPr>
              <a:t>in January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6A179070CC741A361F677BE8078A1" ma:contentTypeVersion="3" ma:contentTypeDescription="Create a new document." ma:contentTypeScope="" ma:versionID="3fae1c8c37c38c3a0c3e4060c93d68e1">
  <xsd:schema xmlns:xsd="http://www.w3.org/2001/XMLSchema" xmlns:xs="http://www.w3.org/2001/XMLSchema" xmlns:p="http://schemas.microsoft.com/office/2006/metadata/properties" xmlns:ns3="e6a50fcc-5c0a-4a98-8892-a92b153a2626" targetNamespace="http://schemas.microsoft.com/office/2006/metadata/properties" ma:root="true" ma:fieldsID="5631abb443c1e37c3f397d879ac7d9df" ns3:_="">
    <xsd:import namespace="e6a50fcc-5c0a-4a98-8892-a92b153a26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0fcc-5c0a-4a98-8892-a92b153a2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67992E-0834-4969-AFE0-4E22A0F39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0fcc-5c0a-4a98-8892-a92b153a2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5239D-E093-4778-9AA6-F0FD0FCF7A8E}">
  <ds:schemaRefs>
    <ds:schemaRef ds:uri="http://schemas.microsoft.com/sharepoint/v3/contenttype/forms"/>
  </ds:schemaRefs>
</ds:datastoreItem>
</file>

<file path=customXml/itemProps3.xml><?xml version="1.0" encoding="utf-8"?>
<ds:datastoreItem xmlns:ds="http://schemas.openxmlformats.org/officeDocument/2006/customXml" ds:itemID="{7700A9E8-18C4-41DA-9D03-7BCF74853584}">
  <ds:schemaRefs>
    <ds:schemaRef ds:uri="http://purl.org/dc/elements/1.1/"/>
    <ds:schemaRef ds:uri="http://www.w3.org/XML/1998/namespace"/>
    <ds:schemaRef ds:uri="http://schemas.microsoft.com/office/2006/documentManagement/types"/>
    <ds:schemaRef ds:uri="e6a50fcc-5c0a-4a98-8892-a92b153a2626"/>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3631</TotalTime>
  <Words>979</Words>
  <Application>Microsoft Office PowerPoint</Application>
  <PresentationFormat>Widescreen</PresentationFormat>
  <Paragraphs>110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                                                                             National Waiting Times Standard   Children and Adolescents Mental Health Services (CAMHS) </vt:lpstr>
      <vt:lpstr>Background</vt:lpstr>
      <vt:lpstr>The Waiting Time Pathway</vt:lpstr>
      <vt:lpstr>Key changes and steps for staff to follow </vt:lpstr>
      <vt:lpstr>Clock Stopping List</vt:lpstr>
      <vt:lpstr>How to Record Intended Activities in RiO  </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Children and Adolescents Mental Health Services (CAMHS) </dc:title>
  <dc:creator>EKUNGOMI, Yinka (EAST LONDON NHS FOUNDATION TRUST)</dc:creator>
  <cp:lastModifiedBy>Baksh de la Iglesia Amber</cp:lastModifiedBy>
  <cp:revision>9</cp:revision>
  <dcterms:created xsi:type="dcterms:W3CDTF">2023-11-20T14:32:22Z</dcterms:created>
  <dcterms:modified xsi:type="dcterms:W3CDTF">2023-12-15T16:04:51Z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0x010100BE96A179070CC741A361F677BE8078A1</vt:lpwstr>
  </property>
  <property fmtid="{D5CDD505-2E9C-101B-9397-08002B2CF9AE}" pid="3" name="MediaServiceImageTags">
    <vt:lpwstr/>
  </property>
</Properties>
</file>