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9" r:id="rId6"/>
    <p:sldId id="257" r:id="rId7"/>
    <p:sldId id="331" r:id="rId8"/>
    <p:sldId id="258" r:id="rId9"/>
    <p:sldId id="263" r:id="rId10"/>
    <p:sldId id="266" r:id="rId11"/>
    <p:sldId id="325" r:id="rId12"/>
    <p:sldId id="328" r:id="rId13"/>
    <p:sldId id="327" r:id="rId14"/>
    <p:sldId id="268"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4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7CD-5F83-1D31-1D7E-38DF62B1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B6020D-E0EC-8C09-550B-951BD2962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DDE80-3055-6804-2134-E0631517C3C2}"/>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5" name="Footer Placeholder 4">
            <a:extLst>
              <a:ext uri="{FF2B5EF4-FFF2-40B4-BE49-F238E27FC236}">
                <a16:creationId xmlns:a16="http://schemas.microsoft.com/office/drawing/2014/main" id="{02F03904-061E-AE16-FC48-767D5A11E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1712A-7CA5-6DDC-62A2-6398264A8C8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89175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D1D-6F95-2168-F689-45B98B4FF8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F2B87-9582-743B-B02E-10330124C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0C424-F025-7E26-3B84-C41EEB3C5D69}"/>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5" name="Footer Placeholder 4">
            <a:extLst>
              <a:ext uri="{FF2B5EF4-FFF2-40B4-BE49-F238E27FC236}">
                <a16:creationId xmlns:a16="http://schemas.microsoft.com/office/drawing/2014/main" id="{1AC87C58-7018-F83E-EC0D-E28C57711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571D3-5F35-B9FB-CA6E-F1337F4D73B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42308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7D471-F1C5-1D56-16FA-4337E9BD02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819F3-D3F9-D4E5-4AFA-9D8E7D548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FE28E-7112-3620-0C0B-E36931E7C877}"/>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5" name="Footer Placeholder 4">
            <a:extLst>
              <a:ext uri="{FF2B5EF4-FFF2-40B4-BE49-F238E27FC236}">
                <a16:creationId xmlns:a16="http://schemas.microsoft.com/office/drawing/2014/main" id="{07890D00-25BB-67C2-EA53-0889907B5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2F042-36AE-C2C0-123F-9EF7369CFB3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11461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56447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416086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D17CD3-3CF2-4834-B3C5-499002E845E2}"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13870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D17CD3-3CF2-4834-B3C5-499002E845E2}"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44082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D17CD3-3CF2-4834-B3C5-499002E845E2}"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854108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17CD3-3CF2-4834-B3C5-499002E845E2}"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82696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7CD3-3CF2-4834-B3C5-499002E845E2}"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610029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17CD3-3CF2-4834-B3C5-499002E845E2}"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14601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4B22-C9B2-A231-2E78-F274F9991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3C25A2-E3EE-1463-8D6F-A82A039A9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0AE37-EF38-BD8A-74DD-98CB087CAA71}"/>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5" name="Footer Placeholder 4">
            <a:extLst>
              <a:ext uri="{FF2B5EF4-FFF2-40B4-BE49-F238E27FC236}">
                <a16:creationId xmlns:a16="http://schemas.microsoft.com/office/drawing/2014/main" id="{CE9A51AA-2E27-1EF7-D699-5D64D7F9B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77F7D-C2BD-118F-3EC4-78E8A1CA4A01}"/>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16988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17CD3-3CF2-4834-B3C5-499002E845E2}"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476921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51194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25762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10E6-09C8-3030-206F-A2BBB6CA3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EE4E17-FFF2-D4D2-4565-A875806ED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C556C-BD4F-DFF8-DD0E-00CA196EFE4C}"/>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5" name="Footer Placeholder 4">
            <a:extLst>
              <a:ext uri="{FF2B5EF4-FFF2-40B4-BE49-F238E27FC236}">
                <a16:creationId xmlns:a16="http://schemas.microsoft.com/office/drawing/2014/main" id="{7B713451-5EEB-2362-7B1B-298D74AB6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D55F7-22E4-C4C0-9E35-7027C4641BC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26030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EBF3-5570-35F9-7DF8-2AED891BE3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404716-BF88-5BBA-85CB-A725D7AB9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BE8CE-47A6-E23C-5E80-6142FD331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26E0E2-49AB-041B-E50C-A3E9FBF942BE}"/>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6" name="Footer Placeholder 5">
            <a:extLst>
              <a:ext uri="{FF2B5EF4-FFF2-40B4-BE49-F238E27FC236}">
                <a16:creationId xmlns:a16="http://schemas.microsoft.com/office/drawing/2014/main" id="{1B50AB76-208F-CE6A-BAC5-5F8CB536A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9B9FE-25F3-1887-4381-68C7E8F386D0}"/>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9327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45B6-6F24-B05A-0FAD-8DA7C24B7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E8BC0-DD53-6349-6EBF-52BBE07D5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D66D8-0368-0755-A759-CF8981A1C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0F77F1-D2A2-6DAB-F19D-60E6E9B8C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9FB6E-16D9-1ABB-E463-55414E2C0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C64022-181C-B1F6-9D8B-B0A1C4391083}"/>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8" name="Footer Placeholder 7">
            <a:extLst>
              <a:ext uri="{FF2B5EF4-FFF2-40B4-BE49-F238E27FC236}">
                <a16:creationId xmlns:a16="http://schemas.microsoft.com/office/drawing/2014/main" id="{8F8EA668-47B8-E393-E9D2-DB94C4EEFF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8F5FE2-6B81-105D-E711-D8A91AAE994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24002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3EA-C300-E653-5356-C46190FF87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3BFCF7-47CB-619A-3C4D-961A7AF0D1D5}"/>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4" name="Footer Placeholder 3">
            <a:extLst>
              <a:ext uri="{FF2B5EF4-FFF2-40B4-BE49-F238E27FC236}">
                <a16:creationId xmlns:a16="http://schemas.microsoft.com/office/drawing/2014/main" id="{684F58A5-7116-6991-0021-1D233641B4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55032A-A800-E1F5-5243-1939AF5D7BF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6281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2A6B4-9A27-CC88-B048-B6D625105E44}"/>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3" name="Footer Placeholder 2">
            <a:extLst>
              <a:ext uri="{FF2B5EF4-FFF2-40B4-BE49-F238E27FC236}">
                <a16:creationId xmlns:a16="http://schemas.microsoft.com/office/drawing/2014/main" id="{898B2C69-AAEF-8CD0-3328-D8740918CA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1B8E58-A3C4-D489-C933-99A63CF9DD0F}"/>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3762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25D1-2C3F-C567-435E-084D160D5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689D52-AC35-8DFC-F0D2-044995693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926ABE-E7E5-E0C8-DE4B-CEA47A954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40D37-6BA5-2B78-B7BB-B16D2B5CF4CC}"/>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6" name="Footer Placeholder 5">
            <a:extLst>
              <a:ext uri="{FF2B5EF4-FFF2-40B4-BE49-F238E27FC236}">
                <a16:creationId xmlns:a16="http://schemas.microsoft.com/office/drawing/2014/main" id="{2A7E36D4-AEA8-9890-C041-FB773B392D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E122F-BC35-9485-9F7F-2089BE28E581}"/>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8820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2B79-33C7-B6B2-71E4-4AE4147E8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68668F-204C-647C-EBCF-15F9C9ACD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596A9-8911-9660-F712-326E7CBA1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76AE5-13D3-CF3A-B745-6F0F071D815D}"/>
              </a:ext>
            </a:extLst>
          </p:cNvPr>
          <p:cNvSpPr>
            <a:spLocks noGrp="1"/>
          </p:cNvSpPr>
          <p:nvPr>
            <p:ph type="dt" sz="half" idx="10"/>
          </p:nvPr>
        </p:nvSpPr>
        <p:spPr/>
        <p:txBody>
          <a:bodyPr/>
          <a:lstStyle/>
          <a:p>
            <a:fld id="{2A866E15-1BA4-44A0-AA9C-FD4C9E80DD03}" type="datetimeFigureOut">
              <a:rPr lang="en-GB" smtClean="0"/>
              <a:t>30/11/2023</a:t>
            </a:fld>
            <a:endParaRPr lang="en-GB"/>
          </a:p>
        </p:txBody>
      </p:sp>
      <p:sp>
        <p:nvSpPr>
          <p:cNvPr id="6" name="Footer Placeholder 5">
            <a:extLst>
              <a:ext uri="{FF2B5EF4-FFF2-40B4-BE49-F238E27FC236}">
                <a16:creationId xmlns:a16="http://schemas.microsoft.com/office/drawing/2014/main" id="{4DD4017B-5216-8C64-7E20-BE05F3E1B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FAEB01-DFCF-8EB3-BDD1-F365072A8D42}"/>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491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7846A-CC38-428E-EBFC-372C89B66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11CDC8-989C-AD53-7B86-2E863DF89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A970D-76D4-B595-08AC-968E6F56A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66E15-1BA4-44A0-AA9C-FD4C9E80DD03}" type="datetimeFigureOut">
              <a:rPr lang="en-GB" smtClean="0"/>
              <a:t>30/11/2023</a:t>
            </a:fld>
            <a:endParaRPr lang="en-GB"/>
          </a:p>
        </p:txBody>
      </p:sp>
      <p:sp>
        <p:nvSpPr>
          <p:cNvPr id="5" name="Footer Placeholder 4">
            <a:extLst>
              <a:ext uri="{FF2B5EF4-FFF2-40B4-BE49-F238E27FC236}">
                <a16:creationId xmlns:a16="http://schemas.microsoft.com/office/drawing/2014/main" id="{76449264-0EF4-A37F-9286-3213F62F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9A3349-C546-6367-D351-8000D86C2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366C3-E5FB-4062-88AE-A0F775CFFD8C}" type="slidenum">
              <a:rPr lang="en-GB" smtClean="0"/>
              <a:t>‹#›</a:t>
            </a:fld>
            <a:endParaRPr lang="en-GB"/>
          </a:p>
        </p:txBody>
      </p:sp>
    </p:spTree>
    <p:extLst>
      <p:ext uri="{BB962C8B-B14F-4D97-AF65-F5344CB8AC3E}">
        <p14:creationId xmlns:p14="http://schemas.microsoft.com/office/powerpoint/2010/main" val="238475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7CD3-3CF2-4834-B3C5-499002E845E2}" type="datetimeFigureOut">
              <a:rPr lang="en-GB" smtClean="0"/>
              <a:t>30/11/2023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CFD5B-AB11-4D4A-A651-690FD071F3AE}" type="slidenum">
              <a:rPr lang="en-GB" smtClean="0"/>
              <a:t>‹#›</a:t>
            </a:fld>
            <a:endParaRPr lang="en-GB"/>
          </a:p>
        </p:txBody>
      </p:sp>
    </p:spTree>
    <p:extLst>
      <p:ext uri="{BB962C8B-B14F-4D97-AF65-F5344CB8AC3E}">
        <p14:creationId xmlns:p14="http://schemas.microsoft.com/office/powerpoint/2010/main" val="152709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bit.ly/cmhframewo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61" y="2438400"/>
            <a:ext cx="9144000" cy="1793320"/>
          </a:xfrm>
        </p:spPr>
        <p:txBody>
          <a:bodyPr>
            <a:noAutofit/>
          </a:bodyPr>
          <a:lstStyle/>
          <a:p>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4800" b="1" dirty="0">
                <a:solidFill>
                  <a:schemeClr val="accent1"/>
                </a:solidFill>
                <a:latin typeface="Arial"/>
                <a:cs typeface="Arial"/>
              </a:rPr>
              <a:t>New National</a:t>
            </a:r>
            <a:r>
              <a:rPr kumimoji="0" lang="en-GB" sz="4800" b="1" i="0" u="none" strike="noStrike" kern="1200" cap="none" spc="0" normalizeH="0" baseline="0" noProof="0" dirty="0">
                <a:ln>
                  <a:noFill/>
                </a:ln>
                <a:solidFill>
                  <a:schemeClr val="accent1"/>
                </a:solidFill>
                <a:effectLst/>
                <a:uLnTx/>
                <a:uFillTx/>
                <a:latin typeface="Arial"/>
                <a:cs typeface="Arial"/>
              </a:rPr>
              <a:t> Waiting Times Standard </a:t>
            </a:r>
            <a:br>
              <a:rPr lang="en-GB" sz="4800" b="1" dirty="0">
                <a:latin typeface="Arial" panose="020B0604020202020204" pitchFamily="34" charset="0"/>
                <a:cs typeface="Arial" panose="020B0604020202020204" pitchFamily="34" charset="0"/>
              </a:rPr>
            </a:br>
            <a:r>
              <a:rPr lang="en-GB" sz="4800" b="1" dirty="0">
                <a:solidFill>
                  <a:schemeClr val="accent1"/>
                </a:solidFill>
                <a:latin typeface="Arial"/>
                <a:cs typeface="Arial"/>
              </a:rPr>
              <a:t> </a:t>
            </a:r>
            <a:br>
              <a:rPr lang="en-GB" sz="4800" b="1" dirty="0">
                <a:latin typeface="Arial" panose="020B0604020202020204" pitchFamily="34" charset="0"/>
                <a:cs typeface="Arial" panose="020B0604020202020204" pitchFamily="34" charset="0"/>
              </a:rPr>
            </a:br>
            <a:r>
              <a:rPr lang="en-GB" sz="1800" b="1" dirty="0">
                <a:solidFill>
                  <a:schemeClr val="accent1"/>
                </a:solidFill>
                <a:latin typeface="Arial"/>
                <a:cs typeface="Arial"/>
              </a:rPr>
              <a:t>Adults and Older Adults Training Pack</a:t>
            </a:r>
            <a:br>
              <a:rPr lang="en-GB" sz="1800" dirty="0">
                <a:latin typeface="Arial" panose="020B0604020202020204" pitchFamily="34" charset="0"/>
                <a:cs typeface="Arial" panose="020B0604020202020204" pitchFamily="34" charset="0"/>
              </a:rPr>
            </a:br>
            <a:endParaRPr lang="en-US" sz="4800" b="1"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duotone>
              <a:schemeClr val="accent1">
                <a:shade val="45000"/>
                <a:satMod val="135000"/>
              </a:schemeClr>
              <a:prstClr val="white"/>
            </a:duotone>
          </a:blip>
          <a:srcRect l="68532" t="33809" r="576" b="31270"/>
          <a:stretch/>
        </p:blipFill>
        <p:spPr>
          <a:xfrm>
            <a:off x="0" y="4534731"/>
            <a:ext cx="12192000" cy="2323269"/>
          </a:xfrm>
          <a:prstGeom prst="rect">
            <a:avLst/>
          </a:prstGeom>
        </p:spPr>
      </p:pic>
      <p:pic>
        <p:nvPicPr>
          <p:cNvPr id="3" name="Picture 2">
            <a:extLst>
              <a:ext uri="{FF2B5EF4-FFF2-40B4-BE49-F238E27FC236}">
                <a16:creationId xmlns:a16="http://schemas.microsoft.com/office/drawing/2014/main" id="{D53CF2A0-94FC-56CE-D580-10062238C563}"/>
              </a:ext>
            </a:extLst>
          </p:cNvPr>
          <p:cNvPicPr>
            <a:picLocks noChangeAspect="1"/>
          </p:cNvPicPr>
          <p:nvPr/>
        </p:nvPicPr>
        <p:blipFill>
          <a:blip r:embed="rId3"/>
          <a:stretch>
            <a:fillRect/>
          </a:stretch>
        </p:blipFill>
        <p:spPr>
          <a:xfrm>
            <a:off x="9574415" y="0"/>
            <a:ext cx="2535382" cy="1484126"/>
          </a:xfrm>
          <a:prstGeom prst="rect">
            <a:avLst/>
          </a:prstGeom>
        </p:spPr>
      </p:pic>
    </p:spTree>
    <p:extLst>
      <p:ext uri="{BB962C8B-B14F-4D97-AF65-F5344CB8AC3E}">
        <p14:creationId xmlns:p14="http://schemas.microsoft.com/office/powerpoint/2010/main" val="325717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7DF-E28E-0463-9687-251F222B54E3}"/>
              </a:ext>
            </a:extLst>
          </p:cNvPr>
          <p:cNvSpPr>
            <a:spLocks noGrp="1"/>
          </p:cNvSpPr>
          <p:nvPr>
            <p:ph type="title"/>
          </p:nvPr>
        </p:nvSpPr>
        <p:spPr>
          <a:xfrm>
            <a:off x="342901" y="548641"/>
            <a:ext cx="9332912" cy="908686"/>
          </a:xfrm>
        </p:spPr>
        <p:txBody>
          <a:bodyPr>
            <a:normAutofit fontScale="90000"/>
          </a:bodyPr>
          <a:lstStyle/>
          <a:p>
            <a:r>
              <a:rPr lang="en-US" sz="2000" b="1" dirty="0">
                <a:solidFill>
                  <a:schemeClr val="accent1"/>
                </a:solidFill>
                <a:latin typeface="Arial"/>
                <a:cs typeface="Calibri Light"/>
              </a:rPr>
              <a:t>Below is an image of how to record intended activities in RiO</a:t>
            </a:r>
            <a:br>
              <a:rPr lang="en-US" sz="2000" b="1" dirty="0">
                <a:solidFill>
                  <a:schemeClr val="accent1"/>
                </a:solidFill>
                <a:latin typeface="Arial"/>
                <a:cs typeface="Calibri Light"/>
              </a:rPr>
            </a:br>
            <a:br>
              <a:rPr lang="en-US" sz="2000" b="1" dirty="0">
                <a:solidFill>
                  <a:schemeClr val="accent1"/>
                </a:solidFill>
                <a:latin typeface="Arial"/>
                <a:cs typeface="Calibri Light"/>
              </a:rPr>
            </a:br>
            <a:r>
              <a:rPr lang="en-US" sz="1200" b="1" dirty="0">
                <a:solidFill>
                  <a:schemeClr val="accent1"/>
                </a:solidFill>
                <a:latin typeface="Arial"/>
                <a:cs typeface="Calibri Light"/>
              </a:rPr>
              <a:t>When booking or outcoming an appointment, you will be able to log the intended activities used or to be used during the assessment using the “Intended Activities” tab. See arrows in the screenshot below.</a:t>
            </a:r>
            <a:endParaRPr lang="en-US" sz="2000" b="1" dirty="0">
              <a:solidFill>
                <a:schemeClr val="accent1"/>
              </a:solidFill>
              <a:latin typeface="Arial"/>
            </a:endParaRPr>
          </a:p>
        </p:txBody>
      </p:sp>
      <p:sp>
        <p:nvSpPr>
          <p:cNvPr id="3" name="Content Placeholder 2">
            <a:extLst>
              <a:ext uri="{FF2B5EF4-FFF2-40B4-BE49-F238E27FC236}">
                <a16:creationId xmlns:a16="http://schemas.microsoft.com/office/drawing/2014/main" id="{E4F39609-601A-9A25-11A3-08C6070DD5A8}"/>
              </a:ext>
            </a:extLst>
          </p:cNvPr>
          <p:cNvSpPr>
            <a:spLocks noGrp="1"/>
          </p:cNvSpPr>
          <p:nvPr>
            <p:ph idx="1"/>
          </p:nvPr>
        </p:nvSpPr>
        <p:spPr>
          <a:xfrm>
            <a:off x="5183188" y="987426"/>
            <a:ext cx="6172200" cy="469900"/>
          </a:xfrm>
        </p:spPr>
        <p:txBody>
          <a:bodyPr vert="horz" lIns="91440" tIns="45720" rIns="91440" bIns="45720" rtlCol="0" anchor="t">
            <a:normAutofit fontScale="92500" lnSpcReduction="10000"/>
          </a:bodyPr>
          <a:lstStyle/>
          <a:p>
            <a:pPr marL="0" indent="0" algn="ctr">
              <a:buNone/>
            </a:pPr>
            <a:endParaRPr lang="en-US" dirty="0">
              <a:cs typeface="Calibri" panose="020F0502020204030204"/>
            </a:endParaRPr>
          </a:p>
          <a:p>
            <a:pPr marL="0" indent="0" algn="ctr">
              <a:buNone/>
            </a:pPr>
            <a:endParaRPr lang="en-US" dirty="0">
              <a:cs typeface="Calibri" panose="020F0502020204030204"/>
            </a:endParaRPr>
          </a:p>
        </p:txBody>
      </p:sp>
      <p:sp>
        <p:nvSpPr>
          <p:cNvPr id="11" name="Text Placeholder 10">
            <a:extLst>
              <a:ext uri="{FF2B5EF4-FFF2-40B4-BE49-F238E27FC236}">
                <a16:creationId xmlns:a16="http://schemas.microsoft.com/office/drawing/2014/main" id="{7F38336D-3F40-2360-B5E5-98907FAAD6F9}"/>
              </a:ext>
            </a:extLst>
          </p:cNvPr>
          <p:cNvSpPr>
            <a:spLocks noGrp="1"/>
          </p:cNvSpPr>
          <p:nvPr>
            <p:ph type="body" sz="half" idx="2"/>
          </p:nvPr>
        </p:nvSpPr>
        <p:spPr/>
        <p:txBody>
          <a:bodyPr/>
          <a:lstStyle/>
          <a:p>
            <a:endParaRPr lang="en-GB"/>
          </a:p>
        </p:txBody>
      </p:sp>
      <p:pic>
        <p:nvPicPr>
          <p:cNvPr id="5" name="Picture 4">
            <a:extLst>
              <a:ext uri="{FF2B5EF4-FFF2-40B4-BE49-F238E27FC236}">
                <a16:creationId xmlns:a16="http://schemas.microsoft.com/office/drawing/2014/main" id="{3C1B9F30-7BBA-D0B1-DDAF-81E3FC5C310C}"/>
              </a:ext>
            </a:extLst>
          </p:cNvPr>
          <p:cNvPicPr>
            <a:picLocks noChangeAspect="1"/>
          </p:cNvPicPr>
          <p:nvPr/>
        </p:nvPicPr>
        <p:blipFill>
          <a:blip r:embed="rId2"/>
          <a:stretch>
            <a:fillRect/>
          </a:stretch>
        </p:blipFill>
        <p:spPr>
          <a:xfrm>
            <a:off x="238125" y="1697243"/>
            <a:ext cx="11715750" cy="4612116"/>
          </a:xfrm>
          <a:prstGeom prst="rect">
            <a:avLst/>
          </a:prstGeom>
        </p:spPr>
      </p:pic>
      <p:sp>
        <p:nvSpPr>
          <p:cNvPr id="4" name="Arrow: Down 3">
            <a:extLst>
              <a:ext uri="{FF2B5EF4-FFF2-40B4-BE49-F238E27FC236}">
                <a16:creationId xmlns:a16="http://schemas.microsoft.com/office/drawing/2014/main" id="{414FA169-D3C3-2AEC-463E-B3ADB0ACF661}"/>
              </a:ext>
            </a:extLst>
          </p:cNvPr>
          <p:cNvSpPr/>
          <p:nvPr/>
        </p:nvSpPr>
        <p:spPr>
          <a:xfrm rot="720000" flipH="1">
            <a:off x="2477039" y="2707468"/>
            <a:ext cx="154581" cy="28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1639858A-F62B-E06A-56C1-C1FE3C7C0D7A}"/>
              </a:ext>
            </a:extLst>
          </p:cNvPr>
          <p:cNvSpPr/>
          <p:nvPr/>
        </p:nvSpPr>
        <p:spPr>
          <a:xfrm>
            <a:off x="238125" y="4699221"/>
            <a:ext cx="1333500" cy="13412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Click on all relevant activities undertaken</a:t>
            </a:r>
          </a:p>
        </p:txBody>
      </p:sp>
    </p:spTree>
    <p:extLst>
      <p:ext uri="{BB962C8B-B14F-4D97-AF65-F5344CB8AC3E}">
        <p14:creationId xmlns:p14="http://schemas.microsoft.com/office/powerpoint/2010/main" val="28967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2F65-F978-3761-A75B-D513B78BD154}"/>
              </a:ext>
            </a:extLst>
          </p:cNvPr>
          <p:cNvSpPr>
            <a:spLocks noGrp="1"/>
          </p:cNvSpPr>
          <p:nvPr>
            <p:ph type="title"/>
          </p:nvPr>
        </p:nvSpPr>
        <p:spPr/>
        <p:txBody>
          <a:bodyPr/>
          <a:lstStyle/>
          <a:p>
            <a:r>
              <a:rPr lang="en-GB" b="1" dirty="0">
                <a:solidFill>
                  <a:schemeClr val="accent1"/>
                </a:solidFill>
                <a:latin typeface="Arial" panose="020B0604020202020204" pitchFamily="34" charset="0"/>
                <a:cs typeface="Arial" panose="020B0604020202020204" pitchFamily="34" charset="0"/>
              </a:rPr>
              <a:t>Useful Resources &amp; Contacts</a:t>
            </a:r>
          </a:p>
        </p:txBody>
      </p:sp>
      <p:sp>
        <p:nvSpPr>
          <p:cNvPr id="3" name="Content Placeholder 2">
            <a:extLst>
              <a:ext uri="{FF2B5EF4-FFF2-40B4-BE49-F238E27FC236}">
                <a16:creationId xmlns:a16="http://schemas.microsoft.com/office/drawing/2014/main" id="{3E574C38-F6B8-080D-2E5D-B37EFC2C5933}"/>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Staff are encouraged to actively engage these materials and reach out to their Operational Leads and Local Performance Teams for questions and clarifications.</a:t>
            </a:r>
          </a:p>
          <a:p>
            <a:r>
              <a:rPr lang="en-GB" sz="2800" dirty="0">
                <a:latin typeface="Arial" panose="020B0604020202020204" pitchFamily="34" charset="0"/>
                <a:cs typeface="Arial" panose="020B0604020202020204" pitchFamily="34" charset="0"/>
              </a:rPr>
              <a:t>Community Mental Health Framework for Adults and Older Adults </a:t>
            </a:r>
            <a:r>
              <a:rPr lang="en-GB" sz="2800" dirty="0">
                <a:latin typeface="Arial" panose="020B0604020202020204" pitchFamily="34" charset="0"/>
                <a:cs typeface="Arial" panose="020B0604020202020204" pitchFamily="34" charset="0"/>
                <a:hlinkClick r:id="rId2"/>
              </a:rPr>
              <a:t>https://bit.ly/cmhframework</a:t>
            </a:r>
          </a:p>
          <a:p>
            <a:r>
              <a:rPr lang="en-GB" dirty="0">
                <a:latin typeface="Arial"/>
                <a:cs typeface="Arial"/>
              </a:rPr>
              <a:t>Reporting in Power BI- Reports are being developed in the PowerBI community apps and these will be released on December 23rd, 2023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253EF1-50C1-CADD-99C4-344CAC8DF71C}"/>
              </a:ext>
            </a:extLst>
          </p:cNvPr>
          <p:cNvSpPr>
            <a:spLocks noGrp="1"/>
          </p:cNvSpPr>
          <p:nvPr>
            <p:ph type="title"/>
          </p:nvPr>
        </p:nvSpPr>
        <p:spPr>
          <a:xfrm>
            <a:off x="482395" y="1153572"/>
            <a:ext cx="3404839" cy="4461163"/>
          </a:xfrm>
        </p:spPr>
        <p:txBody>
          <a:bodyPr>
            <a:normAutofit/>
          </a:bodyPr>
          <a:lstStyle/>
          <a:p>
            <a:r>
              <a:rPr lang="en-GB" sz="3700" b="1" dirty="0">
                <a:solidFill>
                  <a:srgbClr val="FFFFFF"/>
                </a:solidFill>
                <a:latin typeface="Arial"/>
                <a:cs typeface="Arial"/>
              </a:rPr>
              <a:t>Background – New Waiting Times Standard</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FE0C626-D727-1EF0-B56D-0CCC85F9EE3F}"/>
              </a:ext>
            </a:extLst>
          </p:cNvPr>
          <p:cNvSpPr>
            <a:spLocks noGrp="1"/>
          </p:cNvSpPr>
          <p:nvPr>
            <p:ph idx="1"/>
          </p:nvPr>
        </p:nvSpPr>
        <p:spPr>
          <a:xfrm>
            <a:off x="4447308" y="591344"/>
            <a:ext cx="6906491" cy="5585619"/>
          </a:xfrm>
        </p:spPr>
        <p:txBody>
          <a:bodyPr anchor="ctr">
            <a:normAutofit/>
          </a:bodyPr>
          <a:lstStyle/>
          <a:p>
            <a:r>
              <a:rPr lang="en-GB" sz="2000" dirty="0">
                <a:latin typeface="Arial" panose="020B0604020202020204" pitchFamily="34" charset="0"/>
                <a:cs typeface="Arial" panose="020B0604020202020204" pitchFamily="34" charset="0"/>
              </a:rPr>
              <a:t>Based on NHS England’s long-term plan to invest in community mental health services for adults and older adults with severe mental illness, there is an ongoing transformation of services described in the Community Mental Health Framework for Adults and Older Adults.</a:t>
            </a:r>
          </a:p>
          <a:p>
            <a:r>
              <a:rPr lang="en-GB" sz="2000" dirty="0">
                <a:latin typeface="Arial" panose="020B0604020202020204" pitchFamily="34" charset="0"/>
                <a:cs typeface="Arial" panose="020B0604020202020204" pitchFamily="34" charset="0"/>
              </a:rPr>
              <a:t>Alongside this transformation, the NHS has committed to developing a new four-week waiting time standard for non-urgent adult and older adult care as part of the Clinically-led Review of Standards (CRS). </a:t>
            </a:r>
          </a:p>
          <a:p>
            <a:r>
              <a:rPr lang="en-GB" sz="2000" dirty="0">
                <a:latin typeface="Arial" panose="020B0604020202020204" pitchFamily="34" charset="0"/>
                <a:cs typeface="Arial" panose="020B0604020202020204" pitchFamily="34" charset="0"/>
              </a:rPr>
              <a:t>The proposed definition of a new waiting time standard for non-urgent community mental health is that adults and older adults presenting to community-based mental health services should start to receive help </a:t>
            </a:r>
            <a:r>
              <a:rPr lang="en-GB" sz="2000" b="1" dirty="0">
                <a:latin typeface="Arial" panose="020B0604020202020204" pitchFamily="34" charset="0"/>
                <a:cs typeface="Arial" panose="020B0604020202020204" pitchFamily="34" charset="0"/>
              </a:rPr>
              <a:t>within four weeks from request for service (referral)</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This help received is referred to as an ‘intervention’.</a:t>
            </a:r>
          </a:p>
          <a:p>
            <a:endParaRPr lang="en-GB" sz="2000" dirty="0"/>
          </a:p>
        </p:txBody>
      </p:sp>
    </p:spTree>
    <p:extLst>
      <p:ext uri="{BB962C8B-B14F-4D97-AF65-F5344CB8AC3E}">
        <p14:creationId xmlns:p14="http://schemas.microsoft.com/office/powerpoint/2010/main" val="287438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627" y="856648"/>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community services as per the MHSDS data item “SERVICE OR TEAM TYPE FOR MENTAL HEALTH” are: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A05 - Primary Care Mental Health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A06 - Community Mental Health Team – Functional</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A08 - Assertive Outreach Team</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A09 - Community Rehabilitation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A12 - Psychotherapy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A13 - Psychological Therapy Service (non IAPT)</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A16 - Personality Disorder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Adult eating disorder services</a:t>
            </a: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activity data prior to April 2020 this has been reported through the code: C03 - Eating Disorders/Dietetics Service</a:t>
            </a: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April 2020 as part of the implementation of V4.1 of the MHSDS has been replaced by the code C10 - Community Eating Disorders Service</a:t>
            </a:r>
          </a:p>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performance thresholds or standards have yet been set for adult/older adults or children's services</a:t>
            </a:r>
          </a:p>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Scope includes Transformed and Non-transformed community MH teams.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32898" y="135112"/>
            <a:ext cx="10515600" cy="416620"/>
          </a:xfrm>
        </p:spPr>
        <p:txBody>
          <a:bodyPr>
            <a:noAutofit/>
          </a:bodyPr>
          <a:lstStyle/>
          <a:p>
            <a:pPr algn="ctr"/>
            <a:r>
              <a:rPr lang="en-GB" sz="3200" b="1" dirty="0">
                <a:solidFill>
                  <a:schemeClr val="accent5"/>
                </a:solidFill>
                <a:latin typeface="Arial" panose="020B0604020202020204" pitchFamily="34" charset="0"/>
                <a:cs typeface="Arial" panose="020B0604020202020204" pitchFamily="34" charset="0"/>
              </a:rPr>
              <a:t>Services in Scope</a:t>
            </a:r>
          </a:p>
        </p:txBody>
      </p:sp>
    </p:spTree>
    <p:extLst>
      <p:ext uri="{BB962C8B-B14F-4D97-AF65-F5344CB8AC3E}">
        <p14:creationId xmlns:p14="http://schemas.microsoft.com/office/powerpoint/2010/main" val="172137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627" y="856648"/>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45888864"/>
              </p:ext>
            </p:extLst>
          </p:nvPr>
        </p:nvGraphicFramePr>
        <p:xfrm>
          <a:off x="595975" y="1431123"/>
          <a:ext cx="10776496" cy="5170848"/>
        </p:xfrm>
        <a:graphic>
          <a:graphicData uri="http://schemas.openxmlformats.org/drawingml/2006/table">
            <a:tbl>
              <a:tblPr/>
              <a:tblGrid>
                <a:gridCol w="4983781">
                  <a:extLst>
                    <a:ext uri="{9D8B030D-6E8A-4147-A177-3AD203B41FA5}">
                      <a16:colId xmlns:a16="http://schemas.microsoft.com/office/drawing/2014/main" val="17284373"/>
                    </a:ext>
                  </a:extLst>
                </a:gridCol>
                <a:gridCol w="111577">
                  <a:extLst>
                    <a:ext uri="{9D8B030D-6E8A-4147-A177-3AD203B41FA5}">
                      <a16:colId xmlns:a16="http://schemas.microsoft.com/office/drawing/2014/main" val="347547711"/>
                    </a:ext>
                  </a:extLst>
                </a:gridCol>
                <a:gridCol w="5681138">
                  <a:extLst>
                    <a:ext uri="{9D8B030D-6E8A-4147-A177-3AD203B41FA5}">
                      <a16:colId xmlns:a16="http://schemas.microsoft.com/office/drawing/2014/main" val="2408867357"/>
                    </a:ext>
                  </a:extLst>
                </a:gridCol>
              </a:tblGrid>
              <a:tr h="369420">
                <a:tc>
                  <a:txBody>
                    <a:bodyPr/>
                    <a:lstStyle/>
                    <a:p>
                      <a:pPr algn="l" rtl="0" fontAlgn="ctr"/>
                      <a:r>
                        <a:rPr lang="en-GB" sz="1600" b="0" i="0" u="none" strike="noStrike" dirty="0">
                          <a:solidFill>
                            <a:srgbClr val="000000"/>
                          </a:solidFill>
                          <a:effectLst/>
                          <a:latin typeface="Arial" panose="020B0604020202020204" pitchFamily="34" charset="0"/>
                          <a:cs typeface="Arial" panose="020B0604020202020204" pitchFamily="34" charset="0"/>
                        </a:rPr>
                        <a:t>A02 – Crisis Resolution Team / Home Treatment</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C04 - Neurodevelopment Team</a:t>
                      </a:r>
                    </a:p>
                  </a:txBody>
                  <a:tcPr marL="4536" marR="4536" marT="4536" marB="0" anchor="ctr">
                    <a:lnL>
                      <a:noFill/>
                    </a:lnL>
                    <a:lnR>
                      <a:noFill/>
                    </a:lnR>
                    <a:lnT>
                      <a:noFill/>
                    </a:lnT>
                    <a:lnB>
                      <a:noFill/>
                    </a:lnB>
                  </a:tcPr>
                </a:tc>
                <a:extLst>
                  <a:ext uri="{0D108BD9-81ED-4DB2-BD59-A6C34878D82A}">
                    <a16:rowId xmlns:a16="http://schemas.microsoft.com/office/drawing/2014/main" val="3861408160"/>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A03 – Adult Community Mental Health Team / Crisis Resolution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C06 - Looked After Children Service</a:t>
                      </a:r>
                    </a:p>
                  </a:txBody>
                  <a:tcPr marL="4536" marR="4536" marT="4536" marB="0" anchor="ctr">
                    <a:lnL>
                      <a:noFill/>
                    </a:lnL>
                    <a:lnR>
                      <a:noFill/>
                    </a:lnR>
                    <a:lnT>
                      <a:noFill/>
                    </a:lnT>
                    <a:lnB>
                      <a:noFill/>
                    </a:lnB>
                  </a:tcPr>
                </a:tc>
                <a:extLst>
                  <a:ext uri="{0D108BD9-81ED-4DB2-BD59-A6C34878D82A}">
                    <a16:rowId xmlns:a16="http://schemas.microsoft.com/office/drawing/2014/main" val="457987078"/>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A04 – Home Treatment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dirty="0">
                          <a:solidFill>
                            <a:srgbClr val="000000"/>
                          </a:solidFill>
                          <a:effectLst/>
                          <a:latin typeface="Arial" panose="020B0604020202020204" pitchFamily="34" charset="0"/>
                          <a:cs typeface="Arial" panose="020B0604020202020204" pitchFamily="34" charset="0"/>
                        </a:rPr>
                        <a:t>D01 – Substance Misuse Team</a:t>
                      </a:r>
                    </a:p>
                  </a:txBody>
                  <a:tcPr marL="4536" marR="4536" marT="4536" marB="0" anchor="ctr">
                    <a:lnL>
                      <a:noFill/>
                    </a:lnL>
                    <a:lnR>
                      <a:noFill/>
                    </a:lnR>
                    <a:lnT>
                      <a:noFill/>
                    </a:lnT>
                    <a:lnB>
                      <a:noFill/>
                    </a:lnB>
                  </a:tcPr>
                </a:tc>
                <a:extLst>
                  <a:ext uri="{0D108BD9-81ED-4DB2-BD59-A6C34878D82A}">
                    <a16:rowId xmlns:a16="http://schemas.microsoft.com/office/drawing/2014/main" val="1500627711"/>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A10 - General Psychiatric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D02 – Criminal Justice Liaison and Diversion Service</a:t>
                      </a:r>
                    </a:p>
                  </a:txBody>
                  <a:tcPr marL="4536" marR="4536" marT="4536" marB="0" anchor="ctr">
                    <a:lnL>
                      <a:noFill/>
                    </a:lnL>
                    <a:lnR>
                      <a:noFill/>
                    </a:lnR>
                    <a:lnT>
                      <a:noFill/>
                    </a:lnT>
                    <a:lnB>
                      <a:noFill/>
                    </a:lnB>
                  </a:tcPr>
                </a:tc>
                <a:extLst>
                  <a:ext uri="{0D108BD9-81ED-4DB2-BD59-A6C34878D82A}">
                    <a16:rowId xmlns:a16="http://schemas.microsoft.com/office/drawing/2014/main" val="2627809363"/>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A11 - Psychiatric Liaison</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D04 – Asylum Service</a:t>
                      </a:r>
                    </a:p>
                  </a:txBody>
                  <a:tcPr marL="4536" marR="4536" marT="4536" marB="0" anchor="ctr">
                    <a:lnL>
                      <a:noFill/>
                    </a:lnL>
                    <a:lnR>
                      <a:noFill/>
                    </a:lnR>
                    <a:lnT>
                      <a:noFill/>
                    </a:lnT>
                    <a:lnB>
                      <a:noFill/>
                    </a:lnB>
                  </a:tcPr>
                </a:tc>
                <a:extLst>
                  <a:ext uri="{0D108BD9-81ED-4DB2-BD59-A6C34878D82A}">
                    <a16:rowId xmlns:a16="http://schemas.microsoft.com/office/drawing/2014/main" val="1109707729"/>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A14 - Early Psychosis Intervention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D05 – Individual Placement and Support Service</a:t>
                      </a:r>
                    </a:p>
                  </a:txBody>
                  <a:tcPr marL="4536" marR="4536" marT="4536" marB="0" anchor="ctr">
                    <a:lnL>
                      <a:noFill/>
                    </a:lnL>
                    <a:lnR>
                      <a:noFill/>
                    </a:lnR>
                    <a:lnT>
                      <a:noFill/>
                    </a:lnT>
                    <a:lnB>
                      <a:noFill/>
                    </a:lnB>
                  </a:tcPr>
                </a:tc>
                <a:extLst>
                  <a:ext uri="{0D108BD9-81ED-4DB2-BD59-A6C34878D82A}">
                    <a16:rowId xmlns:a16="http://schemas.microsoft.com/office/drawing/2014/main" val="2572101262"/>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A17 - Memory Services/Clinic</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D08 – Rough Sleeping Service</a:t>
                      </a:r>
                    </a:p>
                  </a:txBody>
                  <a:tcPr marL="4536" marR="4536" marT="4536" marB="0" anchor="ctr">
                    <a:lnL>
                      <a:noFill/>
                    </a:lnL>
                    <a:lnR>
                      <a:noFill/>
                    </a:lnR>
                    <a:lnT>
                      <a:noFill/>
                    </a:lnT>
                    <a:lnB>
                      <a:noFill/>
                    </a:lnB>
                  </a:tcPr>
                </a:tc>
                <a:extLst>
                  <a:ext uri="{0D108BD9-81ED-4DB2-BD59-A6C34878D82A}">
                    <a16:rowId xmlns:a16="http://schemas.microsoft.com/office/drawing/2014/main" val="329710365"/>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A19 - 24/7 Crisis Response Line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E01 – Community Team for Learning Disabilities</a:t>
                      </a:r>
                    </a:p>
                  </a:txBody>
                  <a:tcPr marL="4536" marR="4536" marT="4536" marB="0" anchor="ctr">
                    <a:lnL>
                      <a:noFill/>
                    </a:lnL>
                    <a:lnR>
                      <a:noFill/>
                    </a:lnR>
                    <a:lnT>
                      <a:noFill/>
                    </a:lnT>
                    <a:lnB>
                      <a:noFill/>
                    </a:lnB>
                  </a:tcPr>
                </a:tc>
                <a:extLst>
                  <a:ext uri="{0D108BD9-81ED-4DB2-BD59-A6C34878D82A}">
                    <a16:rowId xmlns:a16="http://schemas.microsoft.com/office/drawing/2014/main" val="202079411"/>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A21 - Crisis Café/Safe Haven/Sanctuary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F01 – Mental Health Support Team</a:t>
                      </a:r>
                    </a:p>
                  </a:txBody>
                  <a:tcPr marL="4536" marR="4536" marT="4536" marB="0" anchor="ctr">
                    <a:lnL>
                      <a:noFill/>
                    </a:lnL>
                    <a:lnR>
                      <a:noFill/>
                    </a:lnR>
                    <a:lnT>
                      <a:noFill/>
                    </a:lnT>
                    <a:lnB>
                      <a:noFill/>
                    </a:lnB>
                  </a:tcPr>
                </a:tc>
                <a:extLst>
                  <a:ext uri="{0D108BD9-81ED-4DB2-BD59-A6C34878D82A}">
                    <a16:rowId xmlns:a16="http://schemas.microsoft.com/office/drawing/2014/main" val="126735656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A22 - Walk-in Crisis Assessment Unit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F02 – Maternal Mental Health Service</a:t>
                      </a:r>
                    </a:p>
                  </a:txBody>
                  <a:tcPr marL="4536" marR="4536" marT="4536" marB="0" anchor="ctr">
                    <a:lnL>
                      <a:noFill/>
                    </a:lnL>
                    <a:lnR>
                      <a:noFill/>
                    </a:lnR>
                    <a:lnT>
                      <a:noFill/>
                    </a:lnT>
                    <a:lnB>
                      <a:noFill/>
                    </a:lnB>
                  </a:tcPr>
                </a:tc>
                <a:extLst>
                  <a:ext uri="{0D108BD9-81ED-4DB2-BD59-A6C34878D82A}">
                    <a16:rowId xmlns:a16="http://schemas.microsoft.com/office/drawing/2014/main" val="3291770040"/>
                  </a:ext>
                </a:extLst>
              </a:tr>
              <a:tr h="470029">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B01 - Forensic Mental Health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Z01 – Other Mental Health Service – in scope of National Tariff Payment System</a:t>
                      </a:r>
                    </a:p>
                  </a:txBody>
                  <a:tcPr marL="4536" marR="4536" marT="4536" marB="0" anchor="ctr">
                    <a:lnL>
                      <a:noFill/>
                    </a:lnL>
                    <a:lnR>
                      <a:noFill/>
                    </a:lnR>
                    <a:lnT>
                      <a:noFill/>
                    </a:lnT>
                    <a:lnB>
                      <a:noFill/>
                    </a:lnB>
                  </a:tcPr>
                </a:tc>
                <a:extLst>
                  <a:ext uri="{0D108BD9-81ED-4DB2-BD59-A6C34878D82A}">
                    <a16:rowId xmlns:a16="http://schemas.microsoft.com/office/drawing/2014/main" val="182479310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C01 - Autistic Spectrum Disorder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Z02 – Community Health Newham</a:t>
                      </a:r>
                    </a:p>
                  </a:txBody>
                  <a:tcPr marL="4536" marR="4536" marT="4536" marB="0" anchor="ctr">
                    <a:lnL>
                      <a:noFill/>
                    </a:lnL>
                    <a:lnR>
                      <a:noFill/>
                    </a:lnR>
                    <a:lnT>
                      <a:noFill/>
                    </a:lnT>
                    <a:lnB>
                      <a:noFill/>
                    </a:lnB>
                  </a:tcPr>
                </a:tc>
                <a:extLst>
                  <a:ext uri="{0D108BD9-81ED-4DB2-BD59-A6C34878D82A}">
                    <a16:rowId xmlns:a16="http://schemas.microsoft.com/office/drawing/2014/main" val="147712838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C02 – Specialist Perinatal Mental Health Community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extLst>
                  <a:ext uri="{0D108BD9-81ED-4DB2-BD59-A6C34878D82A}">
                    <a16:rowId xmlns:a16="http://schemas.microsoft.com/office/drawing/2014/main" val="1813181991"/>
                  </a:ext>
                </a:extLst>
              </a:tr>
            </a:tbl>
          </a:graphicData>
        </a:graphic>
      </p:graphicFrame>
      <p:sp>
        <p:nvSpPr>
          <p:cNvPr id="5" name="Title 1"/>
          <p:cNvSpPr>
            <a:spLocks noGrp="1"/>
          </p:cNvSpPr>
          <p:nvPr>
            <p:ph type="title"/>
          </p:nvPr>
        </p:nvSpPr>
        <p:spPr>
          <a:xfrm>
            <a:off x="832898" y="135112"/>
            <a:ext cx="10515600" cy="416620"/>
          </a:xfrm>
        </p:spPr>
        <p:txBody>
          <a:bodyPr>
            <a:noAutofit/>
          </a:bodyPr>
          <a:lstStyle/>
          <a:p>
            <a:pPr algn="ctr"/>
            <a:r>
              <a:rPr lang="en-GB" sz="3200" b="1" dirty="0">
                <a:solidFill>
                  <a:schemeClr val="accent5"/>
                </a:solidFill>
                <a:latin typeface="Arial" panose="020B0604020202020204" pitchFamily="34" charset="0"/>
                <a:cs typeface="Arial" panose="020B0604020202020204" pitchFamily="34" charset="0"/>
              </a:rPr>
              <a:t>Services Not in Scope</a:t>
            </a:r>
          </a:p>
        </p:txBody>
      </p:sp>
    </p:spTree>
    <p:extLst>
      <p:ext uri="{BB962C8B-B14F-4D97-AF65-F5344CB8AC3E}">
        <p14:creationId xmlns:p14="http://schemas.microsoft.com/office/powerpoint/2010/main" val="17102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13576C0-EBE9-D872-88C0-1CE8DC2D4CE0}"/>
              </a:ext>
            </a:extLst>
          </p:cNvPr>
          <p:cNvSpPr>
            <a:spLocks noGrp="1"/>
          </p:cNvSpPr>
          <p:nvPr>
            <p:ph type="title"/>
          </p:nvPr>
        </p:nvSpPr>
        <p:spPr>
          <a:xfrm>
            <a:off x="5506019" y="1107860"/>
            <a:ext cx="5847781" cy="1046671"/>
          </a:xfrm>
        </p:spPr>
        <p:txBody>
          <a:bodyPr>
            <a:normAutofit/>
          </a:bodyPr>
          <a:lstStyle/>
          <a:p>
            <a:r>
              <a:rPr lang="en-GB" sz="2800" b="1"/>
              <a:t>The Waiting Time Pathway</a:t>
            </a:r>
          </a:p>
        </p:txBody>
      </p:sp>
      <p:sp>
        <p:nvSpPr>
          <p:cNvPr id="25" name="Rectangle 24">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7" name="Graphic 26" descr="Clock">
            <a:extLst>
              <a:ext uri="{FF2B5EF4-FFF2-40B4-BE49-F238E27FC236}">
                <a16:creationId xmlns:a16="http://schemas.microsoft.com/office/drawing/2014/main" id="{3BFF191F-2B72-ABDA-BCE0-E6CE6F37ED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158" y="1483355"/>
            <a:ext cx="3891290" cy="3891290"/>
          </a:xfrm>
          <a:prstGeom prst="rect">
            <a:avLst/>
          </a:prstGeom>
        </p:spPr>
      </p:pic>
      <p:sp>
        <p:nvSpPr>
          <p:cNvPr id="3" name="Content Placeholder 2">
            <a:extLst>
              <a:ext uri="{FF2B5EF4-FFF2-40B4-BE49-F238E27FC236}">
                <a16:creationId xmlns:a16="http://schemas.microsoft.com/office/drawing/2014/main" id="{6348ED0C-BA18-C1B3-E016-718CDC8C52D0}"/>
              </a:ext>
            </a:extLst>
          </p:cNvPr>
          <p:cNvSpPr>
            <a:spLocks noGrp="1"/>
          </p:cNvSpPr>
          <p:nvPr>
            <p:ph idx="1"/>
          </p:nvPr>
        </p:nvSpPr>
        <p:spPr>
          <a:xfrm>
            <a:off x="5506020" y="1900456"/>
            <a:ext cx="5847780" cy="4147048"/>
          </a:xfrm>
        </p:spPr>
        <p:txBody>
          <a:bodyPr vert="horz" lIns="91440" tIns="45720" rIns="91440" bIns="45720" rtlCol="0" anchor="ctr">
            <a:noAutofit/>
          </a:bodyPr>
          <a:lstStyle/>
          <a:p>
            <a:r>
              <a:rPr lang="en-GB" sz="1600" dirty="0">
                <a:latin typeface="Arial"/>
                <a:cs typeface="Arial"/>
              </a:rPr>
              <a:t>In commencing a pathway, it is vital to understand when the clock starts. The term </a:t>
            </a:r>
            <a:r>
              <a:rPr lang="en-GB" sz="1600" b="1" dirty="0">
                <a:latin typeface="Arial"/>
                <a:cs typeface="Arial"/>
              </a:rPr>
              <a:t>‘clock start’ </a:t>
            </a:r>
            <a:r>
              <a:rPr lang="en-GB" sz="1600" dirty="0">
                <a:latin typeface="Arial"/>
                <a:cs typeface="Arial"/>
              </a:rPr>
              <a:t>refers to the recording of a referral in Mental Health Services Data Set (MHSDS). It is mandatory to do this for a patient episode to be deemed open and for the pathway to begin.</a:t>
            </a:r>
          </a:p>
          <a:p>
            <a:r>
              <a:rPr lang="en-GB" sz="1600" dirty="0">
                <a:latin typeface="Arial"/>
                <a:cs typeface="Arial"/>
              </a:rPr>
              <a:t>Thus, once a patient is referred to a mental health service and that referral is recorded, the clock has started.</a:t>
            </a:r>
          </a:p>
          <a:p>
            <a:r>
              <a:rPr lang="en-GB" sz="1600" dirty="0">
                <a:latin typeface="Arial"/>
                <a:cs typeface="Arial"/>
              </a:rPr>
              <a:t>When does the clock stop? The term </a:t>
            </a:r>
            <a:r>
              <a:rPr lang="en-GB" sz="1600" b="1" dirty="0">
                <a:latin typeface="Arial"/>
                <a:cs typeface="Arial"/>
              </a:rPr>
              <a:t>‘clock stop’ </a:t>
            </a:r>
            <a:r>
              <a:rPr lang="en-GB" sz="1600" dirty="0">
                <a:latin typeface="Arial"/>
                <a:cs typeface="Arial"/>
              </a:rPr>
              <a:t>refers to the completion of the waiting time pathway. For the waiting time clock to be deemed to have stopped, a patient must have received an appropriate clinical or social intervention or a comprehensive, co-produced care plan, in addition to a meaningful assessment and a baseline outcome measure having been recorded.</a:t>
            </a:r>
            <a:endParaRPr lang="en-GB" sz="1600" b="1" dirty="0">
              <a:latin typeface="Arial"/>
              <a:cs typeface="Arial"/>
            </a:endParaRPr>
          </a:p>
        </p:txBody>
      </p:sp>
      <p:sp>
        <p:nvSpPr>
          <p:cNvPr id="16" name="Rectangle 15">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Rectangle 17">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80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6769" y="177680"/>
            <a:ext cx="11672471" cy="587114"/>
          </a:xfrm>
          <a:prstGeom prst="roundRect">
            <a:avLst/>
          </a:prstGeom>
          <a:solidFill>
            <a:schemeClr val="accent1">
              <a:lumMod val="20000"/>
              <a:lumOff val="80000"/>
            </a:schemeClr>
          </a:solidFill>
          <a:ln w="57150">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a:noFill/>
                </a:ln>
                <a:solidFill>
                  <a:prstClr val="black"/>
                </a:solidFill>
                <a:effectLst/>
                <a:uLnTx/>
                <a:uFillTx/>
                <a:latin typeface="Calibri" panose="020F0502020204030204"/>
                <a:ea typeface="+mn-ea"/>
                <a:cs typeface="+mn-cs"/>
              </a:rPr>
              <a:t>Standard Definition – Clock start/stop</a:t>
            </a:r>
          </a:p>
        </p:txBody>
      </p:sp>
      <p:sp>
        <p:nvSpPr>
          <p:cNvPr id="4" name="Rounded Rectangle 3"/>
          <p:cNvSpPr/>
          <p:nvPr/>
        </p:nvSpPr>
        <p:spPr>
          <a:xfrm>
            <a:off x="96465" y="847117"/>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just" defTabSz="914400" rtl="0" eaLnBrk="1" fontAlgn="auto" latinLnBrk="0" hangingPunct="1">
              <a:lnSpc>
                <a:spcPct val="115000"/>
              </a:lnSpc>
              <a:spcBef>
                <a:spcPts val="600"/>
              </a:spcBef>
              <a:spcAft>
                <a:spcPts val="6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489444" y="924119"/>
          <a:ext cx="5306245" cy="2998487"/>
        </p:xfrm>
        <a:graphic>
          <a:graphicData uri="http://schemas.openxmlformats.org/drawingml/2006/table">
            <a:tbl>
              <a:tblPr/>
              <a:tblGrid>
                <a:gridCol w="1002913">
                  <a:extLst>
                    <a:ext uri="{9D8B030D-6E8A-4147-A177-3AD203B41FA5}">
                      <a16:colId xmlns:a16="http://schemas.microsoft.com/office/drawing/2014/main" val="3888005400"/>
                    </a:ext>
                  </a:extLst>
                </a:gridCol>
                <a:gridCol w="4303332">
                  <a:extLst>
                    <a:ext uri="{9D8B030D-6E8A-4147-A177-3AD203B41FA5}">
                      <a16:colId xmlns:a16="http://schemas.microsoft.com/office/drawing/2014/main" val="2722117826"/>
                    </a:ext>
                  </a:extLst>
                </a:gridCol>
              </a:tblGrid>
              <a:tr h="237657">
                <a:tc>
                  <a:txBody>
                    <a:bodyPr/>
                    <a:lstStyle/>
                    <a:p>
                      <a:pPr marL="67945" eaLnBrk="0" hangingPunct="0">
                        <a:lnSpc>
                          <a:spcPct val="107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w="28575" cap="flat" cmpd="sng" algn="ctr">
                      <a:solidFill>
                        <a:srgbClr val="4471C4"/>
                      </a:solidFill>
                      <a:prstDash val="solid"/>
                      <a:round/>
                      <a:headEnd type="none" w="med" len="med"/>
                      <a:tailEnd type="none" w="med" len="med"/>
                    </a:lnR>
                    <a:lnT>
                      <a:noFill/>
                    </a:lnT>
                    <a:lnB w="28575" cap="flat" cmpd="sng" algn="ctr">
                      <a:solidFill>
                        <a:srgbClr val="4471C4"/>
                      </a:solidFill>
                      <a:prstDash val="solid"/>
                      <a:round/>
                      <a:headEnd type="none" w="med" len="med"/>
                      <a:tailEnd type="none" w="med" len="med"/>
                    </a:lnB>
                  </a:tcPr>
                </a:tc>
                <a:tc>
                  <a:txBody>
                    <a:bodyPr/>
                    <a:lstStyle/>
                    <a:p>
                      <a:pPr marL="90170"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Metric definition</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extLst>
                  <a:ext uri="{0D108BD9-81ED-4DB2-BD59-A6C34878D82A}">
                    <a16:rowId xmlns:a16="http://schemas.microsoft.com/office/drawing/2014/main" val="3672649053"/>
                  </a:ext>
                </a:extLst>
              </a:tr>
              <a:tr h="237657">
                <a:tc>
                  <a:txBody>
                    <a:bodyPr/>
                    <a:lstStyle/>
                    <a:p>
                      <a:pPr marL="90805"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Clock start</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tc>
                  <a:txBody>
                    <a:bodyPr/>
                    <a:lstStyle/>
                    <a:p>
                      <a:pPr marL="90170"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First request for mental health service received</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tcPr>
                </a:tc>
                <a:extLst>
                  <a:ext uri="{0D108BD9-81ED-4DB2-BD59-A6C34878D82A}">
                    <a16:rowId xmlns:a16="http://schemas.microsoft.com/office/drawing/2014/main" val="2649680127"/>
                  </a:ext>
                </a:extLst>
              </a:tr>
              <a:tr h="2456038">
                <a:tc>
                  <a:txBody>
                    <a:bodyPr/>
                    <a:lstStyle/>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Bef>
                          <a:spcPts val="40"/>
                        </a:spcBef>
                        <a:spcAft>
                          <a:spcPts val="0"/>
                        </a:spcAft>
                      </a:pPr>
                      <a:r>
                        <a:rPr lang="en-GB" sz="155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90805" eaLnBrk="0" hangingPunct="0">
                        <a:lnSpc>
                          <a:spcPct val="107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Clock stop</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tc>
                  <a:txBody>
                    <a:bodyPr/>
                    <a:lstStyle/>
                    <a:p>
                      <a:pPr marL="90170" marR="1238885" eaLnBrk="0" hangingPunct="0">
                        <a:lnSpc>
                          <a:spcPct val="107000"/>
                        </a:lnSpc>
                        <a:spcBef>
                          <a:spcPts val="370"/>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Person is seen (face to face, telephone or</a:t>
                      </a:r>
                      <a:r>
                        <a:rPr lang="en-GB" sz="1200" spc="-95"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video) AND</a:t>
                      </a:r>
                    </a:p>
                    <a:p>
                      <a:pPr marL="90170" marR="2159000" eaLnBrk="0" hangingPunct="0">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Meaningful assessment completed AND</a:t>
                      </a:r>
                    </a:p>
                    <a:p>
                      <a:pPr marL="90170" marR="2235200" eaLnBrk="0" hangingPunct="0">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Baseline outcome score recorded AND</a:t>
                      </a:r>
                    </a:p>
                    <a:p>
                      <a:pPr marL="90170" eaLnBrk="0" hangingPunct="0">
                        <a:lnSpc>
                          <a:spcPct val="108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Clinical intervention started (e.g. evidence-based psychological therapy)</a:t>
                      </a:r>
                    </a:p>
                    <a:p>
                      <a:pPr marL="90170" eaLnBrk="0" hangingPunct="0">
                        <a:lnSpc>
                          <a:spcPts val="1365"/>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a:t>
                      </a:r>
                    </a:p>
                    <a:p>
                      <a:pPr marL="90170" eaLnBrk="0" hangingPunct="0">
                        <a:lnSpc>
                          <a:spcPct val="107000"/>
                        </a:lnSpc>
                        <a:spcBef>
                          <a:spcPts val="95"/>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intervention started (e.g. social prescribing, peer support, IPS)</a:t>
                      </a:r>
                    </a:p>
                    <a:p>
                      <a:pPr marL="90170" eaLnBrk="0" hangingPunct="0">
                        <a:lnSpc>
                          <a:spcPts val="1375"/>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a:t>
                      </a:r>
                    </a:p>
                    <a:p>
                      <a:pPr marL="90170" eaLnBrk="0" hangingPunct="0">
                        <a:lnSpc>
                          <a:spcPct val="107000"/>
                        </a:lnSpc>
                        <a:spcBef>
                          <a:spcPts val="105"/>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Co-produced personalised care plan completed</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tcPr>
                </a:tc>
                <a:extLst>
                  <a:ext uri="{0D108BD9-81ED-4DB2-BD59-A6C34878D82A}">
                    <a16:rowId xmlns:a16="http://schemas.microsoft.com/office/drawing/2014/main" val="3424403435"/>
                  </a:ext>
                </a:extLst>
              </a:tr>
            </a:tbl>
          </a:graphicData>
        </a:graphic>
      </p:graphicFrame>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841" y="924120"/>
            <a:ext cx="5253550" cy="29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1028953344"/>
              </p:ext>
            </p:extLst>
          </p:nvPr>
        </p:nvGraphicFramePr>
        <p:xfrm>
          <a:off x="782264" y="4136588"/>
          <a:ext cx="4143517" cy="2495460"/>
        </p:xfrm>
        <a:graphic>
          <a:graphicData uri="http://schemas.openxmlformats.org/drawingml/2006/table">
            <a:tbl>
              <a:tblPr/>
              <a:tblGrid>
                <a:gridCol w="4143517">
                  <a:extLst>
                    <a:ext uri="{9D8B030D-6E8A-4147-A177-3AD203B41FA5}">
                      <a16:colId xmlns:a16="http://schemas.microsoft.com/office/drawing/2014/main" val="853312802"/>
                    </a:ext>
                  </a:extLst>
                </a:gridCol>
              </a:tblGrid>
              <a:tr h="2324476">
                <a:tc>
                  <a:txBody>
                    <a:bodyPr/>
                    <a:lstStyle/>
                    <a:p>
                      <a:pPr marL="67945" eaLnBrk="0" hangingPunct="0">
                        <a:lnSpc>
                          <a:spcPct val="107000"/>
                        </a:lnSpc>
                        <a:spcBef>
                          <a:spcPts val="800"/>
                        </a:spcBef>
                        <a:spcAft>
                          <a:spcPts val="0"/>
                        </a:spcAft>
                      </a:pPr>
                      <a:r>
                        <a:rPr lang="en-GB" sz="1200" dirty="0">
                          <a:solidFill>
                            <a:srgbClr val="005EB8"/>
                          </a:solidFill>
                          <a:effectLst/>
                          <a:latin typeface="Arial" panose="020B0604020202020204" pitchFamily="34" charset="0"/>
                          <a:ea typeface="Times New Roman" panose="02020603050405020304" pitchFamily="18" charset="0"/>
                          <a:cs typeface="Arial" panose="020B0604020202020204" pitchFamily="34" charset="0"/>
                        </a:rPr>
                        <a:t>Clinical interventions contributing to a clock stop</a:t>
                      </a:r>
                    </a:p>
                    <a:p>
                      <a:pPr marL="67945" marR="0" lvl="0" indent="0" algn="l" defTabSz="914400" rtl="0" eaLnBrk="0" fontAlgn="auto" latinLnBrk="0" hangingPunct="0">
                        <a:lnSpc>
                          <a:spcPct val="107000"/>
                        </a:lnSpc>
                        <a:spcBef>
                          <a:spcPts val="800"/>
                        </a:spcBef>
                        <a:spcAft>
                          <a:spcPts val="0"/>
                        </a:spcAft>
                        <a:buClrTx/>
                        <a:buSzTx/>
                        <a:buFontTx/>
                        <a:buNone/>
                        <a:tabLst/>
                        <a:defRPr/>
                      </a:pPr>
                      <a:r>
                        <a:rPr lang="en-GB" sz="1200" dirty="0">
                          <a:latin typeface="Arial" panose="020B0604020202020204" pitchFamily="34" charset="0"/>
                          <a:cs typeface="Arial" panose="020B0604020202020204" pitchFamily="34" charset="0"/>
                        </a:rPr>
                        <a:t>Clinical interventions refer to activities delivered by clinicians or allied health professionals. These should be evidence-based and NICE-concordant where applicable.</a:t>
                      </a:r>
                    </a:p>
                    <a:p>
                      <a:pPr marL="67945" marR="0" lvl="0" indent="0" algn="l" defTabSz="914400" rtl="0" eaLnBrk="0" fontAlgn="auto" latinLnBrk="0" hangingPunct="0">
                        <a:lnSpc>
                          <a:spcPct val="107000"/>
                        </a:lnSpc>
                        <a:spcBef>
                          <a:spcPts val="800"/>
                        </a:spcBef>
                        <a:spcAft>
                          <a:spcPts val="0"/>
                        </a:spcAft>
                        <a:buClrTx/>
                        <a:buSzTx/>
                        <a:buFontTx/>
                        <a:buNone/>
                        <a:tabLst/>
                        <a:defRPr/>
                      </a:pPr>
                      <a:r>
                        <a:rPr lang="en-GB" sz="1200" dirty="0">
                          <a:latin typeface="Arial" panose="020B0604020202020204" pitchFamily="34" charset="0"/>
                          <a:cs typeface="Arial" panose="020B0604020202020204" pitchFamily="34" charset="0"/>
                        </a:rPr>
                        <a:t> </a:t>
                      </a:r>
                      <a:r>
                        <a:rPr lang="en-GB" sz="1200" b="1" dirty="0">
                          <a:solidFill>
                            <a:schemeClr val="accent1"/>
                          </a:solidFill>
                          <a:latin typeface="Arial" panose="020B0604020202020204" pitchFamily="34" charset="0"/>
                          <a:cs typeface="Arial" panose="020B0604020202020204" pitchFamily="34" charset="0"/>
                        </a:rPr>
                        <a:t>Examples: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Psychological therapies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Medications/prescribing</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Occupational therapy </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physical health interventions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Art therapy</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Counselling</a:t>
                      </a: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w="28575"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791488493"/>
                  </a:ext>
                </a:extLst>
              </a:tr>
              <a:tr h="170984">
                <a:tc>
                  <a:txBody>
                    <a:bodyPr/>
                    <a:lstStyle/>
                    <a:p>
                      <a:pPr marL="67945" marR="798195" indent="0" algn="l" defTabSz="914400" rtl="0" eaLnBrk="0" latinLnBrk="0" hangingPunct="0">
                        <a:lnSpc>
                          <a:spcPct val="100000"/>
                        </a:lnSpc>
                        <a:spcBef>
                          <a:spcPts val="0"/>
                        </a:spcBef>
                        <a:spcAft>
                          <a:spcPts val="0"/>
                        </a:spcAft>
                        <a:buFont typeface="Arial" panose="020B0604020202020204" pitchFamily="34" charset="0"/>
                        <a:buNone/>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a:noFill/>
                    </a:lnT>
                    <a:lnB w="28575"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71100244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625501136"/>
              </p:ext>
            </p:extLst>
          </p:nvPr>
        </p:nvGraphicFramePr>
        <p:xfrm>
          <a:off x="7160695" y="4136588"/>
          <a:ext cx="4408696" cy="2495460"/>
        </p:xfrm>
        <a:graphic>
          <a:graphicData uri="http://schemas.openxmlformats.org/drawingml/2006/table">
            <a:tbl>
              <a:tblPr/>
              <a:tblGrid>
                <a:gridCol w="4408696">
                  <a:extLst>
                    <a:ext uri="{9D8B030D-6E8A-4147-A177-3AD203B41FA5}">
                      <a16:colId xmlns:a16="http://schemas.microsoft.com/office/drawing/2014/main" val="853312802"/>
                    </a:ext>
                  </a:extLst>
                </a:gridCol>
              </a:tblGrid>
              <a:tr h="1032420">
                <a:tc>
                  <a:txBody>
                    <a:bodyPr/>
                    <a:lstStyle/>
                    <a:p>
                      <a:pPr marL="67945" eaLnBrk="0" hangingPunct="0">
                        <a:lnSpc>
                          <a:spcPct val="107000"/>
                        </a:lnSpc>
                        <a:spcBef>
                          <a:spcPts val="800"/>
                        </a:spcBef>
                        <a:spcAft>
                          <a:spcPts val="0"/>
                        </a:spcAft>
                      </a:pPr>
                      <a:r>
                        <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Social interventions contributing to a clock stop</a:t>
                      </a:r>
                    </a:p>
                    <a:p>
                      <a:pPr lvl="0"/>
                      <a:r>
                        <a:rPr lang="en-GB" sz="1200" dirty="0"/>
                        <a:t> </a:t>
                      </a:r>
                      <a:r>
                        <a:rPr lang="en-GB" sz="1200" dirty="0">
                          <a:latin typeface="Arial" panose="020B0604020202020204" pitchFamily="34" charset="0"/>
                          <a:cs typeface="Arial" panose="020B0604020202020204" pitchFamily="34" charset="0"/>
                        </a:rPr>
                        <a:t>Social interventions, on the other hand, refer to any non-clinical                 activities which are beneficial to service users. </a:t>
                      </a:r>
                    </a:p>
                    <a:p>
                      <a:pPr lvl="0"/>
                      <a:endPar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a:p>
                      <a:pPr lvl="0"/>
                      <a:r>
                        <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   Examples: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w="28575"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791488493"/>
                  </a:ext>
                </a:extLst>
              </a:tr>
              <a:tr h="1253043">
                <a:tc>
                  <a:txBody>
                    <a:bodyPr/>
                    <a:lstStyle/>
                    <a:p>
                      <a:pPr marL="239395" marR="3004185"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Financial  support </a:t>
                      </a:r>
                    </a:p>
                    <a:p>
                      <a:pPr marL="239395" marR="3004185"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Housing support</a:t>
                      </a:r>
                    </a:p>
                    <a:p>
                      <a:pPr marL="239395" marR="20066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Employment support </a:t>
                      </a:r>
                    </a:p>
                    <a:p>
                      <a:pPr marL="239395" marR="20066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services care planning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Education/training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prescribing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Peer support</a:t>
                      </a: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a:noFill/>
                    </a:lnT>
                    <a:lnB w="28575"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711002440"/>
                  </a:ext>
                </a:extLst>
              </a:tr>
            </a:tbl>
          </a:graphicData>
        </a:graphic>
      </p:graphicFrame>
      <p:sp>
        <p:nvSpPr>
          <p:cNvPr id="3" name="Rectangle 2" descr="Medicine">
            <a:extLst>
              <a:ext uri="{FF2B5EF4-FFF2-40B4-BE49-F238E27FC236}">
                <a16:creationId xmlns:a16="http://schemas.microsoft.com/office/drawing/2014/main" id="{2C8AB21B-690D-D740-1FDC-DCF30BEF74D0}"/>
              </a:ext>
            </a:extLst>
          </p:cNvPr>
          <p:cNvSpPr/>
          <p:nvPr/>
        </p:nvSpPr>
        <p:spPr>
          <a:xfrm>
            <a:off x="256769" y="4097561"/>
            <a:ext cx="685800" cy="466725"/>
          </a:xfrm>
          <a:prstGeom prst="rect">
            <a:avLst/>
          </a:prstGeom>
          <a:blipFill>
            <a:blip r:embed="rId3">
              <a:duotone>
                <a:prstClr val="black"/>
                <a:schemeClr val="accent2">
                  <a:tint val="45000"/>
                  <a:satMod val="400000"/>
                </a:schemeClr>
              </a:duotone>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 name="Rectangle 1" descr="Euro">
            <a:extLst>
              <a:ext uri="{FF2B5EF4-FFF2-40B4-BE49-F238E27FC236}">
                <a16:creationId xmlns:a16="http://schemas.microsoft.com/office/drawing/2014/main" id="{52693614-4E63-C04B-E10C-C730526ED749}"/>
              </a:ext>
            </a:extLst>
          </p:cNvPr>
          <p:cNvSpPr/>
          <p:nvPr/>
        </p:nvSpPr>
        <p:spPr>
          <a:xfrm>
            <a:off x="6640543" y="4097562"/>
            <a:ext cx="505716" cy="466725"/>
          </a:xfrm>
          <a:prstGeom prst="rect">
            <a:avLst/>
          </a:prstGeom>
          <a:blipFill>
            <a:blip r:embed="rId5">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6957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621" y="219939"/>
            <a:ext cx="11091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Process Flow and Tasks Required to Be Completed </a:t>
            </a:r>
          </a:p>
        </p:txBody>
      </p:sp>
      <p:sp>
        <p:nvSpPr>
          <p:cNvPr id="6" name="Rectangle 5"/>
          <p:cNvSpPr/>
          <p:nvPr/>
        </p:nvSpPr>
        <p:spPr>
          <a:xfrm>
            <a:off x="9657966" y="3129394"/>
            <a:ext cx="1893502" cy="1046265"/>
          </a:xfrm>
          <a:prstGeom prst="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On-going care</a:t>
            </a:r>
          </a:p>
        </p:txBody>
      </p:sp>
      <p:sp>
        <p:nvSpPr>
          <p:cNvPr id="8" name="Rectangle 7"/>
          <p:cNvSpPr/>
          <p:nvPr/>
        </p:nvSpPr>
        <p:spPr>
          <a:xfrm>
            <a:off x="6296733" y="3025253"/>
            <a:ext cx="2762207" cy="1328265"/>
          </a:xfrm>
          <a:prstGeom prst="rect">
            <a:avLst/>
          </a:prstGeom>
          <a:solidFill>
            <a:schemeClr val="accent6">
              <a:lumMod val="20000"/>
              <a:lumOff val="8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Calibri" panose="020F0502020204030204"/>
                <a:ea typeface="+mn-ea"/>
                <a:cs typeface="+mn-cs"/>
              </a:rPr>
              <a:t>Assessment</a:t>
            </a:r>
          </a:p>
        </p:txBody>
      </p:sp>
      <p:cxnSp>
        <p:nvCxnSpPr>
          <p:cNvPr id="11" name="Straight Arrow Connector 10"/>
          <p:cNvCxnSpPr>
            <a:cxnSpLocks/>
            <a:stCxn id="55" idx="6"/>
            <a:endCxn id="48" idx="1"/>
          </p:cNvCxnSpPr>
          <p:nvPr/>
        </p:nvCxnSpPr>
        <p:spPr>
          <a:xfrm>
            <a:off x="1915320" y="3652525"/>
            <a:ext cx="119038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cxnSpLocks/>
            <a:stCxn id="48" idx="3"/>
            <a:endCxn id="8" idx="1"/>
          </p:cNvCxnSpPr>
          <p:nvPr/>
        </p:nvCxnSpPr>
        <p:spPr>
          <a:xfrm>
            <a:off x="4777594" y="3652526"/>
            <a:ext cx="1519139" cy="36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cxnSpLocks/>
          </p:cNvCxnSpPr>
          <p:nvPr/>
        </p:nvCxnSpPr>
        <p:spPr>
          <a:xfrm flipV="1">
            <a:off x="9066891" y="3615665"/>
            <a:ext cx="599026" cy="36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2846335" y="4579360"/>
            <a:ext cx="1323174" cy="87322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200" b="1" dirty="0">
                <a:solidFill>
                  <a:schemeClr val="tx1"/>
                </a:solidFill>
                <a:latin typeface="Arial" panose="020B0604020202020204" pitchFamily="34" charset="0"/>
                <a:cs typeface="Arial" panose="020B0604020202020204" pitchFamily="34" charset="0"/>
              </a:rPr>
              <a:t>Patient is seen </a:t>
            </a:r>
          </a:p>
        </p:txBody>
      </p:sp>
      <p:sp>
        <p:nvSpPr>
          <p:cNvPr id="26" name="Rectangle 25"/>
          <p:cNvSpPr/>
          <p:nvPr/>
        </p:nvSpPr>
        <p:spPr>
          <a:xfrm>
            <a:off x="2846335" y="5602791"/>
            <a:ext cx="2576455" cy="124993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en-US" sz="1200" b="1" u="sng" dirty="0">
                <a:solidFill>
                  <a:schemeClr val="tx1"/>
                </a:solidFill>
                <a:latin typeface="Arial" panose="020B0604020202020204" pitchFamily="34" charset="0"/>
                <a:cs typeface="Arial" panose="020B0604020202020204" pitchFamily="34" charset="0"/>
              </a:rPr>
              <a:t>TASK</a:t>
            </a:r>
            <a:r>
              <a:rPr lang="en-US" sz="1200" dirty="0">
                <a:solidFill>
                  <a:schemeClr val="tx1"/>
                </a:solidFill>
                <a:latin typeface="Arial" panose="020B0604020202020204" pitchFamily="34" charset="0"/>
                <a:cs typeface="Arial" panose="020B0604020202020204" pitchFamily="34" charset="0"/>
              </a:rPr>
              <a:t>: Staff to record and outcome the appointment on RiO.</a:t>
            </a:r>
            <a:r>
              <a:rPr lang="en-GB" sz="1200" dirty="0">
                <a:solidFill>
                  <a:schemeClr val="tx1"/>
                </a:solidFill>
                <a:latin typeface="Arial" panose="020B0604020202020204" pitchFamily="34" charset="0"/>
                <a:cs typeface="Arial" panose="020B0604020202020204" pitchFamily="34" charset="0"/>
              </a:rPr>
              <a:t> Services should attempt to complete these steps with every new referral opened to the service where they result in the need for assessment and care planning.</a:t>
            </a:r>
          </a:p>
        </p:txBody>
      </p:sp>
      <p:cxnSp>
        <p:nvCxnSpPr>
          <p:cNvPr id="38" name="Elbow Connector 37"/>
          <p:cNvCxnSpPr>
            <a:cxnSpLocks/>
            <a:stCxn id="48" idx="0"/>
            <a:endCxn id="41" idx="1"/>
          </p:cNvCxnSpPr>
          <p:nvPr/>
        </p:nvCxnSpPr>
        <p:spPr>
          <a:xfrm rot="5400000" flipH="1" flipV="1">
            <a:off x="3512760" y="1942501"/>
            <a:ext cx="1467640" cy="60986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a:xfrm>
            <a:off x="4551511" y="1034714"/>
            <a:ext cx="1581752" cy="957795"/>
          </a:xfrm>
          <a:prstGeom prst="flowChartProcess">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Signpost advice</a:t>
            </a:r>
          </a:p>
        </p:txBody>
      </p:sp>
      <p:cxnSp>
        <p:nvCxnSpPr>
          <p:cNvPr id="44" name="Straight Arrow Connector 43"/>
          <p:cNvCxnSpPr>
            <a:stCxn id="41" idx="3"/>
            <a:endCxn id="57" idx="2"/>
          </p:cNvCxnSpPr>
          <p:nvPr/>
        </p:nvCxnSpPr>
        <p:spPr>
          <a:xfrm flipV="1">
            <a:off x="6133263" y="1513611"/>
            <a:ext cx="5930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Flowchart: Decision 47"/>
          <p:cNvSpPr/>
          <p:nvPr/>
        </p:nvSpPr>
        <p:spPr>
          <a:xfrm>
            <a:off x="3105703" y="2981252"/>
            <a:ext cx="1671891" cy="1342547"/>
          </a:xfrm>
          <a:prstGeom prst="flowChartDecision">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Triage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val 54"/>
          <p:cNvSpPr/>
          <p:nvPr/>
        </p:nvSpPr>
        <p:spPr>
          <a:xfrm>
            <a:off x="333568" y="3209515"/>
            <a:ext cx="1581752" cy="88601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Referral received</a:t>
            </a:r>
          </a:p>
        </p:txBody>
      </p:sp>
      <p:sp>
        <p:nvSpPr>
          <p:cNvPr id="57" name="Oval 56"/>
          <p:cNvSpPr/>
          <p:nvPr/>
        </p:nvSpPr>
        <p:spPr>
          <a:xfrm>
            <a:off x="6726303" y="1070601"/>
            <a:ext cx="1581752" cy="88601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Referral closed</a:t>
            </a:r>
          </a:p>
        </p:txBody>
      </p:sp>
      <p:sp>
        <p:nvSpPr>
          <p:cNvPr id="67" name="Rectangle 66"/>
          <p:cNvSpPr/>
          <p:nvPr/>
        </p:nvSpPr>
        <p:spPr>
          <a:xfrm>
            <a:off x="6254232" y="4731916"/>
            <a:ext cx="1262947" cy="74125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lvl="0">
              <a:buNone/>
            </a:pPr>
            <a:r>
              <a:rPr lang="en-US" sz="1200" b="1" dirty="0">
                <a:solidFill>
                  <a:schemeClr val="tx1"/>
                </a:solidFill>
                <a:latin typeface="Arial" panose="020B0604020202020204" pitchFamily="34" charset="0"/>
                <a:cs typeface="Arial" panose="020B0604020202020204" pitchFamily="34" charset="0"/>
              </a:rPr>
              <a:t>Record baseline outcome</a:t>
            </a:r>
            <a:endParaRPr lang="en-US" sz="1200" dirty="0">
              <a:solidFill>
                <a:schemeClr val="tx1"/>
              </a:solidFill>
              <a:latin typeface="Arial" panose="020B0604020202020204" pitchFamily="34" charset="0"/>
              <a:cs typeface="Arial" panose="020B0604020202020204" pitchFamily="34" charset="0"/>
            </a:endParaRPr>
          </a:p>
        </p:txBody>
      </p:sp>
      <p:sp>
        <p:nvSpPr>
          <p:cNvPr id="68" name="Rectangle 67"/>
          <p:cNvSpPr/>
          <p:nvPr/>
        </p:nvSpPr>
        <p:spPr>
          <a:xfrm>
            <a:off x="6250892" y="5596735"/>
            <a:ext cx="1708364" cy="122364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schemeClr val="tx1"/>
              </a:solidFill>
              <a:latin typeface="Arial" panose="020B0604020202020204" pitchFamily="34" charset="0"/>
              <a:cs typeface="Arial" panose="020B0604020202020204" pitchFamily="34" charset="0"/>
            </a:endParaRPr>
          </a:p>
          <a:p>
            <a:pPr algn="ctr">
              <a:defRPr/>
            </a:pPr>
            <a:r>
              <a:rPr lang="en-US" sz="1200" dirty="0">
                <a:solidFill>
                  <a:schemeClr val="tx1"/>
                </a:solidFill>
                <a:latin typeface="Arial" panose="020B0604020202020204" pitchFamily="34" charset="0"/>
                <a:cs typeface="Arial" panose="020B0604020202020204" pitchFamily="34" charset="0"/>
              </a:rPr>
              <a:t>Task: Staff to ensure DIALOG is completed or produce a dialog care plan where appropriate</a:t>
            </a:r>
            <a:r>
              <a:rPr lang="en-US" sz="1000" dirty="0">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68"/>
          <p:cNvSpPr/>
          <p:nvPr/>
        </p:nvSpPr>
        <p:spPr>
          <a:xfrm>
            <a:off x="8405930" y="4703253"/>
            <a:ext cx="1485494" cy="74125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en-US" sz="1200" b="1" dirty="0">
                <a:solidFill>
                  <a:schemeClr val="tx1"/>
                </a:solidFill>
                <a:latin typeface="Arial" panose="020B0604020202020204" pitchFamily="34" charset="0"/>
                <a:cs typeface="Arial" panose="020B0604020202020204" pitchFamily="34" charset="0"/>
              </a:rPr>
              <a:t>Patient in receipt of intervention</a:t>
            </a:r>
            <a:endParaRPr lang="en-US" sz="12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8355576" y="5629082"/>
            <a:ext cx="1535848" cy="122364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en-US" sz="1200" dirty="0">
                <a:solidFill>
                  <a:schemeClr val="tx1"/>
                </a:solidFill>
                <a:latin typeface="Arial" panose="020B0604020202020204" pitchFamily="34" charset="0"/>
                <a:cs typeface="Arial" panose="020B0604020202020204" pitchFamily="34" charset="0"/>
              </a:rPr>
              <a:t>Task: Staff to tick appropriate intervention in RiO</a:t>
            </a:r>
          </a:p>
        </p:txBody>
      </p:sp>
      <p:cxnSp>
        <p:nvCxnSpPr>
          <p:cNvPr id="73" name="Straight Connector 72"/>
          <p:cNvCxnSpPr>
            <a:cxnSpLocks/>
          </p:cNvCxnSpPr>
          <p:nvPr/>
        </p:nvCxnSpPr>
        <p:spPr>
          <a:xfrm>
            <a:off x="95794" y="4506385"/>
            <a:ext cx="12096206" cy="440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23C028-3E1E-DED6-EA9D-7AB1627D1FE5}"/>
              </a:ext>
            </a:extLst>
          </p:cNvPr>
          <p:cNvSpPr/>
          <p:nvPr/>
        </p:nvSpPr>
        <p:spPr>
          <a:xfrm>
            <a:off x="575884" y="4558775"/>
            <a:ext cx="1423949"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Guide</a:t>
            </a:r>
          </a:p>
        </p:txBody>
      </p:sp>
      <p:sp>
        <p:nvSpPr>
          <p:cNvPr id="14" name="Rectangle 13">
            <a:extLst>
              <a:ext uri="{FF2B5EF4-FFF2-40B4-BE49-F238E27FC236}">
                <a16:creationId xmlns:a16="http://schemas.microsoft.com/office/drawing/2014/main" id="{D19CA00B-E30B-EB2B-B450-E17761A8D1C4}"/>
              </a:ext>
            </a:extLst>
          </p:cNvPr>
          <p:cNvSpPr/>
          <p:nvPr/>
        </p:nvSpPr>
        <p:spPr>
          <a:xfrm>
            <a:off x="528509" y="5823300"/>
            <a:ext cx="1518698" cy="102942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Task to be completed by staff</a:t>
            </a:r>
          </a:p>
        </p:txBody>
      </p:sp>
    </p:spTree>
    <p:extLst>
      <p:ext uri="{BB962C8B-B14F-4D97-AF65-F5344CB8AC3E}">
        <p14:creationId xmlns:p14="http://schemas.microsoft.com/office/powerpoint/2010/main" val="291865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022A5E-05FC-017D-7F09-39FB371D0763}"/>
              </a:ext>
            </a:extLst>
          </p:cNvPr>
          <p:cNvSpPr>
            <a:spLocks noGrp="1"/>
          </p:cNvSpPr>
          <p:nvPr>
            <p:ph type="title"/>
          </p:nvPr>
        </p:nvSpPr>
        <p:spPr>
          <a:xfrm>
            <a:off x="0" y="0"/>
            <a:ext cx="10534185" cy="533330"/>
          </a:xfrm>
        </p:spPr>
        <p:txBody>
          <a:bodyPr>
            <a:normAutofit/>
          </a:bodyPr>
          <a:lstStyle/>
          <a:p>
            <a:pPr algn="ctr"/>
            <a:r>
              <a:rPr lang="en-GB" sz="3200" b="1" dirty="0">
                <a:solidFill>
                  <a:schemeClr val="accent1"/>
                </a:solidFill>
                <a:cs typeface="Calibri Light"/>
              </a:rPr>
              <a:t>Comprehensive List of Interventions &amp; Classes in Rio- BLMK</a:t>
            </a:r>
            <a:endParaRPr lang="en-US" sz="3200" b="1"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E7754EA7-0DC7-F374-D8DB-6441A375E85A}"/>
              </a:ext>
            </a:extLst>
          </p:cNvPr>
          <p:cNvGraphicFramePr>
            <a:graphicFrameLocks noGrp="1"/>
          </p:cNvGraphicFramePr>
          <p:nvPr>
            <p:extLst>
              <p:ext uri="{D42A27DB-BD31-4B8C-83A1-F6EECF244321}">
                <p14:modId xmlns:p14="http://schemas.microsoft.com/office/powerpoint/2010/main" val="1799201468"/>
              </p:ext>
            </p:extLst>
          </p:nvPr>
        </p:nvGraphicFramePr>
        <p:xfrm>
          <a:off x="203201" y="533330"/>
          <a:ext cx="11797209" cy="6127256"/>
        </p:xfrm>
        <a:graphic>
          <a:graphicData uri="http://schemas.openxmlformats.org/drawingml/2006/table">
            <a:tbl>
              <a:tblPr firstRow="1" bandRow="1">
                <a:tableStyleId>{7DF18680-E054-41AD-8BC1-D1AEF772440D}</a:tableStyleId>
              </a:tblPr>
              <a:tblGrid>
                <a:gridCol w="2092404">
                  <a:extLst>
                    <a:ext uri="{9D8B030D-6E8A-4147-A177-3AD203B41FA5}">
                      <a16:colId xmlns:a16="http://schemas.microsoft.com/office/drawing/2014/main" val="2143987430"/>
                    </a:ext>
                  </a:extLst>
                </a:gridCol>
                <a:gridCol w="1967047">
                  <a:extLst>
                    <a:ext uri="{9D8B030D-6E8A-4147-A177-3AD203B41FA5}">
                      <a16:colId xmlns:a16="http://schemas.microsoft.com/office/drawing/2014/main" val="419701369"/>
                    </a:ext>
                  </a:extLst>
                </a:gridCol>
                <a:gridCol w="3130925">
                  <a:extLst>
                    <a:ext uri="{9D8B030D-6E8A-4147-A177-3AD203B41FA5}">
                      <a16:colId xmlns:a16="http://schemas.microsoft.com/office/drawing/2014/main" val="376775942"/>
                    </a:ext>
                  </a:extLst>
                </a:gridCol>
                <a:gridCol w="2438400">
                  <a:extLst>
                    <a:ext uri="{9D8B030D-6E8A-4147-A177-3AD203B41FA5}">
                      <a16:colId xmlns:a16="http://schemas.microsoft.com/office/drawing/2014/main" val="1786851919"/>
                    </a:ext>
                  </a:extLst>
                </a:gridCol>
                <a:gridCol w="2168433">
                  <a:extLst>
                    <a:ext uri="{9D8B030D-6E8A-4147-A177-3AD203B41FA5}">
                      <a16:colId xmlns:a16="http://schemas.microsoft.com/office/drawing/2014/main" val="1430451431"/>
                    </a:ext>
                  </a:extLst>
                </a:gridCol>
              </a:tblGrid>
              <a:tr h="548004">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Mental Health</a:t>
                      </a:r>
                      <a:endParaRPr lang="en-US" sz="1400" b="1" i="0" u="none" strike="noStrike"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Medication and Physical Therapy Intervention</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Psychological Therapies/Psychosocial Interventions</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Psychosocial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8334288"/>
                  </a:ext>
                </a:extLst>
              </a:tr>
              <a:tr h="5395736">
                <a:tc>
                  <a:txBody>
                    <a:bodyPr/>
                    <a:lstStyle/>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Mental health triage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Mental health assessment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Psychological assessment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Initial memory assessment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Assessment for dementia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Neuropsychological testing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Risk assessment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Occupational therapy assessment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Structured clinical assessment for CEN/PD</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Structured Clinical Management (regime/therapy)</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Assessment of mental capacity in accordance with Mental Capacity Act (2005) (procedure)</a:t>
                      </a:r>
                    </a:p>
                    <a:p>
                      <a:pPr marL="0" indent="0" algn="l" fontAlgn="t">
                        <a:buFont typeface="Arial" panose="020B0604020202020204" pitchFamily="34" charset="0"/>
                        <a:buNone/>
                      </a:pPr>
                      <a:r>
                        <a:rPr lang="en-GB" sz="900" b="0" i="0" u="none" strike="noStrike" dirty="0">
                          <a:solidFill>
                            <a:srgbClr val="000000"/>
                          </a:solidFill>
                          <a:effectLst/>
                          <a:latin typeface="Arial" panose="020B0604020202020204" pitchFamily="34" charset="0"/>
                          <a:cs typeface="Arial" panose="020B0604020202020204" pitchFamily="34" charset="0"/>
                        </a:rPr>
                        <a:t>Group consultation (procedure)</a:t>
                      </a:r>
                    </a:p>
                    <a:p>
                      <a:pPr marL="0" indent="0" algn="l" fontAlgn="t">
                        <a:buFont typeface="Arial" panose="020B0604020202020204" pitchFamily="34" charset="0"/>
                        <a:buNone/>
                      </a:pPr>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900" dirty="0">
                          <a:latin typeface="Arial"/>
                        </a:rPr>
                        <a:t>Administration of drug or medicament (procedure)</a:t>
                      </a:r>
                    </a:p>
                    <a:p>
                      <a:pPr lvl="0">
                        <a:buNone/>
                      </a:pPr>
                      <a:r>
                        <a:rPr lang="en-US" sz="900" dirty="0">
                          <a:latin typeface="Arial"/>
                        </a:rPr>
                        <a:t>Review of medication (procedure)</a:t>
                      </a:r>
                    </a:p>
                    <a:p>
                      <a:pPr lvl="0">
                        <a:buNone/>
                      </a:pPr>
                      <a:r>
                        <a:rPr lang="en-US" sz="900" dirty="0">
                          <a:latin typeface="Arial"/>
                        </a:rPr>
                        <a:t>Mental health medication review (procedure)</a:t>
                      </a:r>
                    </a:p>
                    <a:p>
                      <a:pPr lvl="0">
                        <a:buNone/>
                      </a:pPr>
                      <a:r>
                        <a:rPr lang="en-US" sz="900" dirty="0">
                          <a:latin typeface="Arial"/>
                        </a:rPr>
                        <a:t>Management of compliance with medical regimen (regime/therapy)</a:t>
                      </a:r>
                    </a:p>
                    <a:p>
                      <a:pPr lvl="0">
                        <a:buNone/>
                      </a:pPr>
                      <a:r>
                        <a:rPr lang="en-US" sz="900" dirty="0">
                          <a:latin typeface="Arial"/>
                        </a:rPr>
                        <a:t>Medication monitoring (regime/therapy)</a:t>
                      </a:r>
                    </a:p>
                    <a:p>
                      <a:pPr lvl="0">
                        <a:buNone/>
                      </a:pPr>
                      <a:r>
                        <a:rPr lang="en-US" sz="900" dirty="0">
                          <a:latin typeface="Arial"/>
                        </a:rPr>
                        <a:t>Clozapine therapy (procedure)</a:t>
                      </a:r>
                    </a:p>
                    <a:p>
                      <a:pPr lvl="0">
                        <a:buNone/>
                      </a:pPr>
                      <a:r>
                        <a:rPr lang="en-US" sz="900" dirty="0">
                          <a:latin typeface="Arial"/>
                        </a:rPr>
                        <a:t>Monitoring of clozapine therapy (regime/therapy)</a:t>
                      </a:r>
                    </a:p>
                    <a:p>
                      <a:pPr lvl="0">
                        <a:buNone/>
                      </a:pPr>
                      <a:r>
                        <a:rPr lang="en-US" sz="900" dirty="0">
                          <a:latin typeface="Arial"/>
                        </a:rPr>
                        <a:t>Lithium therapy (procedure)</a:t>
                      </a:r>
                    </a:p>
                    <a:p>
                      <a:pPr lvl="0">
                        <a:buNone/>
                      </a:pPr>
                      <a:r>
                        <a:rPr lang="en-US" sz="900" dirty="0">
                          <a:latin typeface="Arial"/>
                        </a:rPr>
                        <a:t>Lithium monitoring (finding)</a:t>
                      </a:r>
                    </a:p>
                    <a:p>
                      <a:pPr lvl="0">
                        <a:buNone/>
                      </a:pPr>
                      <a:r>
                        <a:rPr lang="en-US" sz="900" dirty="0">
                          <a:latin typeface="Arial"/>
                        </a:rPr>
                        <a:t>Valproate therapy (procedure)</a:t>
                      </a:r>
                    </a:p>
                    <a:p>
                      <a:pPr lvl="0">
                        <a:buNone/>
                      </a:pPr>
                      <a:r>
                        <a:rPr lang="en-US" sz="900" dirty="0">
                          <a:latin typeface="Arial"/>
                        </a:rPr>
                        <a:t>Monitoring of valproate therapy (regime/therapy)</a:t>
                      </a:r>
                    </a:p>
                    <a:p>
                      <a:pPr lvl="0">
                        <a:buNone/>
                      </a:pPr>
                      <a:r>
                        <a:rPr lang="en-US" sz="900" dirty="0">
                          <a:latin typeface="Arial"/>
                        </a:rPr>
                        <a:t>Valproate therapy stopped (situation)</a:t>
                      </a:r>
                    </a:p>
                    <a:p>
                      <a:pPr lvl="0">
                        <a:buNone/>
                      </a:pPr>
                      <a:r>
                        <a:rPr lang="en-US" sz="900" dirty="0">
                          <a:latin typeface="Arial"/>
                        </a:rPr>
                        <a:t>Electroconvulsive therapy (procedure)</a:t>
                      </a:r>
                    </a:p>
                    <a:p>
                      <a:pPr lvl="0">
                        <a:buNone/>
                      </a:pPr>
                      <a:r>
                        <a:rPr lang="en-US" sz="900" dirty="0">
                          <a:latin typeface="Arial"/>
                        </a:rPr>
                        <a:t>Transcranial magnetic stimulation of brain (procedure)</a:t>
                      </a:r>
                    </a:p>
                    <a:p>
                      <a:pPr lvl="0">
                        <a:buNone/>
                      </a:pPr>
                      <a:endParaRPr lang="en-US" sz="1400" dirty="0">
                        <a:latin typeface="Arial"/>
                      </a:endParaRPr>
                    </a:p>
                    <a:p>
                      <a:pPr marL="0" indent="0" algn="l" fontAlgn="t">
                        <a:buFont typeface="Arial" panose="020B0604020202020204" pitchFamily="34" charset="0"/>
                        <a:buNone/>
                      </a:pPr>
                      <a:endParaRPr lang="en-GB" sz="1400" b="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Psychotherapy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Group 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for psychosis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for eating disorders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for personality disorder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Group cognitive and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for bipolar disorder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Guided self-help 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Mindfulness-based cognitive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Trauma focused 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Group cognitive </a:t>
                      </a:r>
                      <a:r>
                        <a:rPr lang="en-US" sz="900" dirty="0" err="1">
                          <a:latin typeface="Arial" panose="020B0604020202020204" pitchFamily="34" charset="0"/>
                          <a:cs typeface="Arial" panose="020B0604020202020204" pitchFamily="34" charset="0"/>
                        </a:rPr>
                        <a:t>behavioural</a:t>
                      </a:r>
                      <a:r>
                        <a:rPr lang="en-US" sz="900" dirty="0">
                          <a:latin typeface="Arial" panose="020B0604020202020204" pitchFamily="34" charset="0"/>
                          <a:cs typeface="Arial" panose="020B0604020202020204" pitchFamily="34" charset="0"/>
                        </a:rPr>
                        <a:t> therapy for eating disorder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Schema focused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Dialectical </a:t>
                      </a:r>
                      <a:r>
                        <a:rPr lang="en-US" sz="900" dirty="0" err="1">
                          <a:latin typeface="Arial" panose="020B0604020202020204" pitchFamily="34" charset="0"/>
                          <a:cs typeface="Arial" panose="020B0604020202020204" pitchFamily="34" charset="0"/>
                        </a:rPr>
                        <a:t>behaviour</a:t>
                      </a:r>
                      <a:r>
                        <a:rPr lang="en-US" sz="9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900" dirty="0" err="1">
                          <a:latin typeface="Arial" panose="020B0604020202020204" pitchFamily="34" charset="0"/>
                          <a:cs typeface="Arial" panose="020B0604020202020204" pitchFamily="34" charset="0"/>
                        </a:rPr>
                        <a:t>Mentalisation</a:t>
                      </a:r>
                      <a:r>
                        <a:rPr lang="en-US" sz="900" dirty="0">
                          <a:latin typeface="Arial" panose="020B0604020202020204" pitchFamily="34" charset="0"/>
                          <a:cs typeface="Arial" panose="020B0604020202020204" pitchFamily="34" charset="0"/>
                        </a:rPr>
                        <a:t> based treatment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Cognitive analytic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Integrative psychotherapy (regime/therapy) </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Eye movement desensitization and reprocessing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Psychodynamic psychotherapy (regime/therapy) </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Focal psychodynamic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Compassion-focused therapy (regime/therapy) </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Maudsley Model of Anorexia Nervosa Treatment for Adults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Art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Creative 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Dance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Music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Psychodrama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Narrative therapy (regime/therapy)</a:t>
                      </a:r>
                    </a:p>
                    <a:p>
                      <a:pPr marL="0" lvl="0" indent="0">
                        <a:buFont typeface="Arial" panose="020B0604020202020204" pitchFamily="34" charset="0"/>
                        <a:buNone/>
                      </a:pPr>
                      <a:r>
                        <a:rPr lang="en-US" sz="900" dirty="0">
                          <a:latin typeface="Arial" panose="020B0604020202020204" pitchFamily="34" charset="0"/>
                          <a:cs typeface="Arial" panose="020B0604020202020204" pitchFamily="34" charset="0"/>
                        </a:rPr>
                        <a:t>Psychological formulation (procedure)</a:t>
                      </a:r>
                    </a:p>
                    <a:p>
                      <a:pPr marL="0" lv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Assistance with obtaining accommodation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Individual Placement and Support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Employment education, guidance, and counselling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Nutrition education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Signposting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Recommendation to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Mindfulness-based therapy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Smoking cessation education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Recommendation to exercise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Motivational interviewing technique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Guided self-help psychological therapy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Mental health promotion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Mental health caregiver support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Caregiver focused education and support program (situation)</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Mental Health Act procedure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Safeguarding intervention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Occupational therapy (regime/therapy) </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Care navigation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Dialectical behavioural therapy skills group intervention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Daily living activity therapy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Formal peer support intervention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Activity care assessment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Assessment under the Mental Health Act 1983 (England and Wales) (procedure)</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Official review of care under the Mental Health Act 1983 (England and Wales)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Consultation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Care planning session (procedure)</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Caregiver support (regime/therapy)</a:t>
                      </a:r>
                    </a:p>
                    <a:p>
                      <a:pPr marL="0" lvl="0" indent="0" algn="l" rtl="0" eaLnBrk="1" latinLnBrk="0" hangingPunct="1">
                        <a:lnSpc>
                          <a:spcPct val="100000"/>
                        </a:lnSpc>
                        <a:buFont typeface="Arial" panose="020B0604020202020204" pitchFamily="34" charset="0"/>
                        <a:buNone/>
                      </a:pPr>
                      <a:r>
                        <a:rPr lang="en-GB" sz="900" dirty="0">
                          <a:latin typeface="Arial" panose="020B0604020202020204" pitchFamily="34" charset="0"/>
                          <a:cs typeface="Arial" panose="020B0604020202020204" pitchFamily="34" charset="0"/>
                        </a:rPr>
                        <a:t>Safeguarding adults protection plan agreed finding) </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402563"/>
                  </a:ext>
                </a:extLst>
              </a:tr>
            </a:tbl>
          </a:graphicData>
        </a:graphic>
      </p:graphicFrame>
    </p:spTree>
    <p:extLst>
      <p:ext uri="{BB962C8B-B14F-4D97-AF65-F5344CB8AC3E}">
        <p14:creationId xmlns:p14="http://schemas.microsoft.com/office/powerpoint/2010/main" val="335493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022A5E-05FC-017D-7F09-39FB371D0763}"/>
              </a:ext>
            </a:extLst>
          </p:cNvPr>
          <p:cNvSpPr>
            <a:spLocks noGrp="1"/>
          </p:cNvSpPr>
          <p:nvPr>
            <p:ph type="title"/>
          </p:nvPr>
        </p:nvSpPr>
        <p:spPr>
          <a:xfrm>
            <a:off x="0" y="0"/>
            <a:ext cx="10534185" cy="533330"/>
          </a:xfrm>
        </p:spPr>
        <p:txBody>
          <a:bodyPr>
            <a:normAutofit fontScale="90000"/>
          </a:bodyPr>
          <a:lstStyle/>
          <a:p>
            <a:pPr algn="ctr"/>
            <a:r>
              <a:rPr lang="en-GB" sz="3200" b="1" dirty="0">
                <a:solidFill>
                  <a:schemeClr val="accent1"/>
                </a:solidFill>
                <a:cs typeface="Calibri Light"/>
              </a:rPr>
              <a:t>Comprehensive List of Interventions &amp; Classes in Rio- East London</a:t>
            </a:r>
            <a:endParaRPr lang="en-US" sz="3200" b="1"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E7754EA7-0DC7-F374-D8DB-6441A375E85A}"/>
              </a:ext>
            </a:extLst>
          </p:cNvPr>
          <p:cNvGraphicFramePr>
            <a:graphicFrameLocks noGrp="1"/>
          </p:cNvGraphicFramePr>
          <p:nvPr>
            <p:extLst>
              <p:ext uri="{D42A27DB-BD31-4B8C-83A1-F6EECF244321}">
                <p14:modId xmlns:p14="http://schemas.microsoft.com/office/powerpoint/2010/main" val="2268634855"/>
              </p:ext>
            </p:extLst>
          </p:nvPr>
        </p:nvGraphicFramePr>
        <p:xfrm>
          <a:off x="203201" y="533330"/>
          <a:ext cx="11718505" cy="6127256"/>
        </p:xfrm>
        <a:graphic>
          <a:graphicData uri="http://schemas.openxmlformats.org/drawingml/2006/table">
            <a:tbl>
              <a:tblPr firstRow="1" bandRow="1">
                <a:tableStyleId>{7DF18680-E054-41AD-8BC1-D1AEF772440D}</a:tableStyleId>
              </a:tblPr>
              <a:tblGrid>
                <a:gridCol w="2143184">
                  <a:extLst>
                    <a:ext uri="{9D8B030D-6E8A-4147-A177-3AD203B41FA5}">
                      <a16:colId xmlns:a16="http://schemas.microsoft.com/office/drawing/2014/main" val="2143987430"/>
                    </a:ext>
                  </a:extLst>
                </a:gridCol>
                <a:gridCol w="1889185">
                  <a:extLst>
                    <a:ext uri="{9D8B030D-6E8A-4147-A177-3AD203B41FA5}">
                      <a16:colId xmlns:a16="http://schemas.microsoft.com/office/drawing/2014/main" val="419701369"/>
                    </a:ext>
                  </a:extLst>
                </a:gridCol>
                <a:gridCol w="3312543">
                  <a:extLst>
                    <a:ext uri="{9D8B030D-6E8A-4147-A177-3AD203B41FA5}">
                      <a16:colId xmlns:a16="http://schemas.microsoft.com/office/drawing/2014/main" val="376775942"/>
                    </a:ext>
                  </a:extLst>
                </a:gridCol>
                <a:gridCol w="2600375">
                  <a:extLst>
                    <a:ext uri="{9D8B030D-6E8A-4147-A177-3AD203B41FA5}">
                      <a16:colId xmlns:a16="http://schemas.microsoft.com/office/drawing/2014/main" val="1786851919"/>
                    </a:ext>
                  </a:extLst>
                </a:gridCol>
                <a:gridCol w="1773218">
                  <a:extLst>
                    <a:ext uri="{9D8B030D-6E8A-4147-A177-3AD203B41FA5}">
                      <a16:colId xmlns:a16="http://schemas.microsoft.com/office/drawing/2014/main" val="1430451431"/>
                    </a:ext>
                  </a:extLst>
                </a:gridCol>
              </a:tblGrid>
              <a:tr h="548004">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Mental Health</a:t>
                      </a:r>
                      <a:endParaRPr lang="en-US" sz="1400" b="1" i="0" u="none" strike="noStrike"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Medication and Physical Therapy Intervention</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Psychological Therapies/Psychosocial Interventions</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Psychosocial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8334288"/>
                  </a:ext>
                </a:extLst>
              </a:tr>
              <a:tr h="5395736">
                <a:tc>
                  <a:txBody>
                    <a:bodyPr/>
                    <a:lstStyle/>
                    <a:p>
                      <a:pPr marL="0" indent="0" algn="l" fontAlgn="t">
                        <a:buFont typeface="Arial" panose="020B0604020202020204" pitchFamily="34" charset="0"/>
                        <a:buNone/>
                      </a:pPr>
                      <a:r>
                        <a:rPr lang="en-GB" sz="1400" b="0" i="0" u="none" strike="noStrike" dirty="0">
                          <a:solidFill>
                            <a:srgbClr val="000000"/>
                          </a:solidFill>
                          <a:effectLst/>
                          <a:latin typeface="Arial" panose="020B0604020202020204" pitchFamily="34" charset="0"/>
                          <a:cs typeface="Arial" panose="020B0604020202020204" pitchFamily="34" charset="0"/>
                        </a:rPr>
                        <a:t> Full needs assessment</a:t>
                      </a:r>
                    </a:p>
                    <a:p>
                      <a:pPr marL="0" indent="0" algn="l" fontAlgn="t">
                        <a:buFont typeface="Arial" panose="020B0604020202020204" pitchFamily="34" charset="0"/>
                        <a:buNone/>
                      </a:pPr>
                      <a:r>
                        <a:rPr lang="en-GB" sz="1400" b="0" i="0" u="none" strike="noStrike" dirty="0">
                          <a:solidFill>
                            <a:srgbClr val="000000"/>
                          </a:solidFill>
                          <a:effectLst/>
                          <a:latin typeface="Arial" panose="020B0604020202020204" pitchFamily="34" charset="0"/>
                          <a:cs typeface="Arial" panose="020B0604020202020204" pitchFamily="34" charset="0"/>
                        </a:rPr>
                        <a:t> </a:t>
                      </a:r>
                      <a:r>
                        <a:rPr lang="en-US" sz="1400" u="none" strike="noStrike" noProof="0" dirty="0">
                          <a:latin typeface="Arial"/>
                        </a:rPr>
                        <a:t>ABT</a:t>
                      </a:r>
                    </a:p>
                    <a:p>
                      <a:pPr marL="0" indent="0" algn="l" fontAlgn="t">
                        <a:buFont typeface="Arial" panose="020B0604020202020204" pitchFamily="34" charset="0"/>
                        <a:buNone/>
                      </a:pPr>
                      <a:r>
                        <a:rPr lang="en-US" sz="1400" u="none" strike="noStrike" noProof="0" dirty="0">
                          <a:latin typeface="Arial"/>
                        </a:rPr>
                        <a:t> Initial assessment </a:t>
                      </a:r>
                    </a:p>
                    <a:p>
                      <a:pPr marL="0" indent="0" algn="l" fontAlgn="t">
                        <a:buFont typeface="Arial" panose="020B0604020202020204" pitchFamily="34" charset="0"/>
                        <a:buNone/>
                      </a:pPr>
                      <a:r>
                        <a:rPr lang="en-US" sz="1400" u="none" strike="noStrike" noProof="0" dirty="0">
                          <a:latin typeface="Arial"/>
                        </a:rPr>
                        <a:t> Psychology treatment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400" b="0" u="none" strike="noStrike" dirty="0">
                          <a:solidFill>
                            <a:srgbClr val="000000"/>
                          </a:solidFill>
                          <a:effectLst/>
                          <a:latin typeface="Arial" panose="020B0604020202020204" pitchFamily="34" charset="0"/>
                          <a:cs typeface="Arial" panose="020B0604020202020204" pitchFamily="34" charset="0"/>
                        </a:rPr>
                        <a:t> </a:t>
                      </a:r>
                      <a:r>
                        <a:rPr lang="en-US" sz="1400" u="none" strike="noStrike" noProof="0" dirty="0">
                          <a:latin typeface="Arial"/>
                        </a:rPr>
                        <a:t>Medication administration </a:t>
                      </a:r>
                      <a:endParaRPr lang="en-US" sz="1400" dirty="0">
                        <a:latin typeface="Arial"/>
                      </a:endParaRPr>
                    </a:p>
                    <a:p>
                      <a:pPr lvl="0">
                        <a:buNone/>
                      </a:pPr>
                      <a:r>
                        <a:rPr lang="en-US" sz="1400" u="none" strike="noStrike" noProof="0" dirty="0">
                          <a:latin typeface="Arial"/>
                        </a:rPr>
                        <a:t> Medication review</a:t>
                      </a:r>
                    </a:p>
                    <a:p>
                      <a:pPr lvl="0">
                        <a:buNone/>
                      </a:pPr>
                      <a:r>
                        <a:rPr lang="en-US" sz="1400" u="none" strike="noStrike" noProof="0" dirty="0">
                          <a:latin typeface="Arial"/>
                        </a:rPr>
                        <a:t> Psychiatric/medical intervention </a:t>
                      </a:r>
                    </a:p>
                    <a:p>
                      <a:pPr lvl="0">
                        <a:buNone/>
                      </a:pPr>
                      <a:r>
                        <a:rPr lang="en-US" sz="1400" u="none" strike="noStrike" noProof="0" dirty="0">
                          <a:latin typeface="Arial"/>
                        </a:rPr>
                        <a:t> </a:t>
                      </a:r>
                      <a:r>
                        <a:rPr lang="en-US" sz="1400" b="0" i="0" u="none" strike="noStrike" noProof="0" dirty="0">
                          <a:solidFill>
                            <a:srgbClr val="000000"/>
                          </a:solidFill>
                          <a:latin typeface="Arial"/>
                        </a:rPr>
                        <a:t>Medical assessment  </a:t>
                      </a:r>
                    </a:p>
                    <a:p>
                      <a:pPr lvl="0">
                        <a:buNone/>
                      </a:pPr>
                      <a:r>
                        <a:rPr lang="en-US" sz="1400" b="0" i="0" u="none" strike="noStrike" noProof="0" dirty="0">
                          <a:solidFill>
                            <a:srgbClr val="000000"/>
                          </a:solidFill>
                          <a:latin typeface="Arial"/>
                        </a:rPr>
                        <a:t> Pharmacy assessment </a:t>
                      </a:r>
                    </a:p>
                    <a:p>
                      <a:pPr lvl="0">
                        <a:buNone/>
                      </a:pPr>
                      <a:endParaRPr lang="en-US" sz="1400" u="none" strike="noStrike" noProof="0" dirty="0">
                        <a:latin typeface="Arial"/>
                      </a:endParaRPr>
                    </a:p>
                    <a:p>
                      <a:pPr lvl="0">
                        <a:buNone/>
                      </a:pPr>
                      <a:endParaRPr lang="en-US" sz="1400" dirty="0">
                        <a:latin typeface="Arial"/>
                      </a:endParaRPr>
                    </a:p>
                    <a:p>
                      <a:pPr marL="0" indent="0" algn="l" fontAlgn="t">
                        <a:buFont typeface="Arial" panose="020B0604020202020204" pitchFamily="34" charset="0"/>
                        <a:buNone/>
                      </a:pPr>
                      <a:endParaRPr lang="en-GB" sz="1400" b="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u="none" strike="noStrike" noProof="0" dirty="0">
                          <a:solidFill>
                            <a:srgbClr val="000000"/>
                          </a:solidFill>
                          <a:latin typeface="Arial"/>
                        </a:rPr>
                        <a:t>Group psychological therapy – Psychodynamic </a:t>
                      </a:r>
                    </a:p>
                    <a:p>
                      <a:pPr lvl="0">
                        <a:buNone/>
                      </a:pPr>
                      <a:r>
                        <a:rPr lang="en-US" sz="1400" u="none" strike="noStrike" noProof="0" dirty="0">
                          <a:solidFill>
                            <a:srgbClr val="000000"/>
                          </a:solidFill>
                          <a:latin typeface="Arial"/>
                        </a:rPr>
                        <a:t>Individual psychological therapy - CBT / integrative</a:t>
                      </a:r>
                    </a:p>
                    <a:p>
                      <a:pPr lvl="0">
                        <a:buNone/>
                      </a:pPr>
                      <a:r>
                        <a:rPr lang="en-US" sz="1400" u="none" strike="noStrike" noProof="0" dirty="0">
                          <a:solidFill>
                            <a:srgbClr val="000000"/>
                          </a:solidFill>
                          <a:latin typeface="Arial"/>
                        </a:rPr>
                        <a:t>Group psychological therapy -  CBT / integrative  </a:t>
                      </a:r>
                    </a:p>
                    <a:p>
                      <a:pPr lvl="0">
                        <a:buNone/>
                      </a:pPr>
                      <a:r>
                        <a:rPr lang="en-US" sz="1400" u="none" strike="noStrike" noProof="0" dirty="0">
                          <a:solidFill>
                            <a:srgbClr val="000000"/>
                          </a:solidFill>
                          <a:latin typeface="Arial"/>
                        </a:rPr>
                        <a:t>Cognitive </a:t>
                      </a:r>
                      <a:r>
                        <a:rPr lang="en-US" sz="1400" u="none" strike="noStrike" noProof="0" dirty="0" err="1">
                          <a:solidFill>
                            <a:srgbClr val="000000"/>
                          </a:solidFill>
                          <a:latin typeface="Arial"/>
                        </a:rPr>
                        <a:t>behavioural</a:t>
                      </a:r>
                      <a:r>
                        <a:rPr lang="en-US" sz="1400" u="none" strike="noStrike" noProof="0" dirty="0">
                          <a:solidFill>
                            <a:srgbClr val="000000"/>
                          </a:solidFill>
                          <a:latin typeface="Arial"/>
                        </a:rPr>
                        <a:t> therapy for eating disorders (regime/therapy)</a:t>
                      </a:r>
                    </a:p>
                    <a:p>
                      <a:pPr lvl="0" algn="l">
                        <a:lnSpc>
                          <a:spcPct val="100000"/>
                        </a:lnSpc>
                        <a:spcBef>
                          <a:spcPts val="0"/>
                        </a:spcBef>
                        <a:spcAft>
                          <a:spcPts val="0"/>
                        </a:spcAft>
                        <a:buNone/>
                      </a:pPr>
                      <a:r>
                        <a:rPr lang="en-US" sz="1400" u="none" strike="noStrike" noProof="0" dirty="0">
                          <a:solidFill>
                            <a:srgbClr val="000000"/>
                          </a:solidFill>
                          <a:latin typeface="Arial"/>
                        </a:rPr>
                        <a:t>Guided self-help cognitive </a:t>
                      </a:r>
                      <a:r>
                        <a:rPr lang="en-US" sz="1400" u="none" strike="noStrike" noProof="0" dirty="0" err="1">
                          <a:solidFill>
                            <a:srgbClr val="000000"/>
                          </a:solidFill>
                          <a:latin typeface="Arial"/>
                        </a:rPr>
                        <a:t>behavioural</a:t>
                      </a:r>
                      <a:r>
                        <a:rPr lang="en-US" sz="1400" u="none" strike="noStrike" noProof="0" dirty="0">
                          <a:solidFill>
                            <a:srgbClr val="000000"/>
                          </a:solidFill>
                          <a:latin typeface="Arial"/>
                        </a:rPr>
                        <a:t> therapy (regime/therapy)  </a:t>
                      </a:r>
                      <a:endParaRPr lang="en-US" sz="1400" dirty="0">
                        <a:latin typeface="Arial"/>
                      </a:endParaRPr>
                    </a:p>
                    <a:p>
                      <a:pPr lvl="0" algn="l">
                        <a:lnSpc>
                          <a:spcPct val="100000"/>
                        </a:lnSpc>
                        <a:spcBef>
                          <a:spcPts val="0"/>
                        </a:spcBef>
                        <a:spcAft>
                          <a:spcPts val="0"/>
                        </a:spcAft>
                        <a:buNone/>
                      </a:pPr>
                      <a:r>
                        <a:rPr lang="en-US" sz="1400" u="none" strike="noStrike" noProof="0" dirty="0">
                          <a:solidFill>
                            <a:srgbClr val="000000"/>
                          </a:solidFill>
                          <a:latin typeface="Arial"/>
                        </a:rPr>
                        <a:t>ED hub intervention, FREED intervention, ED dietetic intervention</a:t>
                      </a:r>
                      <a:endParaRPr lang="en-US" sz="1400" dirty="0">
                        <a:latin typeface="Arial"/>
                      </a:endParaRPr>
                    </a:p>
                    <a:p>
                      <a:pPr lvl="0">
                        <a:buNone/>
                      </a:pPr>
                      <a:r>
                        <a:rPr lang="en-US" sz="1400" u="none" strike="noStrike" noProof="0" dirty="0">
                          <a:solidFill>
                            <a:srgbClr val="000000"/>
                          </a:solidFill>
                          <a:latin typeface="Arial"/>
                        </a:rPr>
                        <a:t>PCN ED intervention              </a:t>
                      </a:r>
                      <a:endParaRPr lang="en-US" sz="1400" dirty="0">
                        <a:latin typeface="Arial"/>
                      </a:endParaRPr>
                    </a:p>
                    <a:p>
                      <a:pPr lvl="0">
                        <a:buNone/>
                      </a:pPr>
                      <a:r>
                        <a:rPr lang="en-US" sz="1400" u="none" strike="noStrike" noProof="0" dirty="0">
                          <a:solidFill>
                            <a:srgbClr val="000000"/>
                          </a:solidFill>
                          <a:latin typeface="Arial"/>
                        </a:rPr>
                        <a:t> Focal psychodynamic therapy (regime/therapy)     </a:t>
                      </a:r>
                      <a:endParaRPr lang="en-US" sz="1400" dirty="0">
                        <a:latin typeface="Arial"/>
                      </a:endParaRPr>
                    </a:p>
                    <a:p>
                      <a:pPr lvl="0">
                        <a:buNone/>
                      </a:pPr>
                      <a:r>
                        <a:rPr lang="en-US" sz="1400" u="none" strike="noStrike" noProof="0" dirty="0">
                          <a:solidFill>
                            <a:srgbClr val="000000"/>
                          </a:solidFill>
                          <a:latin typeface="Arial"/>
                        </a:rPr>
                        <a:t>Art therapy            </a:t>
                      </a:r>
                      <a:endParaRPr lang="en-US" sz="1400" dirty="0">
                        <a:latin typeface="Arial"/>
                      </a:endParaRPr>
                    </a:p>
                    <a:p>
                      <a:pPr lvl="0">
                        <a:buNone/>
                      </a:pPr>
                      <a:r>
                        <a:rPr lang="en-US" sz="1400" u="none" strike="noStrike" noProof="0" dirty="0">
                          <a:solidFill>
                            <a:srgbClr val="000000"/>
                          </a:solidFill>
                          <a:latin typeface="Arial"/>
                        </a:rPr>
                        <a:t>Psychological assessment</a:t>
                      </a:r>
                      <a:endParaRPr lang="en-US" sz="1400" dirty="0">
                        <a:latin typeface="Arial"/>
                      </a:endParaRPr>
                    </a:p>
                    <a:p>
                      <a:pPr lvl="0">
                        <a:buNone/>
                      </a:pPr>
                      <a:r>
                        <a:rPr lang="en-US" sz="1400" u="none" strike="noStrike" noProof="0" dirty="0">
                          <a:solidFill>
                            <a:srgbClr val="000000"/>
                          </a:solidFill>
                          <a:latin typeface="Arial"/>
                        </a:rPr>
                        <a:t>Psychological treatment, Psychological review </a:t>
                      </a:r>
                      <a:endParaRPr lang="en-US" sz="1400" dirty="0">
                        <a:latin typeface="Arial"/>
                      </a:endParaRPr>
                    </a:p>
                    <a:p>
                      <a:pPr lvl="0">
                        <a:buNone/>
                      </a:pPr>
                      <a:r>
                        <a:rPr lang="en-US" sz="1400" u="none" strike="noStrike" noProof="0" dirty="0">
                          <a:solidFill>
                            <a:srgbClr val="000000"/>
                          </a:solidFill>
                          <a:latin typeface="Arial"/>
                        </a:rPr>
                        <a:t>Interpersonal psychotherapy (regime/therapy)</a:t>
                      </a:r>
                      <a:endParaRPr lang="en-US" sz="1400" dirty="0">
                        <a:latin typeface="Arial"/>
                      </a:endParaRPr>
                    </a:p>
                    <a:p>
                      <a:pPr marL="0" lv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dirty="0">
                          <a:solidFill>
                            <a:srgbClr val="000000"/>
                          </a:solidFill>
                          <a:latin typeface="Arial"/>
                        </a:rPr>
                        <a:t>Housing support  </a:t>
                      </a:r>
                    </a:p>
                    <a:p>
                      <a:pPr lvl="0">
                        <a:buNone/>
                      </a:pPr>
                      <a:r>
                        <a:rPr lang="en-US" sz="1400" b="0" i="0" u="none" strike="noStrike" noProof="0" dirty="0">
                          <a:solidFill>
                            <a:srgbClr val="000000"/>
                          </a:solidFill>
                          <a:latin typeface="Arial"/>
                        </a:rPr>
                        <a:t>Query distinctions for employment support (IPS and Non IPS)</a:t>
                      </a:r>
                    </a:p>
                    <a:p>
                      <a:pPr lvl="0">
                        <a:buNone/>
                      </a:pPr>
                      <a:r>
                        <a:rPr lang="en-US" sz="1400" b="0" i="0" u="none" strike="noStrike" noProof="0" dirty="0">
                          <a:solidFill>
                            <a:srgbClr val="000000"/>
                          </a:solidFill>
                          <a:latin typeface="Arial"/>
                        </a:rPr>
                        <a:t>Employment support    </a:t>
                      </a:r>
                    </a:p>
                    <a:p>
                      <a:pPr lvl="0">
                        <a:buNone/>
                      </a:pPr>
                      <a:r>
                        <a:rPr lang="en-US" sz="1400" b="0" i="0" u="none" strike="noStrike" noProof="0" dirty="0">
                          <a:solidFill>
                            <a:srgbClr val="000000"/>
                          </a:solidFill>
                          <a:latin typeface="Arial"/>
                        </a:rPr>
                        <a:t>Signposting (procedure), Signposted to appropriate service (intervention) </a:t>
                      </a:r>
                    </a:p>
                    <a:p>
                      <a:pPr lvl="0">
                        <a:buNone/>
                      </a:pPr>
                      <a:r>
                        <a:rPr lang="en-US" sz="1400" b="0" i="0" u="none" strike="noStrike" noProof="0" dirty="0">
                          <a:solidFill>
                            <a:srgbClr val="000000"/>
                          </a:solidFill>
                          <a:latin typeface="Arial"/>
                        </a:rPr>
                        <a:t>Liaison with other agencies     </a:t>
                      </a:r>
                    </a:p>
                    <a:p>
                      <a:pPr lvl="0">
                        <a:buNone/>
                      </a:pPr>
                      <a:r>
                        <a:rPr lang="en-US" sz="1400" b="0" i="0" u="none" strike="noStrike" noProof="0" dirty="0">
                          <a:solidFill>
                            <a:srgbClr val="000000"/>
                          </a:solidFill>
                          <a:latin typeface="Arial"/>
                        </a:rPr>
                        <a:t>Leisure activities input, Physical health review/observation     </a:t>
                      </a:r>
                    </a:p>
                    <a:p>
                      <a:pPr lvl="0">
                        <a:buNone/>
                      </a:pPr>
                      <a:r>
                        <a:rPr lang="en-US" sz="1400" b="0" i="0" u="none" strike="noStrike" noProof="0" dirty="0">
                          <a:solidFill>
                            <a:srgbClr val="000000"/>
                          </a:solidFill>
                          <a:latin typeface="Arial"/>
                        </a:rPr>
                        <a:t>Emergency mental health assessment (procedure)    </a:t>
                      </a:r>
                    </a:p>
                    <a:p>
                      <a:pPr lvl="0">
                        <a:buNone/>
                      </a:pPr>
                      <a:r>
                        <a:rPr lang="en-US" sz="1400" b="0" i="0" u="none" strike="noStrike" noProof="0" dirty="0">
                          <a:solidFill>
                            <a:srgbClr val="000000"/>
                          </a:solidFill>
                          <a:latin typeface="Arial"/>
                        </a:rPr>
                        <a:t>Safeguarding </a:t>
                      </a:r>
                    </a:p>
                    <a:p>
                      <a:pPr lvl="0">
                        <a:buNone/>
                      </a:pPr>
                      <a:r>
                        <a:rPr lang="en-US" sz="1400" b="0" i="0" u="none" strike="noStrike" noProof="0" dirty="0">
                          <a:solidFill>
                            <a:srgbClr val="000000"/>
                          </a:solidFill>
                          <a:latin typeface="Arial"/>
                        </a:rPr>
                        <a:t>Care Act Assessment</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dirty="0">
                          <a:solidFill>
                            <a:srgbClr val="000000"/>
                          </a:solidFill>
                          <a:latin typeface="Arial"/>
                        </a:rPr>
                        <a:t>Care Act Review</a:t>
                      </a:r>
                    </a:p>
                    <a:p>
                      <a:pPr lvl="0">
                        <a:buNone/>
                      </a:pPr>
                      <a:r>
                        <a:rPr lang="en-US" sz="1400" b="0" i="0" u="none" strike="noStrike" noProof="0" dirty="0">
                          <a:solidFill>
                            <a:srgbClr val="000000"/>
                          </a:solidFill>
                          <a:latin typeface="Arial"/>
                        </a:rPr>
                        <a:t>Care Act Support</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402563"/>
                  </a:ext>
                </a:extLst>
              </a:tr>
            </a:tbl>
          </a:graphicData>
        </a:graphic>
      </p:graphicFrame>
    </p:spTree>
    <p:extLst>
      <p:ext uri="{BB962C8B-B14F-4D97-AF65-F5344CB8AC3E}">
        <p14:creationId xmlns:p14="http://schemas.microsoft.com/office/powerpoint/2010/main" val="363947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519BAE8345774E8669FA46DF2DD9E1" ma:contentTypeVersion="19" ma:contentTypeDescription="Create a new document." ma:contentTypeScope="" ma:versionID="fa2263b710239e4f5d7ab157163caa0c">
  <xsd:schema xmlns:xsd="http://www.w3.org/2001/XMLSchema" xmlns:xs="http://www.w3.org/2001/XMLSchema" xmlns:p="http://schemas.microsoft.com/office/2006/metadata/properties" xmlns:ns1="http://schemas.microsoft.com/sharepoint/v3" xmlns:ns2="4d648a74-5c83-46a7-8e4c-7f989ae960a5" xmlns:ns3="6194e418-5875-4308-b033-74eb9c181361" targetNamespace="http://schemas.microsoft.com/office/2006/metadata/properties" ma:root="true" ma:fieldsID="8d3b0e2c279178309cdc8e9ab4488619" ns1:_="" ns2:_="" ns3:_="">
    <xsd:import namespace="http://schemas.microsoft.com/sharepoint/v3"/>
    <xsd:import namespace="4d648a74-5c83-46a7-8e4c-7f989ae960a5"/>
    <xsd:import namespace="6194e418-5875-4308-b033-74eb9c1813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648a74-5c83-46a7-8e4c-7f989ae960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94e418-5875-4308-b033-74eb9c18136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6777f02-5793-47ea-9637-5fc0f7654bd6}" ma:internalName="TaxCatchAll" ma:showField="CatchAllData" ma:web="6194e418-5875-4308-b033-74eb9c1813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d648a74-5c83-46a7-8e4c-7f989ae960a5">
      <Terms xmlns="http://schemas.microsoft.com/office/infopath/2007/PartnerControls"/>
    </lcf76f155ced4ddcb4097134ff3c332f>
    <_ip_UnifiedCompliancePolicyProperties xmlns="http://schemas.microsoft.com/sharepoint/v3" xsi:nil="true"/>
    <TaxCatchAll xmlns="6194e418-5875-4308-b033-74eb9c181361" xsi:nil="true"/>
  </documentManagement>
</p:properties>
</file>

<file path=customXml/itemProps1.xml><?xml version="1.0" encoding="utf-8"?>
<ds:datastoreItem xmlns:ds="http://schemas.openxmlformats.org/officeDocument/2006/customXml" ds:itemID="{EEA994AD-AF06-4F53-935C-367772039A2F}">
  <ds:schemaRefs>
    <ds:schemaRef ds:uri="http://schemas.microsoft.com/sharepoint/v3/contenttype/forms"/>
  </ds:schemaRefs>
</ds:datastoreItem>
</file>

<file path=customXml/itemProps2.xml><?xml version="1.0" encoding="utf-8"?>
<ds:datastoreItem xmlns:ds="http://schemas.openxmlformats.org/officeDocument/2006/customXml" ds:itemID="{51AD3D79-69AE-4C74-AF05-8A8D18EF5752}">
  <ds:schemaRefs>
    <ds:schemaRef ds:uri="4d648a74-5c83-46a7-8e4c-7f989ae960a5"/>
    <ds:schemaRef ds:uri="6194e418-5875-4308-b033-74eb9c181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0091C5-4E90-4014-9B9D-0BC880C1F86D}">
  <ds:schemaRefs>
    <ds:schemaRef ds:uri="http://purl.org/dc/elements/1.1/"/>
    <ds:schemaRef ds:uri="http://schemas.microsoft.com/office/infopath/2007/PartnerControls"/>
    <ds:schemaRef ds:uri="http://purl.org/dc/terms/"/>
    <ds:schemaRef ds:uri="6194e418-5875-4308-b033-74eb9c181361"/>
    <ds:schemaRef ds:uri="http://schemas.microsoft.com/office/2006/documentManagement/types"/>
    <ds:schemaRef ds:uri="http://schemas.microsoft.com/sharepoint/v3"/>
    <ds:schemaRef ds:uri="http://schemas.microsoft.com/office/2006/metadata/properties"/>
    <ds:schemaRef ds:uri="http://purl.org/dc/dcmitype/"/>
    <ds:schemaRef ds:uri="http://schemas.openxmlformats.org/package/2006/metadata/core-properties"/>
    <ds:schemaRef ds:uri="4d648a74-5c83-46a7-8e4c-7f989ae960a5"/>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15622</TotalTime>
  <Words>1939</Words>
  <Application>Microsoft Office PowerPoint</Application>
  <PresentationFormat>Widescreen</PresentationFormat>
  <Paragraphs>240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Courier New</vt:lpstr>
      <vt:lpstr>Times New Roman</vt:lpstr>
      <vt:lpstr>Office Theme</vt:lpstr>
      <vt:lpstr>1_Office Theme</vt:lpstr>
      <vt:lpstr>                                                                             New National Waiting Times Standard    Adults and Older Adults Training Pack </vt:lpstr>
      <vt:lpstr>Background – New Waiting Times Standard</vt:lpstr>
      <vt:lpstr>Services in Scope</vt:lpstr>
      <vt:lpstr>Services Not in Scope</vt:lpstr>
      <vt:lpstr>The Waiting Time Pathway</vt:lpstr>
      <vt:lpstr>PowerPoint Presentation</vt:lpstr>
      <vt:lpstr>PowerPoint Presentation</vt:lpstr>
      <vt:lpstr>Comprehensive List of Interventions &amp; Classes in Rio- BLMK</vt:lpstr>
      <vt:lpstr>Comprehensive List of Interventions &amp; Classes in Rio- East London</vt:lpstr>
      <vt:lpstr>Below is an image of how to record intended activities in RiO  When booking or outcoming an appointment, you will be able to log the intended activities used or to be used during the assessment using the “Intended Activities” tab. See arrows in the screenshot below.</vt:lpstr>
      <vt:lpstr>Useful Resources &amp; Contacts</vt:lpstr>
    </vt:vector>
  </TitlesOfParts>
  <Company>East London NHS Foundation Trust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Waiting Times Standard Project at ELFT   All You Need To Know </dc:title>
  <dc:creator>EKUNGOMI, Yinka (EAST LONDON NHS FOUNDATION TRUST)</dc:creator>
  <cp:lastModifiedBy>EKUNGOMI, Yinka (EAST LONDON NHS FOUNDATION TRUST)</cp:lastModifiedBy>
  <cp:revision>284</cp:revision>
  <dcterms:created xsi:type="dcterms:W3CDTF">2023-11-15T13:27:31Z</dcterms:created>
  <dcterms:modified xsi:type="dcterms:W3CDTF">2023-12-01T12:27:33Z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0x0101007B519BAE8345774E8669FA46DF2DD9E1</vt:lpwstr>
  </property>
  <property fmtid="{D5CDD505-2E9C-101B-9397-08002B2CF9AE}" pid="3" name="MediaServiceImageTags">
    <vt:lpwstr/>
  </property>
</Properties>
</file>