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3A5A35-1DB4-786B-D760-1B6E0858F186}" v="6" dt="2023-12-01T14:28:59.015"/>
    <p1510:client id="{B5C2BCD9-9CB4-391F-A612-C2EB1C9DE5F7}" v="55" dt="2023-12-01T11:57:22.658"/>
    <p1510:client id="{E1198C5F-BE96-4758-935C-84CDE1A53317}" v="30" dt="2023-12-01T11:08:52.5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4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895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7859" y="2498436"/>
            <a:ext cx="1844260" cy="13763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Calibri"/>
              </a:rPr>
              <a:t>Commercial Development Directorate  </a:t>
            </a:r>
            <a:r>
              <a:rPr lang="en-US" b="1" dirty="0" smtClean="0">
                <a:solidFill>
                  <a:srgbClr val="000000"/>
                </a:solidFill>
                <a:cs typeface="Calibri"/>
              </a:rPr>
              <a:t>2024/25</a:t>
            </a:r>
            <a:r>
              <a:rPr lang="en-US" b="1" dirty="0">
                <a:solidFill>
                  <a:srgbClr val="000000"/>
                </a:solidFill>
                <a:cs typeface="Calibri"/>
              </a:rPr>
              <a:t> Annual Plan Priorities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2119" y="1074481"/>
            <a:ext cx="816751" cy="21121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2119" y="2598598"/>
            <a:ext cx="816751" cy="5880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2119" y="3186633"/>
            <a:ext cx="865911" cy="8375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2119" y="3186633"/>
            <a:ext cx="865911" cy="23983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80421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Embed anchor institute principles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51856" y="1394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Increase service user involvement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97179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Defragmenting care pathways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1857" y="2537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Education and training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6" y="31270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Partnership working with other </a:t>
            </a:r>
            <a:r>
              <a:rPr lang="en-US" sz="1100" dirty="0" err="1" smtClean="0">
                <a:solidFill>
                  <a:schemeClr val="tx1"/>
                </a:solidFill>
                <a:latin typeface="Arial"/>
                <a:cs typeface="Calibri"/>
              </a:rPr>
              <a:t>organisations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51855" y="37047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Collaborative working within CDD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39566" y="429466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Upskilling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5" y="488459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Integration across commercial functions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46224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Arial"/>
                <a:cs typeface="Calibri"/>
              </a:rPr>
              <a:t>Maximise</a:t>
            </a:r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 efficiencies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stCxn id="17" idx="1"/>
            <a:endCxn id="5" idx="3"/>
          </p:cNvCxnSpPr>
          <p:nvPr/>
        </p:nvCxnSpPr>
        <p:spPr>
          <a:xfrm flipH="1">
            <a:off x="4733020" y="1040935"/>
            <a:ext cx="31883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  <a:endCxn id="5" idx="3"/>
          </p:cNvCxnSpPr>
          <p:nvPr/>
        </p:nvCxnSpPr>
        <p:spPr>
          <a:xfrm flipH="1" flipV="1">
            <a:off x="4733020" y="1040935"/>
            <a:ext cx="311234" cy="5374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  <a:endCxn id="7" idx="3"/>
          </p:cNvCxnSpPr>
          <p:nvPr/>
        </p:nvCxnSpPr>
        <p:spPr>
          <a:xfrm flipH="1">
            <a:off x="4733018" y="2208514"/>
            <a:ext cx="318837" cy="3441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20" idx="1"/>
            <a:endCxn id="7" idx="3"/>
          </p:cNvCxnSpPr>
          <p:nvPr/>
        </p:nvCxnSpPr>
        <p:spPr>
          <a:xfrm flipH="1" flipV="1">
            <a:off x="4733018" y="2552642"/>
            <a:ext cx="318839" cy="221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  <a:stCxn id="21" idx="1"/>
            <a:endCxn id="7" idx="3"/>
          </p:cNvCxnSpPr>
          <p:nvPr/>
        </p:nvCxnSpPr>
        <p:spPr>
          <a:xfrm flipH="1" flipV="1">
            <a:off x="4733018" y="2552642"/>
            <a:ext cx="318838" cy="811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22" idx="1"/>
            <a:endCxn id="9" idx="3"/>
          </p:cNvCxnSpPr>
          <p:nvPr/>
        </p:nvCxnSpPr>
        <p:spPr>
          <a:xfrm flipH="1">
            <a:off x="4733016" y="3941449"/>
            <a:ext cx="318839" cy="1106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  <a:stCxn id="23" idx="1"/>
            <a:endCxn id="9" idx="3"/>
          </p:cNvCxnSpPr>
          <p:nvPr/>
        </p:nvCxnSpPr>
        <p:spPr>
          <a:xfrm flipH="1" flipV="1">
            <a:off x="4733016" y="4052060"/>
            <a:ext cx="306550" cy="4793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24" idx="1"/>
            <a:endCxn id="10" idx="3"/>
          </p:cNvCxnSpPr>
          <p:nvPr/>
        </p:nvCxnSpPr>
        <p:spPr>
          <a:xfrm flipH="1">
            <a:off x="4733015" y="5121320"/>
            <a:ext cx="306550" cy="4301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  <a:stCxn id="25" idx="1"/>
            <a:endCxn id="10" idx="3"/>
          </p:cNvCxnSpPr>
          <p:nvPr/>
        </p:nvCxnSpPr>
        <p:spPr>
          <a:xfrm flipH="1" flipV="1">
            <a:off x="4733015" y="5551479"/>
            <a:ext cx="306549" cy="1474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80421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Develop a CDD population view of activities at a place based level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02663" y="139414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Work with People Participation to develop PPL role for CDD and create more opportunities for service user involvement into CDD activities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2008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Expand current service provision to deliver the full end-to-end care pathway and collaborative with other partners to achieve this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14953" y="2598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Targeted work with largest suppliers/service providers to review contract management and ensure best meeting population needs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3151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Focus on opportunities for co-location when developing new business ideas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Establish projects that span across teams within CDD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All CDD staff have personal development plans which includes upskilling to work in an integrated care environment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Review and adapt processes to reduce duplication across commercial functions in NEL and BLMK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Arial"/>
                <a:cs typeface="Calibri"/>
              </a:rPr>
              <a:t>Identify opportunities to bring services together to improve consistency and continuity e.g. recycle/reuse, align services, co-locate </a:t>
            </a:r>
            <a:r>
              <a:rPr lang="en-US" sz="1100" dirty="0" err="1" smtClean="0">
                <a:solidFill>
                  <a:schemeClr val="tx1"/>
                </a:solidFill>
                <a:latin typeface="Arial"/>
                <a:cs typeface="Calibri"/>
              </a:rPr>
              <a:t>etc</a:t>
            </a:r>
            <a:endParaRPr lang="en-US" sz="11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-62805" y="6205994"/>
            <a:ext cx="774738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Annual plan for 2024-25: </a:t>
            </a:r>
            <a:r>
              <a:rPr lang="en-GB" dirty="0" smtClean="0"/>
              <a:t>Team/service:</a:t>
            </a:r>
          </a:p>
          <a:p>
            <a:r>
              <a:rPr lang="en-GB" b="1" dirty="0" smtClean="0"/>
              <a:t>Commercial Development Directorate</a:t>
            </a:r>
            <a:r>
              <a:rPr lang="en-GB" b="1" dirty="0"/>
              <a:t> </a:t>
            </a:r>
            <a:endParaRPr lang="en-US" b="1" dirty="0"/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/>
        </p:nvGraphicFramePr>
        <p:xfrm>
          <a:off x="148050" y="924231"/>
          <a:ext cx="11969904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8249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1291431">
                  <a:extLst>
                    <a:ext uri="{9D8B030D-6E8A-4147-A177-3AD203B41FA5}">
                      <a16:colId xmlns:a16="http://schemas.microsoft.com/office/drawing/2014/main" val="3091026047"/>
                    </a:ext>
                  </a:extLst>
                </a:gridCol>
                <a:gridCol w="1288784">
                  <a:extLst>
                    <a:ext uri="{9D8B030D-6E8A-4147-A177-3AD203B41FA5}">
                      <a16:colId xmlns:a16="http://schemas.microsoft.com/office/drawing/2014/main" val="2570968873"/>
                    </a:ext>
                  </a:extLst>
                </a:gridCol>
                <a:gridCol w="1406788">
                  <a:extLst>
                    <a:ext uri="{9D8B030D-6E8A-4147-A177-3AD203B41FA5}">
                      <a16:colId xmlns:a16="http://schemas.microsoft.com/office/drawing/2014/main" val="2059740920"/>
                    </a:ext>
                  </a:extLst>
                </a:gridCol>
                <a:gridCol w="1460763">
                  <a:extLst>
                    <a:ext uri="{9D8B030D-6E8A-4147-A177-3AD203B41FA5}">
                      <a16:colId xmlns:a16="http://schemas.microsoft.com/office/drawing/2014/main" val="751507583"/>
                    </a:ext>
                  </a:extLst>
                </a:gridCol>
                <a:gridCol w="1929076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883445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71368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675899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</a:rPr>
                        <a:t>Priority/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Where do we expect to be by...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1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Quarter 2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3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 dirty="0">
                          <a:latin typeface="Arial"/>
                        </a:rPr>
                        <a:t>Quarter 4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304320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>
                        <a:latin typeface="Arial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9006" y="359229"/>
            <a:ext cx="7338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*milestones and deliverables currently being agreed by department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84DABB2C-53D7-45ED-A681-F28DD4A7B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40CB3-D588-425A-AEA5-9272871C0FE6}">
  <ds:schemaRefs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4d648a74-5c83-46a7-8e4c-7f989ae960a5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194e418-5875-4308-b033-74eb9c18136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642</TotalTime>
  <Words>262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Stacey Julia</dc:creator>
  <cp:lastModifiedBy>BAKSH DE LA IGLESIA, Amber (EAST LONDON NHS FOUNDATION TRUST)</cp:lastModifiedBy>
  <cp:revision>26</cp:revision>
  <dcterms:created xsi:type="dcterms:W3CDTF">2023-12-01T11:05:55Z</dcterms:created>
  <dcterms:modified xsi:type="dcterms:W3CDTF">2024-03-28T12:51:10Z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