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BCF92-BF13-8015-CBDE-3AF6BE9CBB92}" v="49" dt="2024-03-12T12:00:45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Communications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79497" y="234725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916969" y="527796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65748" y="1074481"/>
            <a:ext cx="703121" cy="15732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65748" y="2598598"/>
            <a:ext cx="703121" cy="476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65748" y="3331753"/>
            <a:ext cx="752282" cy="692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47312" y="3612818"/>
            <a:ext cx="770718" cy="19722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40804" y="4633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2"/>
            <a:ext cx="1839572" cy="1577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Supporting collaborative workstreams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08456" y="2450336"/>
            <a:ext cx="1844260" cy="838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Beds Health Village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39558" y="3375944"/>
            <a:ext cx="1844260" cy="6581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Accessibility &amp; co-production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39564" y="4186956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Staff engagement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18905" y="5534322"/>
            <a:ext cx="1844260" cy="703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Recruitment &amp; Retention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4733020" y="1040935"/>
            <a:ext cx="302743" cy="88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25" idx="1"/>
            <a:endCxn id="10" idx="3"/>
          </p:cNvCxnSpPr>
          <p:nvPr/>
        </p:nvCxnSpPr>
        <p:spPr>
          <a:xfrm flipH="1" flipV="1">
            <a:off x="4761229" y="5514687"/>
            <a:ext cx="257676" cy="3712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endCxn id="7" idx="3"/>
          </p:cNvCxnSpPr>
          <p:nvPr/>
        </p:nvCxnSpPr>
        <p:spPr>
          <a:xfrm flipH="1" flipV="1">
            <a:off x="4723757" y="2583978"/>
            <a:ext cx="302744" cy="1683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15774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Arial"/>
                <a:cs typeface="Calibri"/>
              </a:rPr>
              <a:t>Workstreams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with NEL and BLMK to take forward comms &amp; engagement support around </a:t>
            </a:r>
            <a:r>
              <a:rPr lang="en-US" sz="1400" dirty="0" err="1">
                <a:solidFill>
                  <a:schemeClr val="tx1"/>
                </a:solidFill>
                <a:latin typeface="Arial"/>
                <a:cs typeface="Calibri"/>
              </a:rPr>
              <a:t>collaboratives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Establish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collaborative work as business as usual with clear programs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This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will include having ‘mirrored’ areas on websites and intranets to share work and information for staff and public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191229" y="2446274"/>
            <a:ext cx="4646453" cy="8279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To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continue to work with partners to make the case with Government for CDEL permissions for the building of a Beds Health Village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91230" y="4186956"/>
            <a:ext cx="4646453" cy="5095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o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revise the staff communications plan based on the results of the most recent staff and pulse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surveys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91230" y="3347205"/>
            <a:ext cx="4646453" cy="6868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For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the communications team to be one of the first three teams to attain corporate service user accreditation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1229" y="487953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To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devise and execute a plan to support the Trust identify FV for 2024/5 and beyond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72134" y="5543634"/>
            <a:ext cx="4646453" cy="693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To </a:t>
            </a:r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devise and execute plans for recruitment &amp; retention to position the Trust as a desirable place to work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24994" y="6335190"/>
            <a:ext cx="77473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Team/service: Communications &amp; Engagement </a:t>
            </a:r>
            <a:endParaRPr lang="en-US" dirty="0"/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F019936-3C3B-1D68-C9FC-8878D19A4EE1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4733016" y="1311455"/>
            <a:ext cx="322514" cy="27406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7ED07EC-07CB-E64F-F9A7-573EBB85A151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 flipV="1">
            <a:off x="4723757" y="2583978"/>
            <a:ext cx="315801" cy="11210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2ED455E-E319-7136-809A-BBFDB62B3E01}"/>
              </a:ext>
            </a:extLst>
          </p:cNvPr>
          <p:cNvCxnSpPr>
            <a:cxnSpLocks/>
          </p:cNvCxnSpPr>
          <p:nvPr/>
        </p:nvCxnSpPr>
        <p:spPr>
          <a:xfrm flipH="1">
            <a:off x="4745919" y="1224176"/>
            <a:ext cx="318842" cy="43993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39322D9-7725-C786-3485-0993546ABA83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4723757" y="1135175"/>
            <a:ext cx="295148" cy="14488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2CB4EB1-D047-5B49-3F44-ED2ED3A1855E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4766543" y="4081084"/>
            <a:ext cx="252362" cy="1804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BEE4400-3861-0B3F-15ED-A5BA23C627E7}"/>
              </a:ext>
            </a:extLst>
          </p:cNvPr>
          <p:cNvCxnSpPr>
            <a:cxnSpLocks/>
          </p:cNvCxnSpPr>
          <p:nvPr/>
        </p:nvCxnSpPr>
        <p:spPr>
          <a:xfrm flipH="1">
            <a:off x="4780186" y="5234690"/>
            <a:ext cx="225112" cy="188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3BDA1FF-EEA1-ABFE-D0F5-14EE5A1AA322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4723757" y="4014290"/>
            <a:ext cx="315807" cy="409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30A63B1-4650-DBF8-62DE-6C8491A9B6FB}"/>
              </a:ext>
            </a:extLst>
          </p:cNvPr>
          <p:cNvCxnSpPr>
            <a:cxnSpLocks/>
            <a:stCxn id="25" idx="1"/>
            <a:endCxn id="5" idx="3"/>
          </p:cNvCxnSpPr>
          <p:nvPr/>
        </p:nvCxnSpPr>
        <p:spPr>
          <a:xfrm flipH="1" flipV="1">
            <a:off x="4733020" y="1040935"/>
            <a:ext cx="285885" cy="4844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D701C9A-42FA-6FF5-E530-4415120DAB80}"/>
              </a:ext>
            </a:extLst>
          </p:cNvPr>
          <p:cNvCxnSpPr>
            <a:cxnSpLocks/>
            <a:endCxn id="7" idx="3"/>
          </p:cNvCxnSpPr>
          <p:nvPr/>
        </p:nvCxnSpPr>
        <p:spPr>
          <a:xfrm flipH="1" flipV="1">
            <a:off x="4723757" y="2583978"/>
            <a:ext cx="279446" cy="2933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35" idx="1"/>
            <a:endCxn id="17" idx="3"/>
          </p:cNvCxnSpPr>
          <p:nvPr/>
        </p:nvCxnSpPr>
        <p:spPr>
          <a:xfrm flipH="1">
            <a:off x="6891429" y="1592925"/>
            <a:ext cx="31123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36" idx="1"/>
            <a:endCxn id="18" idx="3"/>
          </p:cNvCxnSpPr>
          <p:nvPr/>
        </p:nvCxnSpPr>
        <p:spPr>
          <a:xfrm flipH="1">
            <a:off x="6852716" y="2860247"/>
            <a:ext cx="338513" cy="94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endCxn id="19" idx="3"/>
          </p:cNvCxnSpPr>
          <p:nvPr/>
        </p:nvCxnSpPr>
        <p:spPr>
          <a:xfrm flipH="1">
            <a:off x="6883818" y="3689627"/>
            <a:ext cx="294114" cy="15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37" idx="1"/>
            <a:endCxn id="22" idx="3"/>
          </p:cNvCxnSpPr>
          <p:nvPr/>
        </p:nvCxnSpPr>
        <p:spPr>
          <a:xfrm flipH="1" flipV="1">
            <a:off x="6883824" y="4423678"/>
            <a:ext cx="307406" cy="180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39" idx="1"/>
            <a:endCxn id="24" idx="3"/>
          </p:cNvCxnSpPr>
          <p:nvPr/>
        </p:nvCxnSpPr>
        <p:spPr>
          <a:xfrm flipH="1">
            <a:off x="6883825" y="5116254"/>
            <a:ext cx="307404" cy="50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40" idx="1"/>
            <a:endCxn id="25" idx="3"/>
          </p:cNvCxnSpPr>
          <p:nvPr/>
        </p:nvCxnSpPr>
        <p:spPr>
          <a:xfrm flipH="1" flipV="1">
            <a:off x="6863165" y="5885918"/>
            <a:ext cx="308969" cy="46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5001"/>
              </p:ext>
            </p:extLst>
          </p:nvPr>
        </p:nvGraphicFramePr>
        <p:xfrm>
          <a:off x="83058" y="146680"/>
          <a:ext cx="11969899" cy="6448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90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1585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113566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15526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2621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66680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01764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319320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Supporting collaborative workstreams</a:t>
                      </a:r>
                    </a:p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</a:rPr>
                        <a:t>Establish workstreams for NEL and BLMK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</a:rPr>
                        <a:t>Have ‘Mirrored’ spaces for key information on digital platforms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2x half yearly report to People Board</a:t>
                      </a: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Supporting effective &amp; efficient clinical delivery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Information from the relevant collaboratives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Director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Beds Health Village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Lobby partners and media to make the case for BHV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Engage with the new government on case for change and proposals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2x half yearly report to People Board</a:t>
                      </a: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Supporting effective &amp; efficient clinical delivery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Deputy Head of Comms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Accessibility &amp; co-production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Take part and achieve corporate service user accreditation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2x half yearly report to People Board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Supporting effective &amp; efficient clinical delivery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Support of the QE team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Director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Staff engagement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Revise the staff comms and engagement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2x half yearly report to People Board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Staff retention and recruitment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Accountability to the People Board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Head of Comms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228847"/>
              </p:ext>
            </p:extLst>
          </p:nvPr>
        </p:nvGraphicFramePr>
        <p:xfrm>
          <a:off x="222101" y="168451"/>
          <a:ext cx="11969899" cy="631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90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594522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898072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397823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271326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Financial viability</a:t>
                      </a:r>
                    </a:p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</a:rPr>
                        <a:t>Devise a comms to support delivery of FV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2x half yearly report to People Board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Core to supporting delivery of the FV plan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Director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Recruitment &amp; Retention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Devise a comms plan to support the delivery of Trust recruitment days 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Devise a comms plan to promote the revamped ‘Refer a Friend’ scheme to staff​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Devise a comms plan to promote the Trust’s recruitment e-newsletter​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Execute*​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*Providing newsletter is ready for launch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Execute​</a:t>
                      </a:r>
                    </a:p>
                    <a:p>
                      <a:pPr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Execute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/>
                        </a:rPr>
                        <a:t>2x half yearly report to People Board</a:t>
                      </a: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Staff retention and recruitment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Arial"/>
                        </a:rPr>
                        <a:t>Head of Marketing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6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purl.org/dc/dcmitype/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d648a74-5c83-46a7-8e4c-7f989ae960a5"/>
    <ds:schemaRef ds:uri="http://schemas.microsoft.com/office/infopath/2007/PartnerControls"/>
    <ds:schemaRef ds:uri="6194e418-5875-4308-b033-74eb9c18136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604</Words>
  <Application>Microsoft Office PowerPoint</Application>
  <PresentationFormat>Widescreen</PresentationFormat>
  <Paragraphs>143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BAKSH DE LA IGLESIA, Amber (EAST LONDON NHS FOUNDATION TRUST)</cp:lastModifiedBy>
  <cp:revision>28</cp:revision>
  <dcterms:created xsi:type="dcterms:W3CDTF">2023-12-01T11:05:55Z</dcterms:created>
  <dcterms:modified xsi:type="dcterms:W3CDTF">2024-03-28T12:00:06Z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