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05C0E-E4FE-31E2-7F46-54F688C56B99}" v="1" dt="2024-04-02T08:30:48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26A05C0E-E4FE-31E2-7F46-54F688C56B99}"/>
    <pc:docChg chg="modSld">
      <pc:chgData name="BAKSH DE LA IGLESIA, Amber (EAST LONDON NHS FOUNDATION TRUST)" userId="S::amber.bakshdelaiglesia1@nhs.net::b2650a99-9385-4d98-8a06-8e7c9d440112" providerId="AD" clId="Web-{26A05C0E-E4FE-31E2-7F46-54F688C56B99}" dt="2024-04-02T08:30:48.288" v="0"/>
      <pc:docMkLst>
        <pc:docMk/>
      </pc:docMkLst>
      <pc:sldChg chg="delSp">
        <pc:chgData name="BAKSH DE LA IGLESIA, Amber (EAST LONDON NHS FOUNDATION TRUST)" userId="S::amber.bakshdelaiglesia1@nhs.net::b2650a99-9385-4d98-8a06-8e7c9d440112" providerId="AD" clId="Web-{26A05C0E-E4FE-31E2-7F46-54F688C56B99}" dt="2024-04-02T08:30:48.288" v="0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26A05C0E-E4FE-31E2-7F46-54F688C56B99}" dt="2024-04-02T08:30:48.288" v="0"/>
          <ac:spMkLst>
            <pc:docMk/>
            <pc:sldMk cId="1916856892" sldId="258"/>
            <ac:spMk id="50" creationId="{429D4B1D-0720-8072-C713-12835167FC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0" y="2647762"/>
            <a:ext cx="1867497" cy="1093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Finance directorate 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55" y="116146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11785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936466" y="344656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485755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165748" y="1398187"/>
            <a:ext cx="723007" cy="124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165748" y="2354573"/>
            <a:ext cx="723010" cy="720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165748" y="3331753"/>
            <a:ext cx="770718" cy="351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2147312" y="3612818"/>
            <a:ext cx="741443" cy="1481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43537" y="698719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Maximising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 VFM and productivity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39564" y="212107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Financial Literacy development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87274" y="345925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Simplified processes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87274" y="4867540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Governance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>
            <a:off x="4733015" y="935441"/>
            <a:ext cx="310522" cy="462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  <a:stCxn id="36" idx="1"/>
            <a:endCxn id="17" idx="3"/>
          </p:cNvCxnSpPr>
          <p:nvPr/>
        </p:nvCxnSpPr>
        <p:spPr>
          <a:xfrm flipH="1" flipV="1">
            <a:off x="6887797" y="935441"/>
            <a:ext cx="284625" cy="124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7" idx="3"/>
          </p:cNvCxnSpPr>
          <p:nvPr/>
        </p:nvCxnSpPr>
        <p:spPr>
          <a:xfrm flipH="1" flipV="1">
            <a:off x="4733018" y="2354573"/>
            <a:ext cx="306546" cy="3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37" idx="1"/>
            <a:endCxn id="19" idx="3"/>
          </p:cNvCxnSpPr>
          <p:nvPr/>
        </p:nvCxnSpPr>
        <p:spPr>
          <a:xfrm flipH="1">
            <a:off x="6883824" y="1590118"/>
            <a:ext cx="281251" cy="767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stCxn id="38" idx="1"/>
            <a:endCxn id="19" idx="3"/>
          </p:cNvCxnSpPr>
          <p:nvPr/>
        </p:nvCxnSpPr>
        <p:spPr>
          <a:xfrm flipH="1">
            <a:off x="6883824" y="2113549"/>
            <a:ext cx="281251" cy="244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22" idx="1"/>
            <a:endCxn id="9" idx="3"/>
          </p:cNvCxnSpPr>
          <p:nvPr/>
        </p:nvCxnSpPr>
        <p:spPr>
          <a:xfrm flipH="1" flipV="1">
            <a:off x="4780726" y="3683287"/>
            <a:ext cx="306548" cy="12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stCxn id="41" idx="1"/>
            <a:endCxn id="22" idx="3"/>
          </p:cNvCxnSpPr>
          <p:nvPr/>
        </p:nvCxnSpPr>
        <p:spPr>
          <a:xfrm flipH="1">
            <a:off x="6931534" y="3686063"/>
            <a:ext cx="258477" cy="9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42" idx="1"/>
            <a:endCxn id="24" idx="3"/>
          </p:cNvCxnSpPr>
          <p:nvPr/>
        </p:nvCxnSpPr>
        <p:spPr>
          <a:xfrm flipH="1">
            <a:off x="6931534" y="4737214"/>
            <a:ext cx="250165" cy="367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  <a:stCxn id="24" idx="1"/>
            <a:endCxn id="10" idx="3"/>
          </p:cNvCxnSpPr>
          <p:nvPr/>
        </p:nvCxnSpPr>
        <p:spPr>
          <a:xfrm flipH="1" flipV="1">
            <a:off x="4733015" y="5094278"/>
            <a:ext cx="354259" cy="9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72423" y="350452"/>
            <a:ext cx="4646453" cy="416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Reinvigorate Service Line Reporting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172422" y="822845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Use of Patient Level Information Costing to determine best practice care models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65075" y="1353396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Roll out of finance training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65075" y="187682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Clearer guidance on financial processes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010" y="292387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Greater automation of salary process reducing staff incorrect payments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190011" y="3449341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More frequent and meaningful budget holder engagement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181699" y="450049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Allocate appropriate FV scheme delivery support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181700" y="5018791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working between Finance/FV and other areas (Contracts/Performance/Biz Dev/</a:t>
            </a:r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Integ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 Care/Ops)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  <a:stCxn id="43" idx="1"/>
            <a:endCxn id="24" idx="3"/>
          </p:cNvCxnSpPr>
          <p:nvPr/>
        </p:nvCxnSpPr>
        <p:spPr>
          <a:xfrm flipH="1" flipV="1">
            <a:off x="6931534" y="5104262"/>
            <a:ext cx="250166" cy="151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endCxn id="22" idx="3"/>
          </p:cNvCxnSpPr>
          <p:nvPr/>
        </p:nvCxnSpPr>
        <p:spPr>
          <a:xfrm flipH="1">
            <a:off x="6931534" y="3395347"/>
            <a:ext cx="298300" cy="30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35" idx="1"/>
            <a:endCxn id="17" idx="3"/>
          </p:cNvCxnSpPr>
          <p:nvPr/>
        </p:nvCxnSpPr>
        <p:spPr>
          <a:xfrm flipH="1">
            <a:off x="6887797" y="558781"/>
            <a:ext cx="284626" cy="376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09824" y="14204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Working in the system****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45715" y="270474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PLiCS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7190009" y="609403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Trust-wide waste reduction campaign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72390" y="4065550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Supplier payments + Estates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190012" y="39701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Policies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177220" y="2402795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Invoices being paid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59" idx="1"/>
            <a:endCxn id="9" idx="3"/>
          </p:cNvCxnSpPr>
          <p:nvPr/>
        </p:nvCxnSpPr>
        <p:spPr>
          <a:xfrm flipH="1" flipV="1">
            <a:off x="4780726" y="3683287"/>
            <a:ext cx="291664" cy="618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8CAECE3-DA10-3F39-5615-763F1D8CCC4E}"/>
              </a:ext>
            </a:extLst>
          </p:cNvPr>
          <p:cNvSpPr/>
          <p:nvPr/>
        </p:nvSpPr>
        <p:spPr>
          <a:xfrm>
            <a:off x="7193846" y="5550325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Implement improved FV </a:t>
            </a:r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 governance, monitoring and reporting procedures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8AC22F-BD68-0961-7589-32A93A403F16}"/>
              </a:ext>
            </a:extLst>
          </p:cNvPr>
          <p:cNvSpPr/>
          <p:nvPr/>
        </p:nvSpPr>
        <p:spPr>
          <a:xfrm>
            <a:off x="5087274" y="5476541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Green Plan Aims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98B266-97D2-2DFE-5F88-45573DF9BC51}"/>
              </a:ext>
            </a:extLst>
          </p:cNvPr>
          <p:cNvSpPr/>
          <p:nvPr/>
        </p:nvSpPr>
        <p:spPr>
          <a:xfrm>
            <a:off x="5087274" y="6091071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FV Delivery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70D727-B0A7-A740-03B1-97C08C69E35C}"/>
              </a:ext>
            </a:extLst>
          </p:cNvPr>
          <p:cNvCxnSpPr>
            <a:cxnSpLocks/>
            <a:stCxn id="2" idx="1"/>
            <a:endCxn id="24" idx="3"/>
          </p:cNvCxnSpPr>
          <p:nvPr/>
        </p:nvCxnSpPr>
        <p:spPr>
          <a:xfrm flipH="1" flipV="1">
            <a:off x="6931534" y="5104262"/>
            <a:ext cx="262312" cy="682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813AD02-6A85-6AB4-60B1-79745DE8B76F}"/>
              </a:ext>
            </a:extLst>
          </p:cNvPr>
          <p:cNvCxnSpPr>
            <a:cxnSpLocks/>
          </p:cNvCxnSpPr>
          <p:nvPr/>
        </p:nvCxnSpPr>
        <p:spPr>
          <a:xfrm flipH="1" flipV="1">
            <a:off x="6931533" y="5747327"/>
            <a:ext cx="250166" cy="633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4CEA6F3-F4A0-A644-5E92-ADE42CE7B792}"/>
              </a:ext>
            </a:extLst>
          </p:cNvPr>
          <p:cNvCxnSpPr>
            <a:cxnSpLocks/>
          </p:cNvCxnSpPr>
          <p:nvPr/>
        </p:nvCxnSpPr>
        <p:spPr>
          <a:xfrm flipH="1">
            <a:off x="6964361" y="4794086"/>
            <a:ext cx="200218" cy="1481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07803"/>
              </p:ext>
            </p:extLst>
          </p:nvPr>
        </p:nvGraphicFramePr>
        <p:xfrm>
          <a:off x="111048" y="408842"/>
          <a:ext cx="1196990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91431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88784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06788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607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92907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8344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71368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/>
                        </a:rPr>
                        <a:t>Roll out of finance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/>
                        </a:rPr>
                        <a:t>Co-produced</a:t>
                      </a:r>
                      <a:r>
                        <a:rPr lang="en-US" sz="1400" baseline="0" dirty="0">
                          <a:latin typeface="Arial"/>
                        </a:rPr>
                        <a:t> training pack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</a:rPr>
                        <a:t>X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% budget trained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Feedback 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L&amp;D – support to design</a:t>
                      </a:r>
                      <a:r>
                        <a:rPr lang="en-US" sz="1400" baseline="0" dirty="0">
                          <a:latin typeface="Arial"/>
                        </a:rPr>
                        <a:t> training material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/>
                        </a:rPr>
                        <a:t>DMTs to encourage staff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dirty="0">
                          <a:latin typeface="Arial"/>
                        </a:rPr>
                        <a:t>Patient</a:t>
                      </a:r>
                      <a:r>
                        <a:rPr lang="en-US" sz="1400" baseline="0" dirty="0">
                          <a:latin typeface="Arial"/>
                        </a:rPr>
                        <a:t> Level Information Costing (</a:t>
                      </a:r>
                      <a:r>
                        <a:rPr lang="en-US" sz="1400" baseline="0" dirty="0" err="1">
                          <a:latin typeface="Arial"/>
                        </a:rPr>
                        <a:t>PLiCS</a:t>
                      </a:r>
                      <a:r>
                        <a:rPr lang="en-US" sz="1400" baseline="0" dirty="0">
                          <a:latin typeface="Arial"/>
                        </a:rPr>
                        <a:t>) and Service Line Reporting (SLR) available to services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Resource alignment/review of system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Clinical engagement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Mapping</a:t>
                      </a:r>
                      <a:r>
                        <a:rPr lang="en-US" sz="1400" baseline="0" dirty="0">
                          <a:latin typeface="Arial"/>
                        </a:rPr>
                        <a:t> outcome measures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/>
                        </a:rPr>
                        <a:t>Baseline data collation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dirty="0">
                          <a:latin typeface="Arial"/>
                        </a:rPr>
                        <a:t>X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Feedback from DMTs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Outcomes measures??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/>
                        </a:rPr>
                        <a:t>Engagement</a:t>
                      </a:r>
                      <a:r>
                        <a:rPr lang="en-US" sz="1400" baseline="0" dirty="0">
                          <a:latin typeface="Arial"/>
                        </a:rPr>
                        <a:t> with Clinical teams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/>
                        </a:rPr>
                        <a:t>Working across corporate teams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/>
                        </a:rPr>
                        <a:t>Population Health collaboration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07AB4-ED0A-FECC-4CD6-4B732E699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B465934-BC25-6D81-1E94-898728E0B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44618"/>
              </p:ext>
            </p:extLst>
          </p:nvPr>
        </p:nvGraphicFramePr>
        <p:xfrm>
          <a:off x="261956" y="315109"/>
          <a:ext cx="11651461" cy="6265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91431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88784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06788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607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92907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8344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5292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1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Allocate Sufficient </a:t>
                      </a:r>
                      <a:r>
                        <a:rPr lang="en-US" sz="1200" dirty="0" err="1">
                          <a:latin typeface="Arial"/>
                        </a:rPr>
                        <a:t>FVscheme</a:t>
                      </a:r>
                      <a:r>
                        <a:rPr lang="en-US" sz="1200" dirty="0">
                          <a:latin typeface="Arial"/>
                        </a:rPr>
                        <a:t> delivery resource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200" dirty="0" err="1">
                          <a:latin typeface="Arial"/>
                        </a:rPr>
                        <a:t>Finalise</a:t>
                      </a:r>
                      <a:r>
                        <a:rPr lang="en-US" sz="1200" dirty="0">
                          <a:latin typeface="Arial"/>
                        </a:rPr>
                        <a:t> resource requirement, inc. mapping existing internal capacity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Quarterly review of FVP delivery vs resource allocated adjust where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Quarterly review of FVP delivery vs resource allocated; adjust where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Quarterly review of FVP delivery vs resource allocated; adjust where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FV </a:t>
                      </a:r>
                      <a:r>
                        <a:rPr lang="en-US" sz="1200" dirty="0" err="1">
                          <a:latin typeface="Arial"/>
                        </a:rPr>
                        <a:t>Programme</a:t>
                      </a:r>
                      <a:r>
                        <a:rPr lang="en-US" sz="1200" dirty="0">
                          <a:latin typeface="Arial"/>
                        </a:rPr>
                        <a:t> timely delivery (target vs actual achievement by month)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Reduced duplication of project process across Corporate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Potential to </a:t>
                      </a:r>
                      <a:r>
                        <a:rPr lang="en-US" sz="1200" dirty="0" err="1">
                          <a:latin typeface="Arial"/>
                        </a:rPr>
                        <a:t>utilise</a:t>
                      </a:r>
                      <a:r>
                        <a:rPr lang="en-US" sz="1200" dirty="0">
                          <a:latin typeface="Arial"/>
                        </a:rPr>
                        <a:t> existing resource within Corporate Services to support FVP delivery</a:t>
                      </a: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Sarah Barnett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Matthew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Deliver Trust-wide Waste Reduction Campaign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 err="1">
                          <a:latin typeface="Arial"/>
                        </a:rPr>
                        <a:t>Finalise</a:t>
                      </a:r>
                      <a:r>
                        <a:rPr lang="en-US" sz="1200" dirty="0">
                          <a:latin typeface="Arial"/>
                        </a:rPr>
                        <a:t> &amp; promote campaign </a:t>
                      </a:r>
                      <a:r>
                        <a:rPr lang="en-US" sz="1200" dirty="0" err="1">
                          <a:latin typeface="Arial"/>
                        </a:rPr>
                        <a:t>programme</a:t>
                      </a:r>
                      <a:r>
                        <a:rPr lang="en-US" sz="1200" dirty="0">
                          <a:latin typeface="Arial"/>
                        </a:rPr>
                        <a:t>; develop to include broader financial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Deliver campaign </a:t>
                      </a:r>
                      <a:r>
                        <a:rPr lang="en-US" sz="1200" dirty="0" err="1">
                          <a:latin typeface="Arial"/>
                        </a:rPr>
                        <a:t>programme</a:t>
                      </a:r>
                      <a:r>
                        <a:rPr lang="en-US" sz="1200" dirty="0">
                          <a:latin typeface="Arial"/>
                        </a:rPr>
                        <a:t>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Analysis of outputs; implement schemes emerging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Develop campaign for 25/26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Staff/service user numbers attending waste sessions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Number of waste schemes identified; number delivered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Cost reduction achieved through identified schemes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Staff engagement in comms articles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QI Team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Comms Team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Green Team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i="0" dirty="0">
                          <a:latin typeface="Arial"/>
                        </a:rPr>
                        <a:t>Requires Directorate Management Team engagement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Sarah Barnett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Implement improved FV governance, monitoring &amp;  reporting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Roll out new FV Tracker</a:t>
                      </a: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Align internal FV QIA process with ICB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Implement recommended actions emerging from Internal Audit Report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Implement recommended actions emerging from internal Audit Report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Carry out review of FV processes prior to new financial year commencing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Ability to produce a wide variety of FV reports from FV Tracker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ICB QIA process in place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Timely delivery of Internal Audit </a:t>
                      </a:r>
                      <a:r>
                        <a:rPr lang="en-US" sz="1200" dirty="0" err="1">
                          <a:latin typeface="Arial"/>
                        </a:rPr>
                        <a:t>acions</a:t>
                      </a: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Finance Business Partners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/>
                        </a:rPr>
                        <a:t>Directorate Management Teams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Sarah Barnett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Mathew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140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5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d648a74-5c83-46a7-8e4c-7f989ae960a5"/>
    <ds:schemaRef ds:uri="6194e418-5875-4308-b033-74eb9c181361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C1A6AA-3E9F-4D26-8393-7D7753F124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6269</TotalTime>
  <Words>546</Words>
  <Application>Microsoft Office PowerPoint</Application>
  <PresentationFormat>Widescreen</PresentationFormat>
  <Paragraphs>106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Barnett Sarah</dc:creator>
  <cp:lastModifiedBy>Sarah Barnett</cp:lastModifiedBy>
  <cp:revision>30</cp:revision>
  <dcterms:created xsi:type="dcterms:W3CDTF">2023-12-01T11:05:55Z</dcterms:created>
  <dcterms:modified xsi:type="dcterms:W3CDTF">2024-04-02T08:30:48Z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