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7479BE-DB08-02A6-64A4-4B60E42CCE86}" v="6" dt="2024-03-25T10:30:59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D67479BE-DB08-02A6-64A4-4B60E42CCE86}"/>
    <pc:docChg chg="addSld modSld">
      <pc:chgData name="BAKSH DE LA IGLESIA, Amber (EAST LONDON NHS FOUNDATION TRUST)" userId="S::amber.bakshdelaiglesia1@nhs.net::b2650a99-9385-4d98-8a06-8e7c9d440112" providerId="AD" clId="Web-{D67479BE-DB08-02A6-64A4-4B60E42CCE86}" dt="2024-03-25T10:30:59.911" v="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D67479BE-DB08-02A6-64A4-4B60E42CCE86}" dt="2024-03-25T10:30:59.911" v="3"/>
        <pc:sldMkLst>
          <pc:docMk/>
          <pc:sldMk cId="686821408" sldId="259"/>
        </pc:sldMkLst>
        <pc:graphicFrameChg chg="modGraphic">
          <ac:chgData name="BAKSH DE LA IGLESIA, Amber (EAST LONDON NHS FOUNDATION TRUST)" userId="S::amber.bakshdelaiglesia1@nhs.net::b2650a99-9385-4d98-8a06-8e7c9d440112" providerId="AD" clId="Web-{D67479BE-DB08-02A6-64A4-4B60E42CCE86}" dt="2024-03-25T10:30:59.911" v="3"/>
          <ac:graphicFrameMkLst>
            <pc:docMk/>
            <pc:sldMk cId="686821408" sldId="259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D67479BE-DB08-02A6-64A4-4B60E42CCE86}" dt="2024-03-25T10:30:53.489" v="2"/>
        <pc:sldMkLst>
          <pc:docMk/>
          <pc:sldMk cId="2845363185" sldId="260"/>
        </pc:sldMkLst>
        <pc:graphicFrameChg chg="modGraphic">
          <ac:chgData name="BAKSH DE LA IGLESIA, Amber (EAST LONDON NHS FOUNDATION TRUST)" userId="S::amber.bakshdelaiglesia1@nhs.net::b2650a99-9385-4d98-8a06-8e7c9d440112" providerId="AD" clId="Web-{D67479BE-DB08-02A6-64A4-4B60E42CCE86}" dt="2024-03-25T10:30:53.489" v="2"/>
          <ac:graphicFrameMkLst>
            <pc:docMk/>
            <pc:sldMk cId="2845363185" sldId="260"/>
            <ac:graphicFrameMk id="3" creationId="{A4F86B3A-5489-60F5-F342-A0B9EC6994E4}"/>
          </ac:graphicFrameMkLst>
        </pc:graphicFrame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44243" y="2323417"/>
            <a:ext cx="1844260" cy="1641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Prevention &amp; Control Service </a:t>
            </a:r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2024/25 Annual Plan Priorities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1988503" y="1040935"/>
            <a:ext cx="900257" cy="2102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1988503" y="2511439"/>
            <a:ext cx="884562" cy="63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1988503" y="3143927"/>
            <a:ext cx="900252" cy="1021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1988503" y="3143927"/>
            <a:ext cx="884563" cy="2214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814596" y="14169"/>
            <a:ext cx="23975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0609" y="501054"/>
            <a:ext cx="1844260" cy="7324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Reducing Healthcare associated infections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07696" y="1440129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Antimicrobial Stewardship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07696" y="2145114"/>
            <a:ext cx="1844260" cy="568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Audits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31960" y="2867559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Service user Feedback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31960" y="3479038"/>
            <a:ext cx="1862909" cy="555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Staff wellbeing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31960" y="4213189"/>
            <a:ext cx="1844260" cy="4031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Recruitment &amp; Retention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50609" y="4781599"/>
            <a:ext cx="1844260" cy="3975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Financial Viability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53575" y="5314757"/>
            <a:ext cx="1844260" cy="7860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Sustainability/QI projects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9" idx="1"/>
            <a:endCxn id="7" idx="3"/>
          </p:cNvCxnSpPr>
          <p:nvPr/>
        </p:nvCxnSpPr>
        <p:spPr>
          <a:xfrm flipH="1">
            <a:off x="4733018" y="2429217"/>
            <a:ext cx="274678" cy="123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20" idx="1"/>
            <a:endCxn id="7" idx="3"/>
          </p:cNvCxnSpPr>
          <p:nvPr/>
        </p:nvCxnSpPr>
        <p:spPr>
          <a:xfrm flipH="1" flipV="1">
            <a:off x="4733018" y="2552642"/>
            <a:ext cx="298942" cy="551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  <a:stCxn id="22" idx="1"/>
            <a:endCxn id="9" idx="3"/>
          </p:cNvCxnSpPr>
          <p:nvPr/>
        </p:nvCxnSpPr>
        <p:spPr>
          <a:xfrm flipH="1" flipV="1">
            <a:off x="4733016" y="4052060"/>
            <a:ext cx="298944" cy="362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23" idx="1"/>
            <a:endCxn id="10" idx="3"/>
          </p:cNvCxnSpPr>
          <p:nvPr/>
        </p:nvCxnSpPr>
        <p:spPr>
          <a:xfrm flipH="1">
            <a:off x="4733015" y="4980398"/>
            <a:ext cx="317594" cy="571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  <a:stCxn id="24" idx="1"/>
            <a:endCxn id="10" idx="3"/>
          </p:cNvCxnSpPr>
          <p:nvPr/>
        </p:nvCxnSpPr>
        <p:spPr>
          <a:xfrm flipH="1" flipV="1">
            <a:off x="4733015" y="5551479"/>
            <a:ext cx="320560" cy="156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126634" y="486858"/>
            <a:ext cx="4646453" cy="744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Education &amp; Training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compliance with IPC practices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Outbreak Management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development in new/emerging infections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 IPC investigations to Patient Safety Incident Response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126634" y="1402842"/>
            <a:ext cx="4646453" cy="5382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working and partnership with NEL &amp; BMLK ICB on infections of significant concern for example Gram Negative Rods Blood Stream infections/ C.difficle infections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Antimicrobial audits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 Negative Rod Blood stream infection reduction plan- catheter and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hydration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126634" y="2146542"/>
            <a:ext cx="4646453" cy="6030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audits to improve cleanliness of the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Hygiene &amp; Personal Protective equipment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Antimicrobial audits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Platform for environmental audits to increase productivity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126634" y="2901480"/>
            <a:ext cx="4646453" cy="400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Co-design service user leaflets with corporate Patient Participation Lead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Closer working with Patient participation team and IPC link Champions on re-design of link champion programme.</a:t>
            </a:r>
          </a:p>
          <a:p>
            <a:pPr algn="ctr"/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26634" y="3479038"/>
            <a:ext cx="4646453" cy="6054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connection, morale  &amp; appreciation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Quarterly Away days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Leadership attendance at Quarterly away days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Continuation with work around psychological safety/Just culture within the team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26634" y="4246092"/>
            <a:ext cx="4646453" cy="3371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Infection Prevention &amp; Control Nurse recruitment challenge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Adequate staffing of Specialist Infection Prevention &amp; Control Nurses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126635" y="4774072"/>
            <a:ext cx="4646453" cy="408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Away Day venue spend –for venues and catering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retention to reduce recruitment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Usage of bank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129263" y="5324639"/>
            <a:ext cx="4646453" cy="77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in QI projects: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Clean Study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waste reduction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Reusable cutlery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Reusable sharps bin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Glove usage which will reduce costs &amp; Carbon foot print to align with NHS Zero plan ambitions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programmes for 24-25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201225" y="6424117"/>
            <a:ext cx="774738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Annual plan for 2024-25:  Infection Prevention &amp; Control Service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  <a:stCxn id="21" idx="1"/>
            <a:endCxn id="9" idx="3"/>
          </p:cNvCxnSpPr>
          <p:nvPr/>
        </p:nvCxnSpPr>
        <p:spPr>
          <a:xfrm flipH="1">
            <a:off x="4733016" y="3756560"/>
            <a:ext cx="298944" cy="295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7" idx="1"/>
            <a:endCxn id="5" idx="3"/>
          </p:cNvCxnSpPr>
          <p:nvPr/>
        </p:nvCxnSpPr>
        <p:spPr>
          <a:xfrm flipH="1">
            <a:off x="4733020" y="867292"/>
            <a:ext cx="317589" cy="173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8" idx="1"/>
            <a:endCxn id="5" idx="3"/>
          </p:cNvCxnSpPr>
          <p:nvPr/>
        </p:nvCxnSpPr>
        <p:spPr>
          <a:xfrm flipH="1" flipV="1">
            <a:off x="4733020" y="1040935"/>
            <a:ext cx="274676" cy="635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9" idx="1"/>
            <a:endCxn id="5" idx="3"/>
          </p:cNvCxnSpPr>
          <p:nvPr/>
        </p:nvCxnSpPr>
        <p:spPr>
          <a:xfrm flipH="1" flipV="1">
            <a:off x="4733020" y="1040935"/>
            <a:ext cx="274676" cy="1388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413092"/>
              </p:ext>
            </p:extLst>
          </p:nvPr>
        </p:nvGraphicFramePr>
        <p:xfrm>
          <a:off x="87630" y="126373"/>
          <a:ext cx="11969899" cy="6732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901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11585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13566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1552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621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66680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627379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627379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271326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2317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Priority/</a:t>
                      </a:r>
                      <a:endParaRPr lang="en-US" sz="1400" dirty="0"/>
                    </a:p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48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17447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 IPC</a:t>
                      </a:r>
                      <a:r>
                        <a:rPr lang="en-GB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Annual work plan 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Audits – Hand hygiene &amp; PPE </a:t>
                      </a:r>
                      <a:r>
                        <a:rPr lang="en-GB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environmental audits 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&amp;</a:t>
                      </a:r>
                      <a:r>
                        <a:rPr lang="en-GB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Education &amp; Link champion programme /Away days /Webinars 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 roadshows &amp;</a:t>
                      </a:r>
                      <a:r>
                        <a:rPr lang="en-GB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communications/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leaflets</a:t>
                      </a:r>
                      <a:r>
                        <a:rPr lang="en-GB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 projects 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Air</a:t>
                      </a:r>
                      <a:r>
                        <a:rPr lang="en-US" sz="1000" baseline="0" dirty="0">
                          <a:latin typeface="Arial"/>
                        </a:rPr>
                        <a:t> disinfection study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Gram negative rod blood stream infections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latin typeface="Arial"/>
                        </a:rPr>
                        <a:t>Engagement of IPC practice 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Annual work plan to be reviewed at quarterly IPC committee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Reduce</a:t>
                      </a:r>
                      <a:r>
                        <a:rPr lang="en-US" sz="1000" baseline="0" dirty="0">
                          <a:latin typeface="Arial"/>
                        </a:rPr>
                        <a:t> health care associated infections that can reduce spend on care, treatment, length of stay in hospital thus improve patient outcomes.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Reduce cost and spend on managing outbreaks effectively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Additional</a:t>
                      </a:r>
                      <a:r>
                        <a:rPr lang="en-US" sz="1000" baseline="0" dirty="0">
                          <a:latin typeface="Arial"/>
                        </a:rPr>
                        <a:t> staffing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Working collaboratively with wider teams &amp; departments across the Trust.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NEL &amp; BMLK  ICB IPC teams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DDIPC- Bernadette Kinsella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12093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/>
                        </a:rPr>
                        <a:t>Align</a:t>
                      </a:r>
                      <a:r>
                        <a:rPr lang="en-US" sz="1000" baseline="0" dirty="0">
                          <a:latin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</a:rPr>
                        <a:t>Patient</a:t>
                      </a:r>
                      <a:r>
                        <a:rPr lang="en-US" sz="1000" baseline="0" dirty="0">
                          <a:latin typeface="Arial"/>
                        </a:rPr>
                        <a:t> Safety Incident Response framework to IPC investigations 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Training</a:t>
                      </a:r>
                      <a:r>
                        <a:rPr lang="en-US" sz="1000" baseline="0" dirty="0">
                          <a:latin typeface="Arial"/>
                        </a:rPr>
                        <a:t> &amp; Education on PSIRF</a:t>
                      </a:r>
                      <a:r>
                        <a:rPr lang="en-US" sz="1000" dirty="0">
                          <a:latin typeface="Arial"/>
                        </a:rPr>
                        <a:t> –After</a:t>
                      </a:r>
                      <a:r>
                        <a:rPr lang="en-US" sz="1000" baseline="0" dirty="0">
                          <a:latin typeface="Arial"/>
                        </a:rPr>
                        <a:t> action review conductor training for </a:t>
                      </a:r>
                      <a:r>
                        <a:rPr lang="en-US" sz="1000" dirty="0">
                          <a:latin typeface="Arial"/>
                        </a:rPr>
                        <a:t>IPCT.</a:t>
                      </a:r>
                      <a:endParaRPr lang="en-US" sz="1000" baseline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latin typeface="Arial"/>
                        </a:rPr>
                        <a:t>Develop PSSI &amp; SEIPS template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latin typeface="Arial"/>
                        </a:rPr>
                        <a:t>Pilot PSSI &amp; SEIPS template</a:t>
                      </a:r>
                      <a:endParaRPr lang="en-US" sz="1000" dirty="0">
                        <a:latin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latin typeface="Arial"/>
                        </a:rPr>
                        <a:t>Review</a:t>
                      </a:r>
                      <a:r>
                        <a:rPr lang="en-US" sz="1000" baseline="0" dirty="0">
                          <a:latin typeface="Arial"/>
                        </a:rPr>
                        <a:t> and finalize PSSI &amp; SEIPS template. Conduct IPC investigation using PSIRF model.  </a:t>
                      </a:r>
                      <a:endParaRPr lang="en-US" sz="1000" dirty="0">
                        <a:latin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Monthly PSIRF IPC team steering group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Reviewed at quarterly IPC committee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Increased</a:t>
                      </a:r>
                      <a:r>
                        <a:rPr lang="en-US" sz="1000" baseline="0" dirty="0">
                          <a:latin typeface="Arial"/>
                        </a:rPr>
                        <a:t> productivity  on IPC  investigations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More value for money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Improve richness and quality of investigations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Working with Patient</a:t>
                      </a:r>
                      <a:r>
                        <a:rPr lang="en-US" sz="1000" baseline="0" dirty="0">
                          <a:latin typeface="Arial"/>
                        </a:rPr>
                        <a:t> Safety Team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NEL &amp; BMLK  ICB IPC teams 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Trust</a:t>
                      </a:r>
                      <a:r>
                        <a:rPr lang="en-US" sz="1000" baseline="0" dirty="0">
                          <a:latin typeface="Arial"/>
                        </a:rPr>
                        <a:t> Wide IPC Lead Nurse- Rana Begum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Deputy </a:t>
                      </a:r>
                      <a:r>
                        <a:rPr lang="en-GB" sz="1000" baseline="0" dirty="0">
                          <a:latin typeface="Arial"/>
                        </a:rPr>
                        <a:t>Trust Wide IPC Lead Nurse- Harriet Ddungu </a:t>
                      </a:r>
                      <a:endParaRPr lang="en-US" sz="1000" baseline="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2393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/>
                        </a:rPr>
                        <a:t>IPC &amp;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/>
                        </a:rPr>
                        <a:t>Sustainability projects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Support QI project meetings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Food waste recycling </a:t>
                      </a:r>
                      <a:r>
                        <a:rPr lang="en-US" sz="1000" baseline="0" dirty="0">
                          <a:latin typeface="Arial"/>
                        </a:rPr>
                        <a:t> – Forensics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Re-usable cutlery project- Forensics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Re-usable sharps bin projects- Newham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Glove usage –Bedford 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Pilot</a:t>
                      </a:r>
                      <a:r>
                        <a:rPr lang="en-US" sz="1000" baseline="0" dirty="0">
                          <a:latin typeface="Arial"/>
                        </a:rPr>
                        <a:t> sustainability projects 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Redesign</a:t>
                      </a:r>
                      <a:r>
                        <a:rPr lang="en-US" sz="1000" baseline="0" dirty="0">
                          <a:latin typeface="Arial"/>
                        </a:rPr>
                        <a:t> projects needs d</a:t>
                      </a:r>
                      <a:r>
                        <a:rPr lang="en-GB" sz="1000" baseline="0" dirty="0">
                          <a:latin typeface="Arial"/>
                        </a:rPr>
                        <a:t>dependent on nature and scope of project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Share projects wider</a:t>
                      </a:r>
                      <a:r>
                        <a:rPr lang="en-US" sz="1000" baseline="0" dirty="0">
                          <a:latin typeface="Arial"/>
                        </a:rPr>
                        <a:t> across Trust 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QI PSDA cycle / Monthly stakeholder meetings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Reviewed at quarterly IPC committee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Cost</a:t>
                      </a:r>
                      <a:r>
                        <a:rPr lang="en-US" sz="1000" baseline="0" dirty="0">
                          <a:latin typeface="Arial"/>
                        </a:rPr>
                        <a:t> reduction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Reduce Carbon footprint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Increased savings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Working towards NHS Net Zero goal 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Estates department</a:t>
                      </a:r>
                      <a:endParaRPr lang="en-US" sz="1000" baseline="0" dirty="0">
                        <a:latin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Sustainability team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Procurement department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IPC link champions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 Sustainability Special Interest Group of the Infection Prevention Society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latin typeface="Arial"/>
                        </a:rPr>
                        <a:t>IPC</a:t>
                      </a:r>
                      <a:r>
                        <a:rPr lang="en-US" sz="1000" baseline="0" dirty="0">
                          <a:latin typeface="Arial"/>
                        </a:rPr>
                        <a:t> Nurses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Valrie Burgess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Serakoule Traore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Nichole Reid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Melanie Charles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"/>
                        </a:rPr>
                        <a:t>Inez Monteith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82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932699"/>
              </p:ext>
            </p:extLst>
          </p:nvPr>
        </p:nvGraphicFramePr>
        <p:xfrm>
          <a:off x="87630" y="126373"/>
          <a:ext cx="11969899" cy="3897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901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11585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13566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1552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621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66680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627379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627379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271326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2317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Priority/</a:t>
                      </a:r>
                      <a:endParaRPr lang="en-US" sz="1400" dirty="0"/>
                    </a:p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48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758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/>
                        </a:rPr>
                        <a:t>Recruitment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Review</a:t>
                      </a:r>
                      <a:r>
                        <a:rPr lang="en-US" sz="1000" baseline="0" dirty="0">
                          <a:latin typeface="Arial"/>
                        </a:rPr>
                        <a:t> of IPC staffing establishment 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Recruitment of IPC </a:t>
                      </a:r>
                      <a:r>
                        <a:rPr lang="en-US" sz="1000" baseline="0" dirty="0">
                          <a:latin typeface="Arial"/>
                        </a:rPr>
                        <a:t> nurse 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Sickness/absence rates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% of vacancy rates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Bank staff spending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Reduced recruitment costs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Reduce bank staffing</a:t>
                      </a:r>
                      <a:r>
                        <a:rPr lang="en-US" sz="1000" baseline="0" dirty="0">
                          <a:latin typeface="Arial"/>
                        </a:rPr>
                        <a:t> cost </a:t>
                      </a:r>
                      <a:endParaRPr lang="en-US" sz="1000" dirty="0">
                        <a:latin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None identified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Trust Wide IPC Lead Nurse- Rana Begum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Deputy Trust Wide IPC Lead Nurse- Harriet Ddungu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096168"/>
                  </a:ext>
                </a:extLst>
              </a:tr>
              <a:tr h="758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/>
                        </a:rPr>
                        <a:t>Staff wellbeing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Review</a:t>
                      </a:r>
                      <a:r>
                        <a:rPr lang="en-GB" sz="1000" baseline="0" dirty="0">
                          <a:latin typeface="Arial"/>
                        </a:rPr>
                        <a:t> of IPC team staff charter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latin typeface="Arial"/>
                        </a:rPr>
                        <a:t> </a:t>
                      </a:r>
                      <a:r>
                        <a:rPr lang="en-GB" sz="1000" dirty="0">
                          <a:latin typeface="Arial"/>
                        </a:rPr>
                        <a:t>Quarterly Away days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Senior Leadership attendance at Quarterly away days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latin typeface="Arial"/>
                        </a:rPr>
                        <a:t>Continuation with work around psychological safety/Just culture within the team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Staff turnover rates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Staff engagement scores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/>
                        </a:rPr>
                        <a:t>Reduce Away Day venue spend –for venues and catering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Organizational</a:t>
                      </a:r>
                      <a:r>
                        <a:rPr lang="en-US" sz="1000" baseline="0" dirty="0">
                          <a:latin typeface="Arial"/>
                        </a:rPr>
                        <a:t> development team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"/>
                        </a:rPr>
                        <a:t>All IPC</a:t>
                      </a:r>
                      <a:r>
                        <a:rPr lang="en-US" sz="1000" baseline="0" dirty="0">
                          <a:latin typeface="Arial"/>
                        </a:rPr>
                        <a:t> team members 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89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36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640CB3-D588-425A-AEA5-9272871C0FE6}">
  <ds:schemaRefs>
    <ds:schemaRef ds:uri="http://purl.org/dc/dcmitype/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4d648a74-5c83-46a7-8e4c-7f989ae960a5"/>
    <ds:schemaRef ds:uri="6194e418-5875-4308-b033-74eb9c18136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795</Words>
  <Application>Microsoft Office PowerPoint</Application>
  <PresentationFormat>Widescreen</PresentationFormat>
  <Paragraphs>154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Begum Rana</dc:creator>
  <cp:lastModifiedBy>BAKSH DE LA IGLESIA, Amber (EAST LONDON NHS FOUNDATION TRUST)</cp:lastModifiedBy>
  <cp:revision>64</cp:revision>
  <dcterms:created xsi:type="dcterms:W3CDTF">2023-12-01T11:05:55Z</dcterms:created>
  <dcterms:modified xsi:type="dcterms:W3CDTF">2024-03-28T12:06:38Z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