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4BCF92-BF13-8015-CBDE-3AF6BE9CBB92}" v="49" dt="2024-03-12T12:00:45.3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KSH DE LA IGLESIA, Amber (EAST LONDON NHS FOUNDATION TRUST)" userId="S::amber.bakshdelaiglesia1@nhs.net::b2650a99-9385-4d98-8a06-8e7c9d440112" providerId="AD" clId="Web-{B5C2BCD9-9CB4-391F-A612-C2EB1C9DE5F7}"/>
    <pc:docChg chg="addSld modSld sldOrd">
      <p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<pc:docMkLst>
        <pc:docMk/>
      </pc:docMkLst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0.220" v="4"/>
        <pc:sldMkLst>
          <pc:docMk/>
          <pc:sldMk cId="2139390216" sldId="260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7:00.111" v="7"/>
        <pc:sldMkLst>
          <pc:docMk/>
          <pc:sldMk cId="2363844062" sldId="261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7:00.079" v="6"/>
        <pc:sldMkLst>
          <pc:docMk/>
          <pc:sldMk cId="1465521632" sldId="262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9.892" v="5"/>
        <pc:sldMkLst>
          <pc:docMk/>
          <pc:sldMk cId="1445301394" sldId="263"/>
        </pc:sldMkLst>
      </pc:sldChg>
      <pc:sldChg chg="addSp delSp modSp">
        <pc:chgData name="BAKSH DE LA IGLESIA, Amber (EAST LONDON NHS FOUNDATION TRUST)" userId="S::amber.bakshdelaiglesia1@nhs.net::b2650a99-9385-4d98-8a06-8e7c9d440112" providerId="AD" clId="Web-{B5C2BCD9-9CB4-391F-A612-C2EB1C9DE5F7}" dt="2023-12-01T11:56:42.876" v="2"/>
        <pc:sldMkLst>
          <pc:docMk/>
          <pc:sldMk cId="1925529785" sldId="264"/>
        </pc:sldMkLst>
        <pc:spChg chg="add del mod">
          <ac:chgData name="BAKSH DE LA IGLESIA, Amber (EAST LONDON NHS FOUNDATION TRUST)" userId="S::amber.bakshdelaiglesia1@nhs.net::b2650a99-9385-4d98-8a06-8e7c9d440112" providerId="AD" clId="Web-{B5C2BCD9-9CB4-391F-A612-C2EB1C9DE5F7}" dt="2023-12-01T11:56:42.876" v="2"/>
          <ac:spMkLst>
            <pc:docMk/>
            <pc:sldMk cId="1925529785" sldId="264"/>
            <ac:spMk id="2" creationId="{DEA5D90C-96BD-EA09-AF65-C158C58982BD}"/>
          </ac:spMkLst>
        </pc:spChg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0.188" v="3"/>
        <pc:sldMkLst>
          <pc:docMk/>
          <pc:sldMk cId="3362048251" sldId="265"/>
        </pc:sldMkLst>
      </pc:sldChg>
      <pc:sldChg chg="modSp add ord replId">
        <p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  <pc:sldMkLst>
          <pc:docMk/>
          <pc:sldMk cId="4086588236" sldId="266"/>
        </pc:sldMkLst>
        <pc:spChg chg="mod">
          <a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    <ac:spMkLst>
            <pc:docMk/>
            <pc:sldMk cId="4086588236" sldId="266"/>
            <ac:spMk id="3" creationId="{63996C09-89A3-A8CB-04E4-6CCEDAD576A3}"/>
          </ac:spMkLst>
        </pc:spChg>
      </pc:sldChg>
    </pc:docChg>
  </pc:docChgLst>
  <pc:docChgLst>
    <pc:chgData clId="Web-{7F3A5A35-1DB4-786B-D760-1B6E0858F186}"/>
    <pc:docChg chg="delSld">
      <pc:chgData name="" userId="" providerId="" clId="Web-{7F3A5A35-1DB4-786B-D760-1B6E0858F186}" dt="2023-12-01T14:28:55.312" v="3"/>
      <pc:docMkLst>
        <pc:docMk/>
      </pc:docMkLst>
      <pc:sldChg chg="del">
        <pc:chgData name="" userId="" providerId="" clId="Web-{7F3A5A35-1DB4-786B-D760-1B6E0858F186}" dt="2023-12-01T14:28:49.858" v="1"/>
        <pc:sldMkLst>
          <pc:docMk/>
          <pc:sldMk cId="2139390216" sldId="260"/>
        </pc:sldMkLst>
      </pc:sldChg>
      <pc:sldChg chg="del">
        <pc:chgData name="" userId="" providerId="" clId="Web-{7F3A5A35-1DB4-786B-D760-1B6E0858F186}" dt="2023-12-01T14:28:55.312" v="3"/>
        <pc:sldMkLst>
          <pc:docMk/>
          <pc:sldMk cId="2363844062" sldId="261"/>
        </pc:sldMkLst>
      </pc:sldChg>
      <pc:sldChg chg="del">
        <pc:chgData name="" userId="" providerId="" clId="Web-{7F3A5A35-1DB4-786B-D760-1B6E0858F186}" dt="2023-12-01T14:28:54.531" v="2"/>
        <pc:sldMkLst>
          <pc:docMk/>
          <pc:sldMk cId="3362048251" sldId="265"/>
        </pc:sldMkLst>
      </pc:sldChg>
      <pc:sldChg chg="del">
        <pc:chgData name="" userId="" providerId="" clId="Web-{7F3A5A35-1DB4-786B-D760-1B6E0858F186}" dt="2023-12-01T14:28:48.983" v="0"/>
        <pc:sldMkLst>
          <pc:docMk/>
          <pc:sldMk cId="4086588236" sldId="266"/>
        </pc:sldMkLst>
      </pc:sldChg>
    </pc:docChg>
  </pc:docChgLst>
  <pc:docChgLst>
    <pc:chgData name="BAKSH DE LA IGLESIA, Amber (EAST LONDON NHS FOUNDATION TRUST)" userId="S::amber.bakshdelaiglesia1@nhs.net::b2650a99-9385-4d98-8a06-8e7c9d440112" providerId="AD" clId="Web-{E1198C5F-BE96-4758-935C-84CDE1A53317}"/>
    <pc:docChg chg="addSld delSld modSld sldOrd">
      <pc:chgData name="BAKSH DE LA IGLESIA, Amber (EAST LONDON NHS FOUNDATION TRUST)" userId="S::amber.bakshdelaiglesia1@nhs.net::b2650a99-9385-4d98-8a06-8e7c9d440112" providerId="AD" clId="Web-{E1198C5F-BE96-4758-935C-84CDE1A53317}" dt="2023-12-01T11:08:52.585" v="19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E1198C5F-BE96-4758-935C-84CDE1A53317}" dt="2023-12-01T11:06:16.987" v="1"/>
        <pc:sldMkLst>
          <pc:docMk/>
          <pc:sldMk cId="109857222" sldId="256"/>
        </pc:sldMkLst>
      </pc:sldChg>
      <pc:sldChg chg="modSp add ord">
        <pc:chgData name="BAKSH DE LA IGLESIA, Amber (EAST LONDON NHS FOUNDATION TRUST)" userId="S::amber.bakshdelaiglesia1@nhs.net::b2650a99-9385-4d98-8a06-8e7c9d440112" providerId="AD" clId="Web-{E1198C5F-BE96-4758-935C-84CDE1A53317}" dt="2023-12-01T11:08:41.428" v="17" actId="20577"/>
        <pc:sldMkLst>
          <pc:docMk/>
          <pc:sldMk cId="1916856892" sldId="258"/>
        </pc:sldMkLst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34.897" v="6" actId="20577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37.491" v="10" actId="20577"/>
          <ac:spMkLst>
            <pc:docMk/>
            <pc:sldMk cId="1916856892" sldId="258"/>
            <ac:spMk id="45" creationId="{4128A996-CC85-9846-E43E-AAD1936D53DD}"/>
          </ac:spMkLst>
        </pc:spChg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41.428" v="17" actId="20577"/>
          <ac:spMkLst>
            <pc:docMk/>
            <pc:sldMk cId="1916856892" sldId="258"/>
            <ac:spMk id="50" creationId="{429D4B1D-0720-8072-C713-12835167FCF3}"/>
          </ac:spMkLst>
        </pc:spChg>
      </pc:sldChg>
      <pc:sldChg chg="addSp delSp modSp add">
        <pc:chgData name="BAKSH DE LA IGLESIA, Amber (EAST LONDON NHS FOUNDATION TRUST)" userId="S::amber.bakshdelaiglesia1@nhs.net::b2650a99-9385-4d98-8a06-8e7c9d440112" providerId="AD" clId="Web-{E1198C5F-BE96-4758-935C-84CDE1A53317}" dt="2023-12-01T11:08:52.585" v="19"/>
        <pc:sldMkLst>
          <pc:docMk/>
          <pc:sldMk cId="1925529785" sldId="264"/>
        </pc:sldMkLst>
        <pc:spChg chg="del">
          <ac:chgData name="BAKSH DE LA IGLESIA, Amber (EAST LONDON NHS FOUNDATION TRUST)" userId="S::amber.bakshdelaiglesia1@nhs.net::b2650a99-9385-4d98-8a06-8e7c9d440112" providerId="AD" clId="Web-{E1198C5F-BE96-4758-935C-84CDE1A53317}" dt="2023-12-01T11:08:47.647" v="18"/>
          <ac:spMkLst>
            <pc:docMk/>
            <pc:sldMk cId="1925529785" sldId="264"/>
            <ac:spMk id="2" creationId="{00000000-0000-0000-0000-000000000000}"/>
          </ac:spMkLst>
        </pc:spChg>
        <pc:spChg chg="add del mod">
          <ac:chgData name="BAKSH DE LA IGLESIA, Amber (EAST LONDON NHS FOUNDATION TRUST)" userId="S::amber.bakshdelaiglesia1@nhs.net::b2650a99-9385-4d98-8a06-8e7c9d440112" providerId="AD" clId="Web-{E1198C5F-BE96-4758-935C-84CDE1A53317}" dt="2023-12-01T11:08:52.585" v="19"/>
          <ac:spMkLst>
            <pc:docMk/>
            <pc:sldMk cId="1925529785" sldId="264"/>
            <ac:spMk id="5" creationId="{A84C7045-D6F5-FF76-F265-7693371D93B4}"/>
          </ac:spMkLst>
        </pc:spChg>
      </pc:sldChg>
    </pc:docChg>
  </pc:docChgLst>
  <pc:docChgLst>
    <pc:chgData name="BAKSH DE LA IGLESIA, Amber (EAST LONDON NHS FOUNDATION TRUST)" userId="S::amber.bakshdelaiglesia1@nhs.net::b2650a99-9385-4d98-8a06-8e7c9d440112" providerId="AD" clId="Web-{B64BCF92-BF13-8015-CBDE-3AF6BE9CBB92}"/>
    <pc:docChg chg="modSld">
      <pc:chgData name="BAKSH DE LA IGLESIA, Amber (EAST LONDON NHS FOUNDATION TRUST)" userId="S::amber.bakshdelaiglesia1@nhs.net::b2650a99-9385-4d98-8a06-8e7c9d440112" providerId="AD" clId="Web-{B64BCF92-BF13-8015-CBDE-3AF6BE9CBB92}" dt="2024-03-12T12:00:43.994" v="43"/>
      <pc:docMkLst>
        <pc:docMk/>
      </pc:docMkLst>
      <pc:sldChg chg="modSp">
        <pc:chgData name="BAKSH DE LA IGLESIA, Amber (EAST LONDON NHS FOUNDATION TRUST)" userId="S::amber.bakshdelaiglesia1@nhs.net::b2650a99-9385-4d98-8a06-8e7c9d440112" providerId="AD" clId="Web-{B64BCF92-BF13-8015-CBDE-3AF6BE9CBB92}" dt="2024-03-12T12:00:43.994" v="43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B64BCF92-BF13-8015-CBDE-3AF6BE9CBB92}" dt="2024-03-12T12:00:43.994" v="43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7F3A5A35-1DB4-786B-D760-1B6E0858F186}"/>
    <pc:docChg chg="delSld">
      <pc:chgData name="BAKSH DE LA IGLESIA, Amber (EAST LONDON NHS FOUNDATION TRUST)" userId="S::amber.bakshdelaiglesia1@nhs.net::b2650a99-9385-4d98-8a06-8e7c9d440112" providerId="AD" clId="Web-{7F3A5A35-1DB4-786B-D760-1B6E0858F186}" dt="2023-12-01T14:28:59.015" v="1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7F3A5A35-1DB4-786B-D760-1B6E0858F186}" dt="2023-12-01T14:28:57.031" v="0"/>
        <pc:sldMkLst>
          <pc:docMk/>
          <pc:sldMk cId="1465521632" sldId="262"/>
        </pc:sldMkLst>
      </pc:sldChg>
      <pc:sldChg chg="del">
        <pc:chgData name="BAKSH DE LA IGLESIA, Amber (EAST LONDON NHS FOUNDATION TRUST)" userId="S::amber.bakshdelaiglesia1@nhs.net::b2650a99-9385-4d98-8a06-8e7c9d440112" providerId="AD" clId="Web-{7F3A5A35-1DB4-786B-D760-1B6E0858F186}" dt="2023-12-01T14:28:59.015" v="1"/>
        <pc:sldMkLst>
          <pc:docMk/>
          <pc:sldMk cId="1445301394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209471" y="2647762"/>
            <a:ext cx="1844260" cy="20148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Calibri"/>
              </a:rPr>
              <a:t>Business Intelligence and Analytics </a:t>
            </a:r>
            <a:r>
              <a:rPr lang="en-US" b="1" dirty="0" smtClean="0">
                <a:solidFill>
                  <a:srgbClr val="000000"/>
                </a:solidFill>
                <a:cs typeface="Calibri"/>
              </a:rPr>
              <a:t>2024/25</a:t>
            </a:r>
            <a:r>
              <a:rPr lang="en-US" b="1" dirty="0">
                <a:solidFill>
                  <a:srgbClr val="000000"/>
                </a:solidFill>
                <a:cs typeface="Calibri"/>
              </a:rPr>
              <a:t> Annual Plan Priorities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888760" y="804213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906548" y="1887170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833501" y="3460218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888755" y="5314757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750364" y="50686"/>
            <a:ext cx="222401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Trust Strategic Objective</a:t>
            </a:r>
            <a:endParaRPr lang="en-US" sz="1400" b="1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cxnSpLocks/>
            <a:endCxn id="4" idx="3"/>
          </p:cNvCxnSpPr>
          <p:nvPr/>
        </p:nvCxnSpPr>
        <p:spPr>
          <a:xfrm flipH="1">
            <a:off x="2053731" y="1074481"/>
            <a:ext cx="815139" cy="25807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40CD0F4-31AA-B8ED-19C1-EF36BBFD4899}"/>
              </a:ext>
            </a:extLst>
          </p:cNvPr>
          <p:cNvCxnSpPr>
            <a:cxnSpLocks/>
            <a:stCxn id="7" idx="1"/>
            <a:endCxn id="4" idx="3"/>
          </p:cNvCxnSpPr>
          <p:nvPr/>
        </p:nvCxnSpPr>
        <p:spPr>
          <a:xfrm flipH="1">
            <a:off x="2053731" y="2123892"/>
            <a:ext cx="852817" cy="15312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5FC239C-B4F2-CF28-B74C-82DC6D71BC15}"/>
              </a:ext>
            </a:extLst>
          </p:cNvPr>
          <p:cNvCxnSpPr>
            <a:cxnSpLocks/>
            <a:stCxn id="9" idx="1"/>
            <a:endCxn id="4" idx="3"/>
          </p:cNvCxnSpPr>
          <p:nvPr/>
        </p:nvCxnSpPr>
        <p:spPr>
          <a:xfrm flipH="1" flipV="1">
            <a:off x="2053731" y="3655189"/>
            <a:ext cx="779770" cy="417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113D928-F40B-7E17-0FF6-BF2FFDD2EDE6}"/>
              </a:ext>
            </a:extLst>
          </p:cNvPr>
          <p:cNvCxnSpPr>
            <a:cxnSpLocks/>
            <a:endCxn id="4" idx="3"/>
          </p:cNvCxnSpPr>
          <p:nvPr/>
        </p:nvCxnSpPr>
        <p:spPr>
          <a:xfrm flipH="1" flipV="1">
            <a:off x="2053731" y="3655189"/>
            <a:ext cx="864300" cy="19298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5051855" y="-23874"/>
            <a:ext cx="184301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Priority areas for the service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34D39D-4193-77D6-3453-C957D5C7C0F1}"/>
              </a:ext>
            </a:extLst>
          </p:cNvPr>
          <p:cNvSpPr/>
          <p:nvPr/>
        </p:nvSpPr>
        <p:spPr>
          <a:xfrm>
            <a:off x="5051857" y="804213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/>
                <a:cs typeface="Calibri"/>
              </a:rPr>
              <a:t>Research</a:t>
            </a:r>
            <a:endParaRPr lang="en-US" sz="14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B9F0EAB-6430-C86F-E977-96C8437137B7}"/>
              </a:ext>
            </a:extLst>
          </p:cNvPr>
          <p:cNvSpPr/>
          <p:nvPr/>
        </p:nvSpPr>
        <p:spPr>
          <a:xfrm>
            <a:off x="5008668" y="1545195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Data Literacy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C9CCABA-FDD6-2228-BE2D-A45813366F27}"/>
              </a:ext>
            </a:extLst>
          </p:cNvPr>
          <p:cNvSpPr/>
          <p:nvPr/>
        </p:nvSpPr>
        <p:spPr>
          <a:xfrm>
            <a:off x="5051855" y="2890887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/>
                <a:cs typeface="Calibri"/>
              </a:rPr>
              <a:t>Professional Standards</a:t>
            </a:r>
            <a:endParaRPr lang="en-US" sz="14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50941D-68F4-F8EB-6B65-F7EBCEB957CB}"/>
              </a:ext>
            </a:extLst>
          </p:cNvPr>
          <p:cNvSpPr/>
          <p:nvPr/>
        </p:nvSpPr>
        <p:spPr>
          <a:xfrm>
            <a:off x="5039565" y="3469428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/>
                <a:cs typeface="Calibri"/>
              </a:rPr>
              <a:t>Monitor and Support Staff Wellbeing</a:t>
            </a:r>
            <a:endParaRPr lang="en-US" sz="14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A3B3CDA-B21A-FF21-3496-16166C0D518E}"/>
              </a:ext>
            </a:extLst>
          </p:cNvPr>
          <p:cNvSpPr/>
          <p:nvPr/>
        </p:nvSpPr>
        <p:spPr>
          <a:xfrm>
            <a:off x="5051855" y="4029067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/>
                <a:cs typeface="Calibri"/>
              </a:rPr>
              <a:t>Support Career Development</a:t>
            </a:r>
            <a:endParaRPr lang="en-US" sz="14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7B7212B-A402-548F-7A03-0B16C9F5FFE1}"/>
              </a:ext>
            </a:extLst>
          </p:cNvPr>
          <p:cNvSpPr/>
          <p:nvPr/>
        </p:nvSpPr>
        <p:spPr>
          <a:xfrm>
            <a:off x="5039565" y="4884598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/>
                <a:cs typeface="Calibri"/>
              </a:rPr>
              <a:t>Integrated Analytics</a:t>
            </a:r>
            <a:endParaRPr lang="en-US" sz="14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7C3D620-3D11-AA1D-CB58-E113823E0B74}"/>
              </a:ext>
            </a:extLst>
          </p:cNvPr>
          <p:cNvSpPr/>
          <p:nvPr/>
        </p:nvSpPr>
        <p:spPr>
          <a:xfrm>
            <a:off x="5051855" y="2151447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Data Science &amp; Automation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830DBE8-D9FA-3175-383F-2EEE4752BF4D}"/>
              </a:ext>
            </a:extLst>
          </p:cNvPr>
          <p:cNvCxnSpPr>
            <a:cxnSpLocks/>
          </p:cNvCxnSpPr>
          <p:nvPr/>
        </p:nvCxnSpPr>
        <p:spPr>
          <a:xfrm flipH="1">
            <a:off x="4826758" y="1000737"/>
            <a:ext cx="20520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1A233EB-12B9-0755-13EE-67D0EF87E3AE}"/>
              </a:ext>
            </a:extLst>
          </p:cNvPr>
          <p:cNvCxnSpPr>
            <a:cxnSpLocks/>
            <a:stCxn id="20" idx="1"/>
            <a:endCxn id="7" idx="3"/>
          </p:cNvCxnSpPr>
          <p:nvPr/>
        </p:nvCxnSpPr>
        <p:spPr>
          <a:xfrm flipH="1">
            <a:off x="4750808" y="1781917"/>
            <a:ext cx="257860" cy="3419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DC98B0B-055E-5113-897F-6A49DE0E6AD3}"/>
              </a:ext>
            </a:extLst>
          </p:cNvPr>
          <p:cNvCxnSpPr>
            <a:cxnSpLocks/>
            <a:stCxn id="21" idx="1"/>
            <a:endCxn id="9" idx="3"/>
          </p:cNvCxnSpPr>
          <p:nvPr/>
        </p:nvCxnSpPr>
        <p:spPr>
          <a:xfrm flipH="1">
            <a:off x="4677761" y="3127609"/>
            <a:ext cx="374094" cy="5693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E806802-A5EA-73D2-A6C2-63B41EE16DA1}"/>
              </a:ext>
            </a:extLst>
          </p:cNvPr>
          <p:cNvCxnSpPr>
            <a:cxnSpLocks/>
            <a:endCxn id="9" idx="3"/>
          </p:cNvCxnSpPr>
          <p:nvPr/>
        </p:nvCxnSpPr>
        <p:spPr>
          <a:xfrm flipH="1" flipV="1">
            <a:off x="4677761" y="3696940"/>
            <a:ext cx="380071" cy="1531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F03FFFD-60E5-4908-5BA5-047E4DD5F890}"/>
              </a:ext>
            </a:extLst>
          </p:cNvPr>
          <p:cNvCxnSpPr>
            <a:cxnSpLocks/>
            <a:stCxn id="23" idx="1"/>
            <a:endCxn id="9" idx="3"/>
          </p:cNvCxnSpPr>
          <p:nvPr/>
        </p:nvCxnSpPr>
        <p:spPr>
          <a:xfrm flipH="1" flipV="1">
            <a:off x="4677761" y="3696940"/>
            <a:ext cx="374094" cy="5688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7FBCCAF-BF40-322D-14D9-3AB57D664C0C}"/>
              </a:ext>
            </a:extLst>
          </p:cNvPr>
          <p:cNvCxnSpPr>
            <a:cxnSpLocks/>
          </p:cNvCxnSpPr>
          <p:nvPr/>
        </p:nvCxnSpPr>
        <p:spPr>
          <a:xfrm flipH="1">
            <a:off x="4741911" y="5068826"/>
            <a:ext cx="314630" cy="3506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F399E7E-38EE-02B8-574C-4F7AA151BAA0}"/>
              </a:ext>
            </a:extLst>
          </p:cNvPr>
          <p:cNvCxnSpPr>
            <a:cxnSpLocks/>
          </p:cNvCxnSpPr>
          <p:nvPr/>
        </p:nvCxnSpPr>
        <p:spPr>
          <a:xfrm flipH="1" flipV="1">
            <a:off x="4741911" y="5491617"/>
            <a:ext cx="277758" cy="1917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7202663" y="804212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/>
                <a:cs typeface="Calibri"/>
              </a:rPr>
              <a:t>Research platform to allow support for local and external population health research</a:t>
            </a:r>
            <a:endParaRPr lang="en-US" sz="14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54D5EDF-DF8B-E0F3-AF96-5932510FAE8E}"/>
              </a:ext>
            </a:extLst>
          </p:cNvPr>
          <p:cNvSpPr/>
          <p:nvPr/>
        </p:nvSpPr>
        <p:spPr>
          <a:xfrm>
            <a:off x="7212463" y="5501972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/>
                <a:cs typeface="Calibri"/>
              </a:rPr>
              <a:t>Remove data and costs associated with legacy data structure and reporting environment</a:t>
            </a:r>
            <a:endParaRPr lang="en-US" sz="14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A61A3E2-8CB6-8426-D577-820A9C36E071}"/>
              </a:ext>
            </a:extLst>
          </p:cNvPr>
          <p:cNvSpPr/>
          <p:nvPr/>
        </p:nvSpPr>
        <p:spPr>
          <a:xfrm>
            <a:off x="7190372" y="1529134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>
                <a:solidFill>
                  <a:schemeClr val="tx1"/>
                </a:solidFill>
              </a:rPr>
              <a:t>Support services with data webinars to improve data literacy and understanding of national and local datasets.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295707-EAF5-F64B-F685-B1C05AD2E2FD}"/>
              </a:ext>
            </a:extLst>
          </p:cNvPr>
          <p:cNvSpPr/>
          <p:nvPr/>
        </p:nvSpPr>
        <p:spPr>
          <a:xfrm>
            <a:off x="7202662" y="2870055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Adoption of HIMMS Model for Analytics Maturity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432C9F8-BA66-1D38-25AF-AD0F6F33A6F6}"/>
              </a:ext>
            </a:extLst>
          </p:cNvPr>
          <p:cNvSpPr/>
          <p:nvPr/>
        </p:nvSpPr>
        <p:spPr>
          <a:xfrm>
            <a:off x="7190370" y="3477737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/>
                <a:cs typeface="Calibri"/>
              </a:rPr>
              <a:t>Pulse survey and launch of Happiness at Work QI Project</a:t>
            </a:r>
            <a:endParaRPr lang="en-US" sz="14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EE2D5C1-CFCD-22A0-E6C9-6D60906366CE}"/>
              </a:ext>
            </a:extLst>
          </p:cNvPr>
          <p:cNvSpPr/>
          <p:nvPr/>
        </p:nvSpPr>
        <p:spPr>
          <a:xfrm>
            <a:off x="7190370" y="4051719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Adopt NHS Digital </a:t>
            </a:r>
            <a:r>
              <a:rPr lang="en-GB" sz="1400" dirty="0">
                <a:solidFill>
                  <a:schemeClr val="tx1"/>
                </a:solidFill>
              </a:rPr>
              <a:t>National </a:t>
            </a:r>
            <a:r>
              <a:rPr lang="en-GB" sz="1400" dirty="0" smtClean="0">
                <a:solidFill>
                  <a:schemeClr val="tx1"/>
                </a:solidFill>
              </a:rPr>
              <a:t>Competency Framework </a:t>
            </a:r>
            <a:r>
              <a:rPr lang="en-GB" sz="1400" dirty="0">
                <a:solidFill>
                  <a:schemeClr val="tx1"/>
                </a:solidFill>
              </a:rPr>
              <a:t>into training and recruitment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53FEF67-9012-0BB0-CA45-FBE360B31A3F}"/>
              </a:ext>
            </a:extLst>
          </p:cNvPr>
          <p:cNvSpPr/>
          <p:nvPr/>
        </p:nvSpPr>
        <p:spPr>
          <a:xfrm>
            <a:off x="7202662" y="4899041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/>
                <a:cs typeface="Calibri"/>
              </a:rPr>
              <a:t>Integrated Analytics project to allow the trust to </a:t>
            </a:r>
            <a:r>
              <a:rPr lang="en-US" sz="1400" dirty="0" err="1" smtClean="0">
                <a:solidFill>
                  <a:schemeClr val="tx1"/>
                </a:solidFill>
                <a:latin typeface="Arial"/>
                <a:cs typeface="Calibri"/>
              </a:rPr>
              <a:t>analyse</a:t>
            </a:r>
            <a:r>
              <a:rPr lang="en-US" sz="1400" dirty="0" smtClean="0">
                <a:solidFill>
                  <a:schemeClr val="tx1"/>
                </a:solidFill>
                <a:latin typeface="Arial"/>
                <a:cs typeface="Calibri"/>
              </a:rPr>
              <a:t> productivity  </a:t>
            </a:r>
            <a:endParaRPr lang="en-US" sz="14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7DFA763-4055-EEE4-40DF-184A17DDFAD1}"/>
              </a:ext>
            </a:extLst>
          </p:cNvPr>
          <p:cNvSpPr/>
          <p:nvPr/>
        </p:nvSpPr>
        <p:spPr>
          <a:xfrm>
            <a:off x="7190371" y="2056433"/>
            <a:ext cx="4646453" cy="6634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Creation of Centre of Excellence for productivity solutions and creation of first series of Power Apps to reduce mundane tasks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C7CB55F-0224-F7B1-AB26-C3BF03125C7F}"/>
              </a:ext>
            </a:extLst>
          </p:cNvPr>
          <p:cNvSpPr txBox="1"/>
          <p:nvPr/>
        </p:nvSpPr>
        <p:spPr>
          <a:xfrm>
            <a:off x="8250011" y="225499"/>
            <a:ext cx="222401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 dirty="0">
              <a:cs typeface="Calibri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7126639" y="36775"/>
            <a:ext cx="455917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Defined workstreams / projects / </a:t>
            </a:r>
            <a:r>
              <a:rPr lang="en-US" sz="1400" b="1" dirty="0" err="1">
                <a:cs typeface="Calibri"/>
              </a:rPr>
              <a:t>programmes</a:t>
            </a:r>
            <a:r>
              <a:rPr lang="en-US" sz="1400" b="1" dirty="0">
                <a:cs typeface="Calibri"/>
              </a:rPr>
              <a:t> for 24-25</a:t>
            </a:r>
            <a:endParaRPr lang="en-US" sz="1400" dirty="0">
              <a:cs typeface="Calibri" panose="020F0502020204030204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29D4B1D-0720-8072-C713-12835167FCF3}"/>
              </a:ext>
            </a:extLst>
          </p:cNvPr>
          <p:cNvSpPr txBox="1"/>
          <p:nvPr/>
        </p:nvSpPr>
        <p:spPr>
          <a:xfrm>
            <a:off x="118279" y="6115458"/>
            <a:ext cx="884448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Annual plan for 2024-25: Team/service: </a:t>
            </a:r>
            <a:r>
              <a:rPr lang="en-GB" b="1" dirty="0" smtClean="0"/>
              <a:t>Business Intelligence and Analytics</a:t>
            </a:r>
            <a:endParaRPr lang="en-US" b="1" dirty="0"/>
          </a:p>
        </p:txBody>
      </p:sp>
      <p:pic>
        <p:nvPicPr>
          <p:cNvPr id="51" name="Picture 50" descr="Text&#10;&#10;Description automatically generated">
            <a:extLst>
              <a:ext uri="{FF2B5EF4-FFF2-40B4-BE49-F238E27FC236}">
                <a16:creationId xmlns:a16="http://schemas.microsoft.com/office/drawing/2014/main" id="{0492C38F-2DF5-9535-3365-2D915BE154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1" t="14839" r="7253" b="30968"/>
          <a:stretch>
            <a:fillRect/>
          </a:stretch>
        </p:blipFill>
        <p:spPr bwMode="auto">
          <a:xfrm>
            <a:off x="164829" y="151783"/>
            <a:ext cx="1230393" cy="65242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C1A233EB-12B9-0755-13EE-67D0EF87E3AE}"/>
              </a:ext>
            </a:extLst>
          </p:cNvPr>
          <p:cNvCxnSpPr>
            <a:cxnSpLocks/>
            <a:stCxn id="25" idx="1"/>
            <a:endCxn id="7" idx="3"/>
          </p:cNvCxnSpPr>
          <p:nvPr/>
        </p:nvCxnSpPr>
        <p:spPr>
          <a:xfrm flipH="1" flipV="1">
            <a:off x="4750808" y="2123892"/>
            <a:ext cx="301047" cy="2642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4A3B3CDA-B21A-FF21-3496-16166C0D518E}"/>
              </a:ext>
            </a:extLst>
          </p:cNvPr>
          <p:cNvSpPr/>
          <p:nvPr/>
        </p:nvSpPr>
        <p:spPr>
          <a:xfrm>
            <a:off x="5050609" y="5495507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/>
                <a:cs typeface="Calibri"/>
              </a:rPr>
              <a:t>Remove legacy Analytics</a:t>
            </a:r>
            <a:endParaRPr lang="en-US" sz="1400" dirty="0">
              <a:solidFill>
                <a:schemeClr val="tx1"/>
              </a:solidFill>
              <a:latin typeface="Arial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685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59420"/>
              </p:ext>
            </p:extLst>
          </p:nvPr>
        </p:nvGraphicFramePr>
        <p:xfrm>
          <a:off x="139812" y="83204"/>
          <a:ext cx="11969899" cy="6692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901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115853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113566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215526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262163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1666806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627379">
                  <a:extLst>
                    <a:ext uri="{9D8B030D-6E8A-4147-A177-3AD203B41FA5}">
                      <a16:colId xmlns:a16="http://schemas.microsoft.com/office/drawing/2014/main" val="1906995116"/>
                    </a:ext>
                  </a:extLst>
                </a:gridCol>
                <a:gridCol w="1627379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1271326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675899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Priority/</a:t>
                      </a:r>
                      <a:endParaRPr lang="en-US" sz="1400" dirty="0"/>
                    </a:p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How does this link to your FV/</a:t>
                      </a:r>
                      <a:endParaRPr lang="en-US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Sustainability goals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3777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3777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</a:t>
                      </a:r>
                    </a:p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Initiation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Technical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set up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Deployment 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Platform use.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ctr">
                        <a:buNone/>
                      </a:pP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ctr">
                        <a:buNone/>
                      </a:pP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from Digital and information governance.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Thomas Nicholas Associate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Director of Business Intelligence and Analytics</a:t>
                      </a: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Literacy</a:t>
                      </a:r>
                    </a:p>
                    <a:p>
                      <a:pPr lvl="0" algn="ctr">
                        <a:buNone/>
                      </a:pP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Launch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 hoc reporting standards template and good practice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data literacy webinar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Webinar attendance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feedback.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ctr">
                        <a:buNone/>
                      </a:pP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ctr">
                        <a:buNone/>
                      </a:pP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ctr">
                        <a:buNone/>
                      </a:pP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Modupe </a:t>
                      </a:r>
                      <a:r>
                        <a:rPr lang="en-US" sz="9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Ogunlaja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Head of Information and Business Intelligence 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09361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Science &amp; Automation</a:t>
                      </a:r>
                    </a:p>
                    <a:p>
                      <a:pPr lvl="0" algn="ctr">
                        <a:buNone/>
                      </a:pP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Centre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Excellence Set up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Deployment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first automated solution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time saved.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ctr">
                        <a:buNone/>
                      </a:pP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ctr">
                        <a:buNone/>
                      </a:pP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ctr">
                        <a:buNone/>
                      </a:pP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Saving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ELFT staff time through automation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from Digital and information governance.</a:t>
                      </a:r>
                      <a:endParaRPr lang="en-US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ctr">
                        <a:buNone/>
                      </a:pP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Aravinth Pandian, 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Head of Data Science &amp; Data Engineering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504920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Professional Standards</a:t>
                      </a:r>
                    </a:p>
                    <a:p>
                      <a:pPr lvl="0" algn="ctr">
                        <a:buNone/>
                      </a:pP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HIMMS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Assessment 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Assessment level achieved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ctr">
                        <a:buNone/>
                      </a:pP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ctr">
                        <a:buNone/>
                      </a:pP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Aravinth Pandian, 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Head of Data Science &amp; Data Engineering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639499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Monitor and Support Staff Wellbeing</a:t>
                      </a:r>
                    </a:p>
                    <a:p>
                      <a:pPr lvl="0" algn="ctr">
                        <a:buNone/>
                      </a:pP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Happiness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at work – first 30 days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Happiness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at work – middle  30 days</a:t>
                      </a:r>
                      <a:endParaRPr lang="en-US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ctr">
                        <a:buNone/>
                      </a:pP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Happiness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at work – final 30 days</a:t>
                      </a:r>
                      <a:endParaRPr lang="en-US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ctr">
                        <a:buNone/>
                      </a:pP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Pulse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survey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Quality Improvement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Coach – assigned.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Modupe </a:t>
                      </a:r>
                      <a:r>
                        <a:rPr lang="en-US" sz="9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Ogunlaja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Head of Information and Business Intelligence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1971699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 Career Development</a:t>
                      </a:r>
                    </a:p>
                    <a:p>
                      <a:pPr lvl="0" algn="ctr">
                        <a:buNone/>
                      </a:pP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National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Competency Framework Assessment</a:t>
                      </a:r>
                      <a:endParaRPr lang="en-US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Assessment score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training provision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NHS Digital workshops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tools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Thomas Nicholas Associate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Director of Business Intelligence and Analytics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043596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Integrated Analytics</a:t>
                      </a:r>
                    </a:p>
                    <a:p>
                      <a:pPr lvl="0" algn="ctr">
                        <a:buNone/>
                      </a:pP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Adoption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Inpatient and Corporate Analytics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Adoption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Community Analytics</a:t>
                      </a:r>
                      <a:endParaRPr lang="en-US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staff accreditation in new environment.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Thomas Nicholas Associate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Director of Business Intelligence and Analytics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518126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Remove legacy Analytics</a:t>
                      </a:r>
                    </a:p>
                    <a:p>
                      <a:pPr lvl="0" algn="ctr">
                        <a:buNone/>
                      </a:pP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Removal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legacy reporting tools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Removal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legacy data warehouse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Removal of data objects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Reduction in contract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data storage costs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Aravinth Pandian, 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Head of Data Science &amp; Data Engineering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3614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529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20" ma:contentTypeDescription="Create a new document." ma:contentTypeScope="" ma:versionID="ce8b6b22cebbadb735770af2aa570fc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fb65f5af740bc6ccd9b76fae7dc9d7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6777f02-5793-47ea-9637-5fc0f7654bd6}" ma:internalName="TaxCatchAll" ma:showField="CatchAllData" ma:web="6194e418-5875-4308-b033-74eb9c1813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4d648a74-5c83-46a7-8e4c-7f989ae960a5">
      <Terms xmlns="http://schemas.microsoft.com/office/infopath/2007/PartnerControls"/>
    </lcf76f155ced4ddcb4097134ff3c332f>
    <_ip_UnifiedCompliancePolicyProperties xmlns="http://schemas.microsoft.com/sharepoint/v3" xsi:nil="true"/>
    <TaxCatchAll xmlns="6194e418-5875-4308-b033-74eb9c181361" xsi:nil="true"/>
  </documentManagement>
</p:properties>
</file>

<file path=customXml/itemProps1.xml><?xml version="1.0" encoding="utf-8"?>
<ds:datastoreItem xmlns:ds="http://schemas.openxmlformats.org/officeDocument/2006/customXml" ds:itemID="{FC5075DC-9888-4350-B28B-7A50ED6E4F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2827A9-F419-4FCE-AD3C-96BAD1F528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640CB3-D588-425A-AEA5-9272871C0FE6}">
  <ds:schemaRefs>
    <ds:schemaRef ds:uri="http://purl.org/dc/elements/1.1/"/>
    <ds:schemaRef ds:uri="http://schemas.microsoft.com/office/2006/metadata/properties"/>
    <ds:schemaRef ds:uri="6194e418-5875-4308-b033-74eb9c181361"/>
    <ds:schemaRef ds:uri="http://schemas.microsoft.com/sharepoint/v3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4d648a74-5c83-46a7-8e4c-7f989ae960a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472</Words>
  <Application>Microsoft Office PowerPoint</Application>
  <PresentationFormat>Widescreen</PresentationFormat>
  <Paragraphs>98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Thomas</dc:creator>
  <cp:lastModifiedBy>BAKSH DE LA IGLESIA, Amber (EAST LONDON NHS FOUNDATION TRUST)</cp:lastModifiedBy>
  <cp:revision>35</cp:revision>
  <dcterms:created xsi:type="dcterms:W3CDTF">2023-12-01T11:05:55Z</dcterms:created>
  <dcterms:modified xsi:type="dcterms:W3CDTF">2024-03-28T12:08:54Z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  <property fmtid="{D5CDD505-2E9C-101B-9397-08002B2CF9AE}" pid="3" name="MediaServiceImageTags">
    <vt:lpwstr/>
  </property>
</Properties>
</file>