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64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F0677C-B07C-DBB0-19EC-E01F03DFA1F7}" v="36" dt="2024-03-28T11:50:56.8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KSH DE LA IGLESIA, Amber (EAST LONDON NHS FOUNDATION TRUST)" userId="S::amber.bakshdelaiglesia1@nhs.net::b2650a99-9385-4d98-8a06-8e7c9d440112" providerId="AD" clId="Web-{B5C2BCD9-9CB4-391F-A612-C2EB1C9DE5F7}"/>
    <pc:docChg chg="addSld modSld sldOrd">
      <p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<pc:docMkLst>
        <pc:docMk/>
      </pc:docMkLst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0.220" v="4"/>
        <pc:sldMkLst>
          <pc:docMk/>
          <pc:sldMk cId="2139390216" sldId="260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7:00.111" v="7"/>
        <pc:sldMkLst>
          <pc:docMk/>
          <pc:sldMk cId="2363844062" sldId="261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7:00.079" v="6"/>
        <pc:sldMkLst>
          <pc:docMk/>
          <pc:sldMk cId="1465521632" sldId="262"/>
        </pc:sldMkLst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9.892" v="5"/>
        <pc:sldMkLst>
          <pc:docMk/>
          <pc:sldMk cId="1445301394" sldId="263"/>
        </pc:sldMkLst>
      </pc:sldChg>
      <pc:sldChg chg="addSp delSp modSp">
        <pc:chgData name="BAKSH DE LA IGLESIA, Amber (EAST LONDON NHS FOUNDATION TRUST)" userId="S::amber.bakshdelaiglesia1@nhs.net::b2650a99-9385-4d98-8a06-8e7c9d440112" providerId="AD" clId="Web-{B5C2BCD9-9CB4-391F-A612-C2EB1C9DE5F7}" dt="2023-12-01T11:56:42.876" v="2"/>
        <pc:sldMkLst>
          <pc:docMk/>
          <pc:sldMk cId="1925529785" sldId="264"/>
        </pc:sldMkLst>
        <pc:spChg chg="add del mod">
          <ac:chgData name="BAKSH DE LA IGLESIA, Amber (EAST LONDON NHS FOUNDATION TRUST)" userId="S::amber.bakshdelaiglesia1@nhs.net::b2650a99-9385-4d98-8a06-8e7c9d440112" providerId="AD" clId="Web-{B5C2BCD9-9CB4-391F-A612-C2EB1C9DE5F7}" dt="2023-12-01T11:56:42.876" v="2"/>
          <ac:spMkLst>
            <pc:docMk/>
            <pc:sldMk cId="1925529785" sldId="264"/>
            <ac:spMk id="2" creationId="{DEA5D90C-96BD-EA09-AF65-C158C58982BD}"/>
          </ac:spMkLst>
        </pc:spChg>
      </pc:sldChg>
      <pc:sldChg chg="add">
        <pc:chgData name="BAKSH DE LA IGLESIA, Amber (EAST LONDON NHS FOUNDATION TRUST)" userId="S::amber.bakshdelaiglesia1@nhs.net::b2650a99-9385-4d98-8a06-8e7c9d440112" providerId="AD" clId="Web-{B5C2BCD9-9CB4-391F-A612-C2EB1C9DE5F7}" dt="2023-12-01T11:56:50.188" v="3"/>
        <pc:sldMkLst>
          <pc:docMk/>
          <pc:sldMk cId="3362048251" sldId="265"/>
        </pc:sldMkLst>
      </pc:sldChg>
      <pc:sldChg chg="modSp add ord replId">
        <p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  <pc:sldMkLst>
          <pc:docMk/>
          <pc:sldMk cId="4086588236" sldId="266"/>
        </pc:sldMkLst>
        <pc:spChg chg="mod">
          <ac:chgData name="BAKSH DE LA IGLESIA, Amber (EAST LONDON NHS FOUNDATION TRUST)" userId="S::amber.bakshdelaiglesia1@nhs.net::b2650a99-9385-4d98-8a06-8e7c9d440112" providerId="AD" clId="Web-{B5C2BCD9-9CB4-391F-A612-C2EB1C9DE5F7}" dt="2023-12-01T11:57:22.455" v="37" actId="20577"/>
          <ac:spMkLst>
            <pc:docMk/>
            <pc:sldMk cId="4086588236" sldId="266"/>
            <ac:spMk id="3" creationId="{63996C09-89A3-A8CB-04E4-6CCEDAD576A3}"/>
          </ac:spMkLst>
        </pc:spChg>
      </pc:sldChg>
    </pc:docChg>
  </pc:docChgLst>
  <pc:docChgLst>
    <pc:chgData clId="Web-{7F3A5A35-1DB4-786B-D760-1B6E0858F186}"/>
    <pc:docChg chg="delSld">
      <pc:chgData name="" userId="" providerId="" clId="Web-{7F3A5A35-1DB4-786B-D760-1B6E0858F186}" dt="2023-12-01T14:28:55.312" v="3"/>
      <pc:docMkLst>
        <pc:docMk/>
      </pc:docMkLst>
      <pc:sldChg chg="del">
        <pc:chgData name="" userId="" providerId="" clId="Web-{7F3A5A35-1DB4-786B-D760-1B6E0858F186}" dt="2023-12-01T14:28:49.858" v="1"/>
        <pc:sldMkLst>
          <pc:docMk/>
          <pc:sldMk cId="2139390216" sldId="260"/>
        </pc:sldMkLst>
      </pc:sldChg>
      <pc:sldChg chg="del">
        <pc:chgData name="" userId="" providerId="" clId="Web-{7F3A5A35-1DB4-786B-D760-1B6E0858F186}" dt="2023-12-01T14:28:55.312" v="3"/>
        <pc:sldMkLst>
          <pc:docMk/>
          <pc:sldMk cId="2363844062" sldId="261"/>
        </pc:sldMkLst>
      </pc:sldChg>
      <pc:sldChg chg="del">
        <pc:chgData name="" userId="" providerId="" clId="Web-{7F3A5A35-1DB4-786B-D760-1B6E0858F186}" dt="2023-12-01T14:28:54.531" v="2"/>
        <pc:sldMkLst>
          <pc:docMk/>
          <pc:sldMk cId="3362048251" sldId="265"/>
        </pc:sldMkLst>
      </pc:sldChg>
      <pc:sldChg chg="del">
        <pc:chgData name="" userId="" providerId="" clId="Web-{7F3A5A35-1DB4-786B-D760-1B6E0858F186}" dt="2023-12-01T14:28:48.983" v="0"/>
        <pc:sldMkLst>
          <pc:docMk/>
          <pc:sldMk cId="4086588236" sldId="266"/>
        </pc:sldMkLst>
      </pc:sldChg>
    </pc:docChg>
  </pc:docChgLst>
  <pc:docChgLst>
    <pc:chgData name="BAKSH DE LA IGLESIA, Amber (EAST LONDON NHS FOUNDATION TRUST)" userId="S::amber.bakshdelaiglesia1@nhs.net::b2650a99-9385-4d98-8a06-8e7c9d440112" providerId="AD" clId="Web-{E1198C5F-BE96-4758-935C-84CDE1A53317}"/>
    <pc:docChg chg="addSld delSld modSld sldOrd">
      <pc:chgData name="BAKSH DE LA IGLESIA, Amber (EAST LONDON NHS FOUNDATION TRUST)" userId="S::amber.bakshdelaiglesia1@nhs.net::b2650a99-9385-4d98-8a06-8e7c9d440112" providerId="AD" clId="Web-{E1198C5F-BE96-4758-935C-84CDE1A53317}" dt="2023-12-01T11:08:52.585" v="19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E1198C5F-BE96-4758-935C-84CDE1A53317}" dt="2023-12-01T11:06:16.987" v="1"/>
        <pc:sldMkLst>
          <pc:docMk/>
          <pc:sldMk cId="109857222" sldId="256"/>
        </pc:sldMkLst>
      </pc:sldChg>
      <pc:sldChg chg="modSp add ord">
        <pc:chgData name="BAKSH DE LA IGLESIA, Amber (EAST LONDON NHS FOUNDATION TRUST)" userId="S::amber.bakshdelaiglesia1@nhs.net::b2650a99-9385-4d98-8a06-8e7c9d440112" providerId="AD" clId="Web-{E1198C5F-BE96-4758-935C-84CDE1A53317}" dt="2023-12-01T11:08:41.428" v="17" actId="20577"/>
        <pc:sldMkLst>
          <pc:docMk/>
          <pc:sldMk cId="1916856892" sldId="258"/>
        </pc:sldMkLst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34.897" v="6" actId="20577"/>
          <ac:spMkLst>
            <pc:docMk/>
            <pc:sldMk cId="1916856892" sldId="258"/>
            <ac:spMk id="4" creationId="{74A77F04-71FA-5127-761E-16EA4DE66FD1}"/>
          </ac:spMkLst>
        </pc:spChg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37.491" v="10" actId="20577"/>
          <ac:spMkLst>
            <pc:docMk/>
            <pc:sldMk cId="1916856892" sldId="258"/>
            <ac:spMk id="45" creationId="{4128A996-CC85-9846-E43E-AAD1936D53DD}"/>
          </ac:spMkLst>
        </pc:spChg>
        <pc:spChg chg="mod">
          <ac:chgData name="BAKSH DE LA IGLESIA, Amber (EAST LONDON NHS FOUNDATION TRUST)" userId="S::amber.bakshdelaiglesia1@nhs.net::b2650a99-9385-4d98-8a06-8e7c9d440112" providerId="AD" clId="Web-{E1198C5F-BE96-4758-935C-84CDE1A53317}" dt="2023-12-01T11:08:41.428" v="17" actId="20577"/>
          <ac:spMkLst>
            <pc:docMk/>
            <pc:sldMk cId="1916856892" sldId="258"/>
            <ac:spMk id="50" creationId="{429D4B1D-0720-8072-C713-12835167FCF3}"/>
          </ac:spMkLst>
        </pc:spChg>
      </pc:sldChg>
      <pc:sldChg chg="addSp delSp modSp add">
        <pc:chgData name="BAKSH DE LA IGLESIA, Amber (EAST LONDON NHS FOUNDATION TRUST)" userId="S::amber.bakshdelaiglesia1@nhs.net::b2650a99-9385-4d98-8a06-8e7c9d440112" providerId="AD" clId="Web-{E1198C5F-BE96-4758-935C-84CDE1A53317}" dt="2023-12-01T11:08:52.585" v="19"/>
        <pc:sldMkLst>
          <pc:docMk/>
          <pc:sldMk cId="1925529785" sldId="264"/>
        </pc:sldMkLst>
        <pc:spChg chg="del">
          <ac:chgData name="BAKSH DE LA IGLESIA, Amber (EAST LONDON NHS FOUNDATION TRUST)" userId="S::amber.bakshdelaiglesia1@nhs.net::b2650a99-9385-4d98-8a06-8e7c9d440112" providerId="AD" clId="Web-{E1198C5F-BE96-4758-935C-84CDE1A53317}" dt="2023-12-01T11:08:47.647" v="18"/>
          <ac:spMkLst>
            <pc:docMk/>
            <pc:sldMk cId="1925529785" sldId="264"/>
            <ac:spMk id="2" creationId="{00000000-0000-0000-0000-000000000000}"/>
          </ac:spMkLst>
        </pc:spChg>
        <pc:spChg chg="add del mod">
          <ac:chgData name="BAKSH DE LA IGLESIA, Amber (EAST LONDON NHS FOUNDATION TRUST)" userId="S::amber.bakshdelaiglesia1@nhs.net::b2650a99-9385-4d98-8a06-8e7c9d440112" providerId="AD" clId="Web-{E1198C5F-BE96-4758-935C-84CDE1A53317}" dt="2023-12-01T11:08:52.585" v="19"/>
          <ac:spMkLst>
            <pc:docMk/>
            <pc:sldMk cId="1925529785" sldId="264"/>
            <ac:spMk id="5" creationId="{A84C7045-D6F5-FF76-F265-7693371D93B4}"/>
          </ac:spMkLst>
        </pc:spChg>
      </pc:sldChg>
    </pc:docChg>
  </pc:docChgLst>
  <pc:docChgLst>
    <pc:chgData name="BAKSH DE LA IGLESIA, Amber (EAST LONDON NHS FOUNDATION TRUST)" userId="S::amber.bakshdelaiglesia1@nhs.net::b2650a99-9385-4d98-8a06-8e7c9d440112" providerId="AD" clId="Web-{B64BCF92-BF13-8015-CBDE-3AF6BE9CBB92}"/>
    <pc:docChg chg="modSld">
      <pc:chgData name="BAKSH DE LA IGLESIA, Amber (EAST LONDON NHS FOUNDATION TRUST)" userId="S::amber.bakshdelaiglesia1@nhs.net::b2650a99-9385-4d98-8a06-8e7c9d440112" providerId="AD" clId="Web-{B64BCF92-BF13-8015-CBDE-3AF6BE9CBB92}" dt="2024-03-12T12:00:43.994" v="43"/>
      <pc:docMkLst>
        <pc:docMk/>
      </pc:docMkLst>
      <pc:sldChg chg="modSp">
        <pc:chgData name="BAKSH DE LA IGLESIA, Amber (EAST LONDON NHS FOUNDATION TRUST)" userId="S::amber.bakshdelaiglesia1@nhs.net::b2650a99-9385-4d98-8a06-8e7c9d440112" providerId="AD" clId="Web-{B64BCF92-BF13-8015-CBDE-3AF6BE9CBB92}" dt="2024-03-12T12:00:43.994" v="43"/>
        <pc:sldMkLst>
          <pc:docMk/>
          <pc:sldMk cId="1925529785" sldId="264"/>
        </pc:sldMkLst>
        <pc:graphicFrameChg chg="mod modGraphic">
          <ac:chgData name="BAKSH DE LA IGLESIA, Amber (EAST LONDON NHS FOUNDATION TRUST)" userId="S::amber.bakshdelaiglesia1@nhs.net::b2650a99-9385-4d98-8a06-8e7c9d440112" providerId="AD" clId="Web-{B64BCF92-BF13-8015-CBDE-3AF6BE9CBB92}" dt="2024-03-12T12:00:43.994" v="43"/>
          <ac:graphicFrameMkLst>
            <pc:docMk/>
            <pc:sldMk cId="1925529785" sldId="264"/>
            <ac:graphicFrameMk id="3" creationId="{A4F86B3A-5489-60F5-F342-A0B9EC6994E4}"/>
          </ac:graphicFrameMkLst>
        </pc:graphicFrameChg>
      </pc:sldChg>
    </pc:docChg>
  </pc:docChgLst>
  <pc:docChgLst>
    <pc:chgData name="BAKSH DE LA IGLESIA, Amber (EAST LONDON NHS FOUNDATION TRUST)" userId="S::amber.bakshdelaiglesia1@nhs.net::b2650a99-9385-4d98-8a06-8e7c9d440112" providerId="AD" clId="Web-{7F3A5A35-1DB4-786B-D760-1B6E0858F186}"/>
    <pc:docChg chg="delSld">
      <pc:chgData name="BAKSH DE LA IGLESIA, Amber (EAST LONDON NHS FOUNDATION TRUST)" userId="S::amber.bakshdelaiglesia1@nhs.net::b2650a99-9385-4d98-8a06-8e7c9d440112" providerId="AD" clId="Web-{7F3A5A35-1DB4-786B-D760-1B6E0858F186}" dt="2023-12-01T14:28:59.015" v="1"/>
      <pc:docMkLst>
        <pc:docMk/>
      </pc:docMkLst>
      <pc:sldChg chg="del">
        <pc:chgData name="BAKSH DE LA IGLESIA, Amber (EAST LONDON NHS FOUNDATION TRUST)" userId="S::amber.bakshdelaiglesia1@nhs.net::b2650a99-9385-4d98-8a06-8e7c9d440112" providerId="AD" clId="Web-{7F3A5A35-1DB4-786B-D760-1B6E0858F186}" dt="2023-12-01T14:28:57.031" v="0"/>
        <pc:sldMkLst>
          <pc:docMk/>
          <pc:sldMk cId="1465521632" sldId="262"/>
        </pc:sldMkLst>
      </pc:sldChg>
      <pc:sldChg chg="del">
        <pc:chgData name="BAKSH DE LA IGLESIA, Amber (EAST LONDON NHS FOUNDATION TRUST)" userId="S::amber.bakshdelaiglesia1@nhs.net::b2650a99-9385-4d98-8a06-8e7c9d440112" providerId="AD" clId="Web-{7F3A5A35-1DB4-786B-D760-1B6E0858F186}" dt="2023-12-01T14:28:59.015" v="1"/>
        <pc:sldMkLst>
          <pc:docMk/>
          <pc:sldMk cId="1445301394" sldId="263"/>
        </pc:sldMkLst>
      </pc:sldChg>
    </pc:docChg>
  </pc:docChgLst>
  <pc:docChgLst>
    <pc:chgData name="BAKSH DE LA IGLESIA, Amber (EAST LONDON NHS FOUNDATION TRUST)" userId="S::amber.bakshdelaiglesia1@nhs.net::b2650a99-9385-4d98-8a06-8e7c9d440112" providerId="AD" clId="Web-{0EF0677C-B07C-DBB0-19EC-E01F03DFA1F7}"/>
    <pc:docChg chg="modSld">
      <pc:chgData name="BAKSH DE LA IGLESIA, Amber (EAST LONDON NHS FOUNDATION TRUST)" userId="S::amber.bakshdelaiglesia1@nhs.net::b2650a99-9385-4d98-8a06-8e7c9d440112" providerId="AD" clId="Web-{0EF0677C-B07C-DBB0-19EC-E01F03DFA1F7}" dt="2024-03-28T11:50:56.829" v="20"/>
      <pc:docMkLst>
        <pc:docMk/>
      </pc:docMkLst>
      <pc:sldChg chg="addSp modSp">
        <pc:chgData name="BAKSH DE LA IGLESIA, Amber (EAST LONDON NHS FOUNDATION TRUST)" userId="S::amber.bakshdelaiglesia1@nhs.net::b2650a99-9385-4d98-8a06-8e7c9d440112" providerId="AD" clId="Web-{0EF0677C-B07C-DBB0-19EC-E01F03DFA1F7}" dt="2024-03-28T11:50:56.829" v="20"/>
        <pc:sldMkLst>
          <pc:docMk/>
          <pc:sldMk cId="1925529785" sldId="264"/>
        </pc:sldMkLst>
        <pc:spChg chg="add mod">
          <ac:chgData name="BAKSH DE LA IGLESIA, Amber (EAST LONDON NHS FOUNDATION TRUST)" userId="S::amber.bakshdelaiglesia1@nhs.net::b2650a99-9385-4d98-8a06-8e7c9d440112" providerId="AD" clId="Web-{0EF0677C-B07C-DBB0-19EC-E01F03DFA1F7}" dt="2024-03-28T11:50:56.829" v="20"/>
          <ac:spMkLst>
            <pc:docMk/>
            <pc:sldMk cId="1925529785" sldId="264"/>
            <ac:spMk id="2" creationId="{BBC806CC-222E-853B-1FBE-93C6B9C6F50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209471" y="2647762"/>
            <a:ext cx="1844260" cy="10938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 dirty="0">
                <a:solidFill>
                  <a:srgbClr val="000000"/>
                </a:solidFill>
                <a:cs typeface="Calibri"/>
              </a:rPr>
              <a:t>Mental Health Law Department 2024/25 Annual Plan Priorities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888760" y="804213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/>
                <a:cs typeface="Calibri"/>
              </a:rPr>
              <a:t>Improved Population Health</a:t>
            </a:r>
            <a:endParaRPr lang="en-US" sz="14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888758" y="2315920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Experience of Care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2888756" y="3815338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Staff Experience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2888755" y="5314757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Calibri"/>
              </a:rPr>
              <a:t>Improved Value</a:t>
            </a:r>
            <a:endParaRPr lang="en-US" sz="14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2750364" y="50686"/>
            <a:ext cx="222401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Trust Strategic Objective</a:t>
            </a:r>
            <a:endParaRPr lang="en-US" sz="1400" b="1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cxnSpLocks/>
            <a:endCxn id="4" idx="3"/>
          </p:cNvCxnSpPr>
          <p:nvPr/>
        </p:nvCxnSpPr>
        <p:spPr>
          <a:xfrm flipH="1">
            <a:off x="2053731" y="1074481"/>
            <a:ext cx="815139" cy="21201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40CD0F4-31AA-B8ED-19C1-EF36BBFD4899}"/>
              </a:ext>
            </a:extLst>
          </p:cNvPr>
          <p:cNvCxnSpPr>
            <a:cxnSpLocks/>
            <a:endCxn id="4" idx="3"/>
          </p:cNvCxnSpPr>
          <p:nvPr/>
        </p:nvCxnSpPr>
        <p:spPr>
          <a:xfrm flipH="1">
            <a:off x="2053731" y="2598598"/>
            <a:ext cx="815139" cy="5960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5FC239C-B4F2-CF28-B74C-82DC6D71BC15}"/>
              </a:ext>
            </a:extLst>
          </p:cNvPr>
          <p:cNvCxnSpPr>
            <a:cxnSpLocks/>
            <a:endCxn id="4" idx="3"/>
          </p:cNvCxnSpPr>
          <p:nvPr/>
        </p:nvCxnSpPr>
        <p:spPr>
          <a:xfrm flipH="1" flipV="1">
            <a:off x="2053731" y="3194680"/>
            <a:ext cx="864299" cy="8294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113D928-F40B-7E17-0FF6-BF2FFDD2EDE6}"/>
              </a:ext>
            </a:extLst>
          </p:cNvPr>
          <p:cNvCxnSpPr>
            <a:cxnSpLocks/>
            <a:endCxn id="4" idx="3"/>
          </p:cNvCxnSpPr>
          <p:nvPr/>
        </p:nvCxnSpPr>
        <p:spPr>
          <a:xfrm flipH="1" flipV="1">
            <a:off x="2053731" y="3194680"/>
            <a:ext cx="864299" cy="23903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5051855" y="36775"/>
            <a:ext cx="184301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Priority areas for the service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34D39D-4193-77D6-3453-C957D5C7C0F1}"/>
              </a:ext>
            </a:extLst>
          </p:cNvPr>
          <p:cNvSpPr/>
          <p:nvPr/>
        </p:nvSpPr>
        <p:spPr>
          <a:xfrm>
            <a:off x="5051857" y="594831"/>
            <a:ext cx="1844260" cy="6828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Partnership, coproduction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0D362-0113-2269-14B5-7ED173A0A75E}"/>
              </a:ext>
            </a:extLst>
          </p:cNvPr>
          <p:cNvSpPr/>
          <p:nvPr/>
        </p:nvSpPr>
        <p:spPr>
          <a:xfrm>
            <a:off x="5051856" y="1394148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New service development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D6C0ED-4551-93E3-1CF4-28B489A3FA3C}"/>
              </a:ext>
            </a:extLst>
          </p:cNvPr>
          <p:cNvSpPr/>
          <p:nvPr/>
        </p:nvSpPr>
        <p:spPr>
          <a:xfrm>
            <a:off x="5051855" y="1971792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Service user outcomes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B9F0EAB-6430-C86F-E977-96C8437137B7}"/>
              </a:ext>
            </a:extLst>
          </p:cNvPr>
          <p:cNvSpPr/>
          <p:nvPr/>
        </p:nvSpPr>
        <p:spPr>
          <a:xfrm>
            <a:off x="5051857" y="2537148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Staff and service user wellbeing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C9CCABA-FDD6-2228-BE2D-A45813366F27}"/>
              </a:ext>
            </a:extLst>
          </p:cNvPr>
          <p:cNvSpPr/>
          <p:nvPr/>
        </p:nvSpPr>
        <p:spPr>
          <a:xfrm>
            <a:off x="5051855" y="3127083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Digital First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50941D-68F4-F8EB-6B65-F7EBCEB957CB}"/>
              </a:ext>
            </a:extLst>
          </p:cNvPr>
          <p:cNvSpPr/>
          <p:nvPr/>
        </p:nvSpPr>
        <p:spPr>
          <a:xfrm>
            <a:off x="5051855" y="3704727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Access, Demand, Capacity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A3B3CDA-B21A-FF21-3496-16166C0D518E}"/>
              </a:ext>
            </a:extLst>
          </p:cNvPr>
          <p:cNvSpPr/>
          <p:nvPr/>
        </p:nvSpPr>
        <p:spPr>
          <a:xfrm>
            <a:off x="5031964" y="4379317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Workforce, equality, diversity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7B7212B-A402-548F-7A03-0B16C9F5FFE1}"/>
              </a:ext>
            </a:extLst>
          </p:cNvPr>
          <p:cNvSpPr/>
          <p:nvPr/>
        </p:nvSpPr>
        <p:spPr>
          <a:xfrm>
            <a:off x="5039564" y="4945777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Estates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7C3D620-3D11-AA1D-CB58-E113823E0B74}"/>
              </a:ext>
            </a:extLst>
          </p:cNvPr>
          <p:cNvSpPr/>
          <p:nvPr/>
        </p:nvSpPr>
        <p:spPr>
          <a:xfrm>
            <a:off x="5039564" y="5462242"/>
            <a:ext cx="1844260" cy="4734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Bids and contracts, commissioning, value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830DBE8-D9FA-3175-383F-2EEE4752BF4D}"/>
              </a:ext>
            </a:extLst>
          </p:cNvPr>
          <p:cNvCxnSpPr>
            <a:cxnSpLocks/>
            <a:endCxn id="5" idx="3"/>
          </p:cNvCxnSpPr>
          <p:nvPr/>
        </p:nvCxnSpPr>
        <p:spPr>
          <a:xfrm flipH="1">
            <a:off x="4733020" y="1000737"/>
            <a:ext cx="298944" cy="401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112AA52-88FB-A8FD-B51C-A49557A322F1}"/>
              </a:ext>
            </a:extLst>
          </p:cNvPr>
          <p:cNvCxnSpPr>
            <a:cxnSpLocks/>
            <a:endCxn id="5" idx="3"/>
          </p:cNvCxnSpPr>
          <p:nvPr/>
        </p:nvCxnSpPr>
        <p:spPr>
          <a:xfrm flipH="1" flipV="1">
            <a:off x="4733020" y="1040935"/>
            <a:ext cx="311234" cy="5374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C1A233EB-12B9-0755-13EE-67D0EF87E3AE}"/>
              </a:ext>
            </a:extLst>
          </p:cNvPr>
          <p:cNvCxnSpPr>
            <a:cxnSpLocks/>
            <a:stCxn id="19" idx="1"/>
            <a:endCxn id="7" idx="3"/>
          </p:cNvCxnSpPr>
          <p:nvPr/>
        </p:nvCxnSpPr>
        <p:spPr>
          <a:xfrm flipH="1">
            <a:off x="4733018" y="2208514"/>
            <a:ext cx="318837" cy="3441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5FB0285-AC61-6F3B-D850-EB76DDA42BDB}"/>
              </a:ext>
            </a:extLst>
          </p:cNvPr>
          <p:cNvCxnSpPr>
            <a:cxnSpLocks/>
            <a:stCxn id="20" idx="1"/>
            <a:endCxn id="7" idx="3"/>
          </p:cNvCxnSpPr>
          <p:nvPr/>
        </p:nvCxnSpPr>
        <p:spPr>
          <a:xfrm flipH="1" flipV="1">
            <a:off x="4733018" y="2552642"/>
            <a:ext cx="318839" cy="2212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DC98B0B-055E-5113-897F-6A49DE0E6AD3}"/>
              </a:ext>
            </a:extLst>
          </p:cNvPr>
          <p:cNvCxnSpPr>
            <a:cxnSpLocks/>
            <a:stCxn id="21" idx="1"/>
            <a:endCxn id="7" idx="3"/>
          </p:cNvCxnSpPr>
          <p:nvPr/>
        </p:nvCxnSpPr>
        <p:spPr>
          <a:xfrm flipH="1" flipV="1">
            <a:off x="4733018" y="2552642"/>
            <a:ext cx="318837" cy="8111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E806802-A5EA-73D2-A6C2-63B41EE16DA1}"/>
              </a:ext>
            </a:extLst>
          </p:cNvPr>
          <p:cNvCxnSpPr>
            <a:cxnSpLocks/>
            <a:stCxn id="22" idx="1"/>
            <a:endCxn id="9" idx="3"/>
          </p:cNvCxnSpPr>
          <p:nvPr/>
        </p:nvCxnSpPr>
        <p:spPr>
          <a:xfrm flipH="1">
            <a:off x="4733016" y="3941449"/>
            <a:ext cx="318839" cy="1106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F03FFFD-60E5-4908-5BA5-047E4DD5F890}"/>
              </a:ext>
            </a:extLst>
          </p:cNvPr>
          <p:cNvCxnSpPr>
            <a:cxnSpLocks/>
            <a:stCxn id="23" idx="1"/>
            <a:endCxn id="9" idx="3"/>
          </p:cNvCxnSpPr>
          <p:nvPr/>
        </p:nvCxnSpPr>
        <p:spPr>
          <a:xfrm flipH="1" flipV="1">
            <a:off x="4733016" y="4052060"/>
            <a:ext cx="298948" cy="5639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7FBCCAF-BF40-322D-14D9-3AB57D664C0C}"/>
              </a:ext>
            </a:extLst>
          </p:cNvPr>
          <p:cNvCxnSpPr>
            <a:cxnSpLocks/>
            <a:stCxn id="24" idx="1"/>
            <a:endCxn id="10" idx="3"/>
          </p:cNvCxnSpPr>
          <p:nvPr/>
        </p:nvCxnSpPr>
        <p:spPr>
          <a:xfrm flipH="1">
            <a:off x="4733015" y="5182499"/>
            <a:ext cx="306549" cy="3689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F399E7E-38EE-02B8-574C-4F7AA151BAA0}"/>
              </a:ext>
            </a:extLst>
          </p:cNvPr>
          <p:cNvCxnSpPr>
            <a:cxnSpLocks/>
            <a:stCxn id="25" idx="1"/>
            <a:endCxn id="10" idx="3"/>
          </p:cNvCxnSpPr>
          <p:nvPr/>
        </p:nvCxnSpPr>
        <p:spPr>
          <a:xfrm flipH="1" flipV="1">
            <a:off x="4733015" y="5551479"/>
            <a:ext cx="306549" cy="1474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7202663" y="594831"/>
            <a:ext cx="4646453" cy="6828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Maintain support to Operations through existing MHL governance, strengthened MHA/MCA KPI reporting and improved frontline connection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35B0880-C8AF-EA2E-B122-F4050C366221}"/>
              </a:ext>
            </a:extLst>
          </p:cNvPr>
          <p:cNvSpPr/>
          <p:nvPr/>
        </p:nvSpPr>
        <p:spPr>
          <a:xfrm>
            <a:off x="7202663" y="1394147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cs typeface="Calibri"/>
              </a:rPr>
              <a:t>Give the MCA function some stability in terms of resources and mission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854D5EDF-DF8B-E0F3-AF96-5932510FAE8E}"/>
              </a:ext>
            </a:extLst>
          </p:cNvPr>
          <p:cNvSpPr/>
          <p:nvPr/>
        </p:nvSpPr>
        <p:spPr>
          <a:xfrm>
            <a:off x="7214953" y="2008663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 Appoint new Associate Hospital Managers and improve timeliness of AHM Reviews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A61A3E2-8CB6-8426-D577-820A9C36E071}"/>
              </a:ext>
            </a:extLst>
          </p:cNvPr>
          <p:cNvSpPr/>
          <p:nvPr/>
        </p:nvSpPr>
        <p:spPr>
          <a:xfrm>
            <a:off x="7214953" y="2598598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Strengthen MHL training strategy including local inductions</a:t>
            </a:r>
            <a:endParaRPr lang="en-GB" sz="14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B295707-EAF5-F64B-F685-B1C05AD2E2FD}"/>
              </a:ext>
            </a:extLst>
          </p:cNvPr>
          <p:cNvSpPr/>
          <p:nvPr/>
        </p:nvSpPr>
        <p:spPr>
          <a:xfrm>
            <a:off x="7190372" y="3151663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Further develop digital MHL solutions to support Operations and overall governance</a:t>
            </a:r>
            <a:endParaRPr lang="en-GB" sz="14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432C9F8-BA66-1D38-25AF-AD0F6F33A6F6}"/>
              </a:ext>
            </a:extLst>
          </p:cNvPr>
          <p:cNvSpPr/>
          <p:nvPr/>
        </p:nvSpPr>
        <p:spPr>
          <a:xfrm>
            <a:off x="7190372" y="3741598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Support MHLD frontline to deliver effective service (via training, clearer JDs/SOPs, better IT, resource deployment)</a:t>
            </a:r>
            <a:endParaRPr lang="en-GB" sz="14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EE2D5C1-CFCD-22A0-E6C9-6D60906366CE}"/>
              </a:ext>
            </a:extLst>
          </p:cNvPr>
          <p:cNvSpPr/>
          <p:nvPr/>
        </p:nvSpPr>
        <p:spPr>
          <a:xfrm>
            <a:off x="7202662" y="4356114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cs typeface="Calibri"/>
              </a:rPr>
              <a:t>Strengthen MHL communication strategy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53FEF67-9012-0BB0-CA45-FBE360B31A3F}"/>
              </a:ext>
            </a:extLst>
          </p:cNvPr>
          <p:cNvSpPr/>
          <p:nvPr/>
        </p:nvSpPr>
        <p:spPr>
          <a:xfrm>
            <a:off x="7202662" y="4946049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cs typeface="Calibri"/>
              </a:rPr>
              <a:t>Re-introduce MHA and MCA audit cycles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7DFA763-4055-EEE4-40DF-184A17DDFAD1}"/>
              </a:ext>
            </a:extLst>
          </p:cNvPr>
          <p:cNvSpPr/>
          <p:nvPr/>
        </p:nvSpPr>
        <p:spPr>
          <a:xfrm>
            <a:off x="7202661" y="5486822"/>
            <a:ext cx="4646453" cy="4734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cs typeface="Calibri"/>
              </a:rPr>
              <a:t>Sign off MHA Admin SLAs with partner acute trusts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C7CB55F-0224-F7B1-AB26-C3BF03125C7F}"/>
              </a:ext>
            </a:extLst>
          </p:cNvPr>
          <p:cNvSpPr txBox="1"/>
          <p:nvPr/>
        </p:nvSpPr>
        <p:spPr>
          <a:xfrm>
            <a:off x="8250011" y="225499"/>
            <a:ext cx="222401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 dirty="0">
              <a:cs typeface="Calibri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7126639" y="36775"/>
            <a:ext cx="455917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Defined workstreams / projects / </a:t>
            </a:r>
            <a:r>
              <a:rPr lang="en-US" sz="1400" b="1" dirty="0" err="1">
                <a:cs typeface="Calibri"/>
              </a:rPr>
              <a:t>programmes</a:t>
            </a:r>
            <a:r>
              <a:rPr lang="en-US" sz="1400" b="1" dirty="0">
                <a:cs typeface="Calibri"/>
              </a:rPr>
              <a:t> for 24-25</a:t>
            </a:r>
            <a:endParaRPr lang="en-US" sz="1400" dirty="0">
              <a:cs typeface="Calibri" panose="020F0502020204030204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29D4B1D-0720-8072-C713-12835167FCF3}"/>
              </a:ext>
            </a:extLst>
          </p:cNvPr>
          <p:cNvSpPr txBox="1"/>
          <p:nvPr/>
        </p:nvSpPr>
        <p:spPr>
          <a:xfrm>
            <a:off x="118280" y="6115458"/>
            <a:ext cx="774738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/>
              <a:t>Annual plan for 2024-25: Team/service: Mental Health Law Department</a:t>
            </a:r>
            <a:endParaRPr lang="en-US" dirty="0"/>
          </a:p>
        </p:txBody>
      </p:sp>
      <p:pic>
        <p:nvPicPr>
          <p:cNvPr id="51" name="Picture 50" descr="Text&#10;&#10;Description automatically generated">
            <a:extLst>
              <a:ext uri="{FF2B5EF4-FFF2-40B4-BE49-F238E27FC236}">
                <a16:creationId xmlns:a16="http://schemas.microsoft.com/office/drawing/2014/main" id="{0492C38F-2DF5-9535-3365-2D915BE154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1" t="14839" r="7253" b="30968"/>
          <a:stretch>
            <a:fillRect/>
          </a:stretch>
        </p:blipFill>
        <p:spPr bwMode="auto">
          <a:xfrm>
            <a:off x="164829" y="151783"/>
            <a:ext cx="1230393" cy="6524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685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736626"/>
              </p:ext>
            </p:extLst>
          </p:nvPr>
        </p:nvGraphicFramePr>
        <p:xfrm>
          <a:off x="148050" y="924231"/>
          <a:ext cx="11840750" cy="5808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1353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4006852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211229">
                  <a:extLst>
                    <a:ext uri="{9D8B030D-6E8A-4147-A177-3AD203B41FA5}">
                      <a16:colId xmlns:a16="http://schemas.microsoft.com/office/drawing/2014/main" val="1906995116"/>
                    </a:ext>
                  </a:extLst>
                </a:gridCol>
                <a:gridCol w="1548221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1443095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105361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Priority/</a:t>
                      </a:r>
                      <a:endParaRPr lang="en-US" sz="1400" dirty="0"/>
                    </a:p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How does this link to your FV/</a:t>
                      </a:r>
                      <a:endParaRPr lang="en-US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Sustainability goals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3777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latin typeface="+mn-lt"/>
                        </a:rPr>
                        <a:t>Maintain support to Operations through existing MHL governance, strengthened MHA/MCA KPI reporting and improved frontline connection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MHLD represented at each of the 10 DMTs every quarter</a:t>
                      </a:r>
                    </a:p>
                    <a:p>
                      <a:pPr lvl="0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New MHA/MCA</a:t>
                      </a:r>
                      <a:r>
                        <a:rPr lang="en-US" sz="1200" baseline="0" dirty="0">
                          <a:latin typeface="+mn-lt"/>
                        </a:rPr>
                        <a:t> KPIs introduced</a:t>
                      </a:r>
                    </a:p>
                    <a:p>
                      <a:pPr lvl="0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Evidence</a:t>
                      </a:r>
                      <a:r>
                        <a:rPr lang="en-US" sz="1200" baseline="0" dirty="0">
                          <a:latin typeface="+mn-lt"/>
                        </a:rPr>
                        <a:t> of clear lines of communication established between frontline clinicians and frontline MHA offices</a:t>
                      </a:r>
                      <a:endParaRPr lang="en-US" sz="1200" dirty="0">
                        <a:latin typeface="+mn-lt"/>
                      </a:endParaRPr>
                    </a:p>
                    <a:p>
                      <a:pPr lvl="0">
                        <a:buNone/>
                      </a:pPr>
                      <a:endParaRPr lang="en-US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Better governance =</a:t>
                      </a:r>
                      <a:r>
                        <a:rPr lang="en-US" sz="1200" baseline="0" dirty="0">
                          <a:latin typeface="+mn-lt"/>
                        </a:rPr>
                        <a:t> decreased risk of legal challenge &amp; legal costs = better FV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Operations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AD of MHL/MHL Managers</a:t>
                      </a:r>
                    </a:p>
                    <a:p>
                      <a:pPr lvl="0">
                        <a:buNone/>
                      </a:pPr>
                      <a:endParaRPr lang="en-US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cs typeface="Calibri"/>
                        </a:rPr>
                        <a:t>Give the MCA function some stability in terms of resources and mission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dirty="0" err="1">
                          <a:latin typeface="+mn-lt"/>
                        </a:rPr>
                        <a:t>Stabilise</a:t>
                      </a:r>
                      <a:r>
                        <a:rPr lang="en-US" sz="1200" dirty="0">
                          <a:latin typeface="+mn-lt"/>
                        </a:rPr>
                        <a:t> MCA team staffing</a:t>
                      </a:r>
                      <a:r>
                        <a:rPr lang="en-US" sz="1200" baseline="0" dirty="0">
                          <a:latin typeface="+mn-lt"/>
                        </a:rPr>
                        <a:t> establishment</a:t>
                      </a:r>
                      <a:endParaRPr lang="en-US" sz="1200" dirty="0">
                        <a:latin typeface="+mn-lt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Mission</a:t>
                      </a:r>
                      <a:r>
                        <a:rPr lang="en-US" sz="1200" baseline="0" dirty="0">
                          <a:latin typeface="+mn-lt"/>
                        </a:rPr>
                        <a:t> discussed and agreed with corporate ELFT partners (Legal Affairs and Safeguarding), partner acute trusts, LAs and ICBs</a:t>
                      </a:r>
                      <a:endParaRPr lang="en-US" sz="1200" dirty="0">
                        <a:latin typeface="+mn-lt"/>
                      </a:endParaRPr>
                    </a:p>
                    <a:p>
                      <a:pPr lvl="0" algn="l">
                        <a:buNone/>
                      </a:pPr>
                      <a:endParaRPr lang="en-US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aseline="0" dirty="0">
                          <a:latin typeface="+mn-lt"/>
                        </a:rPr>
                        <a:t>Decreased risk of legal challenge = better FV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HR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Legal Affairs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Safeguarding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Partner acute trusts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Partner</a:t>
                      </a:r>
                      <a:r>
                        <a:rPr lang="en-US" sz="1200" baseline="0" dirty="0">
                          <a:latin typeface="+mn-lt"/>
                        </a:rPr>
                        <a:t> local authorities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200" baseline="0" dirty="0">
                          <a:latin typeface="+mn-lt"/>
                        </a:rPr>
                        <a:t>ICBs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Deputy AD of MHL/MCA Manager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09361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algn="l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Appoint new Associate Hospital Managers and improve timeliness of AHM Reviews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AHM</a:t>
                      </a:r>
                      <a:r>
                        <a:rPr lang="en-US" sz="1200" baseline="0" dirty="0">
                          <a:latin typeface="+mn-lt"/>
                        </a:rPr>
                        <a:t> </a:t>
                      </a:r>
                      <a:r>
                        <a:rPr lang="en-US" sz="1200" baseline="0" dirty="0" err="1">
                          <a:latin typeface="+mn-lt"/>
                        </a:rPr>
                        <a:t>ToA</a:t>
                      </a:r>
                      <a:r>
                        <a:rPr lang="en-US" sz="1200" baseline="0" dirty="0">
                          <a:latin typeface="+mn-lt"/>
                        </a:rPr>
                        <a:t> located and revised with HR’s support</a:t>
                      </a:r>
                      <a:endParaRPr lang="en-US" sz="1200" dirty="0">
                        <a:latin typeface="+mn-lt"/>
                      </a:endParaRPr>
                    </a:p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New AHMs appointed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80% of AHM reviews held within 10 weeks of trigger</a:t>
                      </a:r>
                    </a:p>
                    <a:p>
                      <a:pPr lvl="0" algn="l">
                        <a:buNone/>
                      </a:pPr>
                      <a:endParaRPr lang="en-US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aseline="0" dirty="0">
                          <a:latin typeface="+mn-lt"/>
                        </a:rPr>
                        <a:t>As above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HR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AD of MHL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504920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algn="l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Strengthen MHL training strategy including local inductions</a:t>
                      </a:r>
                      <a:endParaRPr lang="en-GB" sz="1200" dirty="0">
                        <a:solidFill>
                          <a:schemeClr val="tx1"/>
                        </a:solidFill>
                        <a:cs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MHL training strategy revised</a:t>
                      </a:r>
                      <a:r>
                        <a:rPr lang="en-US" sz="1200" baseline="0" dirty="0">
                          <a:latin typeface="+mn-lt"/>
                        </a:rPr>
                        <a:t> so as to include both corporate training provision and local training provision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200" baseline="0" dirty="0">
                          <a:latin typeface="+mn-lt"/>
                        </a:rPr>
                        <a:t>Receipt and acceptance of statutory documents training strategy agreed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200" baseline="0" dirty="0">
                          <a:latin typeface="+mn-lt"/>
                        </a:rPr>
                        <a:t>Strategy put in place to meet bespoke MCA training needs of specialist services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Local training = improved</a:t>
                      </a:r>
                      <a:r>
                        <a:rPr lang="en-US" sz="1200" baseline="0" dirty="0">
                          <a:latin typeface="+mn-lt"/>
                        </a:rPr>
                        <a:t> sustainability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+ FV</a:t>
                      </a:r>
                      <a:endParaRPr lang="en-US" sz="1200" baseline="0" dirty="0">
                        <a:latin typeface="+mn-lt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Medical Education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Practice</a:t>
                      </a:r>
                      <a:r>
                        <a:rPr lang="en-US" sz="1200" baseline="0" dirty="0">
                          <a:latin typeface="+mn-lt"/>
                        </a:rPr>
                        <a:t> Development Nursing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200" baseline="0" dirty="0">
                          <a:latin typeface="+mn-lt"/>
                        </a:rPr>
                        <a:t>L&amp;OD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AD of MHL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Deputy</a:t>
                      </a:r>
                      <a:r>
                        <a:rPr lang="en-US" sz="1200" baseline="0" dirty="0">
                          <a:latin typeface="+mn-lt"/>
                        </a:rPr>
                        <a:t> AD of MHL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MHL Managers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63949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BC806CC-222E-853B-1FBE-93C6B9C6F50D}"/>
              </a:ext>
            </a:extLst>
          </p:cNvPr>
          <p:cNvSpPr txBox="1"/>
          <p:nvPr/>
        </p:nvSpPr>
        <p:spPr>
          <a:xfrm>
            <a:off x="269369" y="283929"/>
            <a:ext cx="8292210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Arial"/>
                <a:ea typeface="Calibri"/>
                <a:cs typeface="Arial"/>
              </a:rPr>
              <a:t>*quarterly milestones currently being agreed</a:t>
            </a:r>
            <a:endParaRPr lang="en-US" sz="12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25529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778970"/>
              </p:ext>
            </p:extLst>
          </p:nvPr>
        </p:nvGraphicFramePr>
        <p:xfrm>
          <a:off x="148050" y="924231"/>
          <a:ext cx="11840750" cy="5259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1353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4006852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211229">
                  <a:extLst>
                    <a:ext uri="{9D8B030D-6E8A-4147-A177-3AD203B41FA5}">
                      <a16:colId xmlns:a16="http://schemas.microsoft.com/office/drawing/2014/main" val="1906995116"/>
                    </a:ext>
                  </a:extLst>
                </a:gridCol>
                <a:gridCol w="1548221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1443095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105361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Priority/</a:t>
                      </a:r>
                      <a:endParaRPr lang="en-US" sz="1400" dirty="0"/>
                    </a:p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How does this link to your FV/</a:t>
                      </a:r>
                      <a:endParaRPr lang="en-US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Sustainability goals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377719">
                <a:tc>
                  <a:txBody>
                    <a:bodyPr/>
                    <a:lstStyle/>
                    <a:p>
                      <a:pPr algn="l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Further develop digital MHL solutions to support Operations and overall governance</a:t>
                      </a:r>
                      <a:endParaRPr lang="en-GB" sz="1200" dirty="0">
                        <a:solidFill>
                          <a:schemeClr val="tx1"/>
                        </a:solidFill>
                        <a:cs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Thalamos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version 2 successfully rolled out as part of </a:t>
                      </a:r>
                      <a:r>
                        <a:rPr lang="en-GB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eMHA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project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MHLD frontline</a:t>
                      </a:r>
                      <a:r>
                        <a:rPr lang="en-GB" sz="1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confident</a:t>
                      </a:r>
                      <a:r>
                        <a:rPr lang="en-GB" sz="1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with reporting incidents on </a:t>
                      </a:r>
                      <a:r>
                        <a:rPr lang="en-GB" sz="12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InPhase</a:t>
                      </a:r>
                      <a:r>
                        <a:rPr lang="en-GB" sz="1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MHLD Seniors confident with signing off and monitoring incidents on </a:t>
                      </a:r>
                      <a:r>
                        <a:rPr lang="en-GB" sz="1200" kern="1200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InPhase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Operations confident</a:t>
                      </a:r>
                      <a:r>
                        <a:rPr lang="en-GB" sz="12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using Power BI to monitor their MHA compliance</a:t>
                      </a: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Electronic MHL risk register in place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Digital</a:t>
                      </a:r>
                      <a:r>
                        <a:rPr lang="en-US" sz="1200" baseline="0" dirty="0">
                          <a:latin typeface="+mn-lt"/>
                        </a:rPr>
                        <a:t> solutions</a:t>
                      </a:r>
                      <a:r>
                        <a:rPr lang="en-US" sz="1200" dirty="0">
                          <a:latin typeface="+mn-lt"/>
                        </a:rPr>
                        <a:t> = improved</a:t>
                      </a:r>
                      <a:r>
                        <a:rPr lang="en-US" sz="1200" baseline="0" dirty="0">
                          <a:latin typeface="+mn-lt"/>
                        </a:rPr>
                        <a:t> sustainability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Digital </a:t>
                      </a:r>
                      <a:r>
                        <a:rPr lang="en-US" sz="1200" dirty="0" err="1">
                          <a:latin typeface="+mn-lt"/>
                        </a:rPr>
                        <a:t>Programme</a:t>
                      </a:r>
                      <a:r>
                        <a:rPr lang="en-US" sz="1200" dirty="0">
                          <a:latin typeface="+mn-lt"/>
                        </a:rPr>
                        <a:t> Management</a:t>
                      </a:r>
                    </a:p>
                    <a:p>
                      <a:pPr lvl="0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Governance &amp; Risk department</a:t>
                      </a:r>
                    </a:p>
                    <a:p>
                      <a:pPr lvl="0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Informatics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AD of MHL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algn="l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Support MHLD frontline to deliver effective service (via training, clearer JDs/SOPs, better IT, resource deployment)</a:t>
                      </a:r>
                      <a:endParaRPr lang="en-GB" sz="1200" dirty="0">
                        <a:solidFill>
                          <a:schemeClr val="tx1"/>
                        </a:solidFill>
                        <a:cs typeface="Calibri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Development</a:t>
                      </a:r>
                      <a:r>
                        <a:rPr lang="en-US" sz="1200" baseline="0" dirty="0">
                          <a:latin typeface="+mn-lt"/>
                        </a:rPr>
                        <a:t> pathways put in place to plug gaps in management skills, leadership skills and MHA/MCA knowledge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200" baseline="0" dirty="0">
                          <a:latin typeface="+mn-lt"/>
                        </a:rPr>
                        <a:t>JDs revised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200" baseline="0" dirty="0">
                          <a:latin typeface="+mn-lt"/>
                        </a:rPr>
                        <a:t>Further </a:t>
                      </a:r>
                      <a:r>
                        <a:rPr lang="en-US" sz="1200" baseline="0" dirty="0" err="1">
                          <a:latin typeface="+mn-lt"/>
                        </a:rPr>
                        <a:t>SoPs</a:t>
                      </a:r>
                      <a:r>
                        <a:rPr lang="en-US" sz="1200" baseline="0" dirty="0">
                          <a:latin typeface="+mn-lt"/>
                        </a:rPr>
                        <a:t> put in place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200" baseline="0" dirty="0">
                          <a:latin typeface="+mn-lt"/>
                        </a:rPr>
                        <a:t>Resources deployed effectively and fairly between localities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aseline="0" dirty="0">
                          <a:latin typeface="+mn-lt"/>
                        </a:rPr>
                        <a:t>Decreased risk of legal challenge = better FV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L&amp;OD</a:t>
                      </a:r>
                    </a:p>
                    <a:p>
                      <a:pPr lvl="0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HR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Senior Supervisors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7093612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cs typeface="Calibri"/>
                        </a:rPr>
                        <a:t>Strengthen MHL communication strategy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Intranet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 facing website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Newsletter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Roadshows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aseline="0" dirty="0">
                          <a:latin typeface="+mn-lt"/>
                        </a:rPr>
                        <a:t>As above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Communications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AD of MHL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Deputy AD of</a:t>
                      </a:r>
                      <a:r>
                        <a:rPr lang="en-US" sz="1200" baseline="0" dirty="0">
                          <a:latin typeface="+mn-lt"/>
                        </a:rPr>
                        <a:t> MHL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200" baseline="0" dirty="0">
                          <a:latin typeface="+mn-lt"/>
                        </a:rPr>
                        <a:t>MHL Managers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504920"/>
                  </a:ext>
                </a:extLst>
              </a:tr>
              <a:tr h="377718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cs typeface="Calibri"/>
                        </a:rPr>
                        <a:t>Re-introduce MHA and MCA audit cycles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Audit cycle agreed by MHLMG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Audits carried out as per agreed cycle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baseline="0" dirty="0">
                          <a:latin typeface="+mn-lt"/>
                        </a:rPr>
                        <a:t>As above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Informatics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AD of MHL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Deputy AD of</a:t>
                      </a:r>
                      <a:r>
                        <a:rPr lang="en-US" sz="1200" baseline="0" dirty="0">
                          <a:latin typeface="+mn-lt"/>
                        </a:rPr>
                        <a:t> MHL</a:t>
                      </a:r>
                    </a:p>
                    <a:p>
                      <a:pPr lvl="0" algn="l">
                        <a:buNone/>
                      </a:pPr>
                      <a:r>
                        <a:rPr lang="en-US" sz="1200" baseline="0" dirty="0">
                          <a:latin typeface="+mn-lt"/>
                        </a:rPr>
                        <a:t>MHL Managers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4639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8931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A4F86B3A-5489-60F5-F342-A0B9EC699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461307"/>
              </p:ext>
            </p:extLst>
          </p:nvPr>
        </p:nvGraphicFramePr>
        <p:xfrm>
          <a:off x="148050" y="924231"/>
          <a:ext cx="11840750" cy="1876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1353">
                  <a:extLst>
                    <a:ext uri="{9D8B030D-6E8A-4147-A177-3AD203B41FA5}">
                      <a16:colId xmlns:a16="http://schemas.microsoft.com/office/drawing/2014/main" val="394885941"/>
                    </a:ext>
                  </a:extLst>
                </a:gridCol>
                <a:gridCol w="4006852">
                  <a:extLst>
                    <a:ext uri="{9D8B030D-6E8A-4147-A177-3AD203B41FA5}">
                      <a16:colId xmlns:a16="http://schemas.microsoft.com/office/drawing/2014/main" val="1770898672"/>
                    </a:ext>
                  </a:extLst>
                </a:gridCol>
                <a:gridCol w="1211229">
                  <a:extLst>
                    <a:ext uri="{9D8B030D-6E8A-4147-A177-3AD203B41FA5}">
                      <a16:colId xmlns:a16="http://schemas.microsoft.com/office/drawing/2014/main" val="1906995116"/>
                    </a:ext>
                  </a:extLst>
                </a:gridCol>
                <a:gridCol w="1548221">
                  <a:extLst>
                    <a:ext uri="{9D8B030D-6E8A-4147-A177-3AD203B41FA5}">
                      <a16:colId xmlns:a16="http://schemas.microsoft.com/office/drawing/2014/main" val="1046757216"/>
                    </a:ext>
                  </a:extLst>
                </a:gridCol>
                <a:gridCol w="1443095">
                  <a:extLst>
                    <a:ext uri="{9D8B030D-6E8A-4147-A177-3AD203B41FA5}">
                      <a16:colId xmlns:a16="http://schemas.microsoft.com/office/drawing/2014/main" val="176646359"/>
                    </a:ext>
                  </a:extLst>
                </a:gridCol>
              </a:tblGrid>
              <a:tr h="105361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/>
                        </a:rPr>
                        <a:t>Priority/</a:t>
                      </a:r>
                      <a:endParaRPr lang="en-US" sz="1400" dirty="0"/>
                    </a:p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Key Objective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What performance measures will be monitored?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How does this link to your FV/</a:t>
                      </a:r>
                      <a:endParaRPr lang="en-US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noProof="0" dirty="0">
                          <a:solidFill>
                            <a:srgbClr val="FFFFFF"/>
                          </a:solidFill>
                          <a:latin typeface="Arial"/>
                        </a:rPr>
                        <a:t>Sustainability goals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What support is required to achieve this priority?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"/>
                        </a:rPr>
                        <a:t>Accountable lead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246532"/>
                  </a:ext>
                </a:extLst>
              </a:tr>
              <a:tr h="377719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cs typeface="Calibri"/>
                        </a:rPr>
                        <a:t>Sign off MHA Admin SLAs with partner acute trusts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All 3 SLAs signed</a:t>
                      </a:r>
                    </a:p>
                    <a:p>
                      <a:pPr lvl="0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Invoices</a:t>
                      </a:r>
                      <a:r>
                        <a:rPr lang="en-US" sz="1200" baseline="0" dirty="0">
                          <a:latin typeface="+mn-lt"/>
                        </a:rPr>
                        <a:t> issued accordingly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Income generation = better</a:t>
                      </a:r>
                      <a:r>
                        <a:rPr lang="en-US" sz="1200" baseline="0" dirty="0">
                          <a:latin typeface="+mn-lt"/>
                        </a:rPr>
                        <a:t> FV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Contracts</a:t>
                      </a:r>
                    </a:p>
                    <a:p>
                      <a:pPr lvl="0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Finance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dirty="0">
                          <a:latin typeface="+mn-lt"/>
                        </a:rPr>
                        <a:t>AD</a:t>
                      </a:r>
                      <a:r>
                        <a:rPr lang="en-US" sz="1200" baseline="0" dirty="0">
                          <a:latin typeface="+mn-lt"/>
                        </a:rPr>
                        <a:t> of MHL</a:t>
                      </a:r>
                    </a:p>
                    <a:p>
                      <a:pPr lvl="0">
                        <a:buNone/>
                      </a:pPr>
                      <a:r>
                        <a:rPr lang="en-US" sz="1200" baseline="0" dirty="0">
                          <a:latin typeface="+mn-lt"/>
                        </a:rPr>
                        <a:t>Deputy AD of MHL</a:t>
                      </a:r>
                    </a:p>
                    <a:p>
                      <a:pPr lvl="0">
                        <a:buNone/>
                      </a:pPr>
                      <a:r>
                        <a:rPr lang="en-US" sz="1200" baseline="0" dirty="0">
                          <a:latin typeface="+mn-lt"/>
                        </a:rPr>
                        <a:t>MHL Manager for MHA</a:t>
                      </a:r>
                      <a:endParaRPr lang="en-US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tx1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tx1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7883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6057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4d648a74-5c83-46a7-8e4c-7f989ae960a5">
      <Terms xmlns="http://schemas.microsoft.com/office/infopath/2007/PartnerControls"/>
    </lcf76f155ced4ddcb4097134ff3c332f>
    <TaxCatchAll xmlns="6194e418-5875-4308-b033-74eb9c18136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20" ma:contentTypeDescription="Create a new document." ma:contentTypeScope="" ma:versionID="ce8b6b22cebbadb735770af2aa570fc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fb65f5af740bc6ccd9b76fae7dc9d7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d6777f02-5793-47ea-9637-5fc0f7654bd6}" ma:internalName="TaxCatchAll" ma:showField="CatchAllData" ma:web="6194e418-5875-4308-b033-74eb9c1813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640CB3-D588-425A-AEA5-9272871C0FE6}">
  <ds:schemaRefs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4d648a74-5c83-46a7-8e4c-7f989ae960a5"/>
    <ds:schemaRef ds:uri="http://purl.org/dc/dcmitype/"/>
    <ds:schemaRef ds:uri="http://purl.org/dc/terms/"/>
    <ds:schemaRef ds:uri="http://schemas.microsoft.com/office/infopath/2007/PartnerControls"/>
    <ds:schemaRef ds:uri="6194e418-5875-4308-b033-74eb9c181361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E2827A9-F419-4FCE-AD3C-96BAD1F528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D15FCE-1AF9-4537-84CA-F88F408211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992</TotalTime>
  <Words>749</Words>
  <Application>Microsoft Office PowerPoint</Application>
  <PresentationFormat>Widescreen</PresentationFormat>
  <Paragraphs>131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Merlande Dominique</dc:creator>
  <cp:lastModifiedBy>BAKSH DE LA IGLESIA, Amber (EAST LONDON NHS FOUNDATION TRUST)</cp:lastModifiedBy>
  <cp:revision>42</cp:revision>
  <dcterms:created xsi:type="dcterms:W3CDTF">2023-12-01T11:05:55Z</dcterms:created>
  <dcterms:modified xsi:type="dcterms:W3CDTF">2024-03-28T12:10:24Z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  <property fmtid="{D5CDD505-2E9C-101B-9397-08002B2CF9AE}" pid="3" name="MediaServiceImageTags">
    <vt:lpwstr/>
  </property>
</Properties>
</file>