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838A5-6F88-5D8D-D148-BFB311EF7019}" v="4089" dt="2024-03-12T14:07:23.001"/>
    <p1510:client id="{4514DB62-8831-BB79-2DD8-B483794D6EF4}" v="96" dt="2024-03-13T12:09:08.087"/>
    <p1510:client id="{B64BCF92-BF13-8015-CBDE-3AF6BE9CBB92}" v="49" dt="2024-03-12T12:00:45.338"/>
    <p1510:client id="{ED678309-29B6-102F-0AF1-F542E13C5AA3}" v="6434" dt="2024-03-12T17:07:41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4514DB62-8831-BB79-2DD8-B483794D6EF4}"/>
    <pc:docChg chg="modSld">
      <pc:chgData name="BAKSH DE LA IGLESIA, Amber (EAST LONDON NHS FOUNDATION TRUST)" userId="S::amber.bakshdelaiglesia1@nhs.net::b2650a99-9385-4d98-8a06-8e7c9d440112" providerId="AD" clId="Web-{4514DB62-8831-BB79-2DD8-B483794D6EF4}" dt="2024-03-13T12:09:08.087" v="8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4514DB62-8831-BB79-2DD8-B483794D6EF4}" dt="2024-03-13T12:09:08.087" v="8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4514DB62-8831-BB79-2DD8-B483794D6EF4}" dt="2024-03-13T12:09:08.087" v="8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4514DB62-8831-BB79-2DD8-B483794D6EF4}" dt="2024-03-13T12:09:00.431" v="81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4514DB62-8831-BB79-2DD8-B483794D6EF4}" dt="2024-03-13T12:09:00.431" v="81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D678309-29B6-102F-0AF1-F542E13C5AA3}"/>
    <pc:docChg chg="modSld">
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3"/>
          <ac:spMkLst>
            <pc:docMk/>
            <pc:sldMk cId="1916856892" sldId="258"/>
            <ac:spMk id="2" creationId="{A738CAB5-9522-57F2-3CAA-CE21CEBE9D05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2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9.563" v="2227" actId="1076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82" v="2221" actId="1076"/>
          <ac:spMkLst>
            <pc:docMk/>
            <pc:sldMk cId="1916856892" sldId="258"/>
            <ac:spMk id="6" creationId="{23960ABC-E69C-2E9C-B5FE-8F4C31C2C43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28" v="2222" actId="1076"/>
          <ac:spMkLst>
            <pc:docMk/>
            <pc:sldMk cId="1916856892" sldId="258"/>
            <ac:spMk id="8" creationId="{62B343DF-AE81-C987-4455-D128CF8E10D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22" v="2211" actId="1076"/>
          <ac:spMkLst>
            <pc:docMk/>
            <pc:sldMk cId="1916856892" sldId="258"/>
            <ac:spMk id="12" creationId="{D307533B-AA3D-AC6B-A531-FAE9C5EB9DC7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69" v="2212" actId="1076"/>
          <ac:spMkLst>
            <pc:docMk/>
            <pc:sldMk cId="1916856892" sldId="258"/>
            <ac:spMk id="13" creationId="{F4264B7A-FEFA-239B-DD56-A5AABAA1781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60" v="2223" actId="1076"/>
          <ac:spMkLst>
            <pc:docMk/>
            <pc:sldMk cId="1916856892" sldId="258"/>
            <ac:spMk id="14" creationId="{E138C623-FDD8-1043-678A-9A705A28E7D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91" v="2224" actId="1076"/>
          <ac:spMkLst>
            <pc:docMk/>
            <pc:sldMk cId="1916856892" sldId="258"/>
            <ac:spMk id="15" creationId="{73BD23FE-2D78-93DA-6800-D1BB86265732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578" v="22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41" v="221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75" v="2209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5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4"/>
          <ac:spMkLst>
            <pc:docMk/>
            <pc:sldMk cId="1916856892" sldId="258"/>
            <ac:spMk id="21" creationId="{2C9CCABA-FDD6-2228-BE2D-A45813366F2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3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2"/>
          <ac:spMkLst>
            <pc:docMk/>
            <pc:sldMk cId="1916856892" sldId="258"/>
            <ac:spMk id="23" creationId="{4A3B3CDA-B21A-FF21-3496-16166C0D51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1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0"/>
          <ac:spMkLst>
            <pc:docMk/>
            <pc:sldMk cId="1916856892" sldId="258"/>
            <ac:spMk id="25" creationId="{D7C3D620-3D11-AA1D-CB58-E113823E0B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00" v="2213" actId="1076"/>
          <ac:spMkLst>
            <pc:docMk/>
            <pc:sldMk cId="1916856892" sldId="258"/>
            <ac:spMk id="26" creationId="{8BA03909-C541-5F7D-D56F-0416C25262D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47" v="2214" actId="1076"/>
          <ac:spMkLst>
            <pc:docMk/>
            <pc:sldMk cId="1916856892" sldId="258"/>
            <ac:spMk id="27" creationId="{3BE05739-4D4A-841A-051A-628E56D7E7F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50" v="2220" actId="1076"/>
          <ac:spMkLst>
            <pc:docMk/>
            <pc:sldMk cId="1916856892" sldId="258"/>
            <ac:spMk id="28" creationId="{75B85BAD-A3AC-C913-B040-853780A3D4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19" v="2219" actId="1076"/>
          <ac:spMkLst>
            <pc:docMk/>
            <pc:sldMk cId="1916856892" sldId="258"/>
            <ac:spMk id="29" creationId="{83A072BD-5FE2-D775-1218-BD9A9A01244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  <ac:spMkLst>
            <pc:docMk/>
            <pc:sldMk cId="1916856892" sldId="258"/>
            <ac:spMk id="30" creationId="{9340D125-EDE5-31BB-391D-1CE29181885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969" v="2226" actId="1076"/>
          <ac:spMkLst>
            <pc:docMk/>
            <pc:sldMk cId="1916856892" sldId="258"/>
            <ac:spMk id="31" creationId="{1CB9E16A-FF0C-1B6E-2EB5-EC63F7D3A1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10" v="2216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88" v="2218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91" v="221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9"/>
          <ac:spMkLst>
            <pc:docMk/>
            <pc:sldMk cId="1916856892" sldId="258"/>
            <ac:spMk id="38" creationId="{2A61A3E2-8CB6-8426-D577-820A9C36E07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8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7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6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5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4"/>
          <ac:spMkLst>
            <pc:docMk/>
            <pc:sldMk cId="1916856892" sldId="258"/>
            <ac:spMk id="43" creationId="{27DFA763-4055-EEE4-40DF-184A17DDFA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6:49:55.956" v="441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6:49:55.956" v="441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7:07:39.474" v="6249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59339" y="2788130"/>
            <a:ext cx="1473287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Newham CHS 2024/25 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  <a:endParaRPr lang="en-US" sz="1600" b="1">
              <a:solidFill>
                <a:srgbClr val="000000"/>
              </a:solidFill>
              <a:latin typeface="Arial"/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410171" y="2368318"/>
            <a:ext cx="2165101" cy="513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err="1">
                <a:solidFill>
                  <a:schemeClr val="tx1"/>
                </a:solidFill>
                <a:latin typeface="Arial"/>
                <a:cs typeface="Arial"/>
              </a:rPr>
              <a:t>Optimising</a:t>
            </a: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 flow through </a:t>
            </a:r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Community Trust pathway 2 inpatient facility and transfer of care hub</a:t>
            </a:r>
            <a:endParaRPr lang="en-US"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420198" y="2950491"/>
            <a:ext cx="2165101" cy="8343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Improve access, waiting times, through co-production and pathway redesign with users and carers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410171" y="1737954"/>
            <a:ext cx="2165101" cy="553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Partnership working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6793849" y="2378344"/>
            <a:ext cx="5227978" cy="5135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Integrate IDH at ward level</a:t>
            </a:r>
            <a:endParaRPr lang="en-US" sz="1600">
              <a:solidFill>
                <a:schemeClr val="tx1"/>
              </a:solidFill>
              <a:latin typeface="Arial"/>
              <a:ea typeface="Calibri" panose="020F0502020204030204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Establish a clearly defined and communicated admission criteria to East Ham Care </a:t>
            </a:r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Centre, underpinned by National Discharge and Choice Policy to improve </a:t>
            </a:r>
            <a:r>
              <a:rPr lang="en-US" sz="900" err="1">
                <a:solidFill>
                  <a:schemeClr val="tx1"/>
                </a:solidFill>
                <a:latin typeface="Arial"/>
                <a:cs typeface="Arial"/>
              </a:rPr>
              <a:t>utilisation</a:t>
            </a:r>
            <a:endParaRPr lang="en-US" sz="900" dirty="0" err="1">
              <a:solidFill>
                <a:schemeClr val="tx1"/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Embedding good practice in line with National Discharge Policy and Guidance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6803875" y="2960516"/>
            <a:ext cx="5227978" cy="834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Address podiatry backlog and maintain 18-week RTT</a:t>
            </a:r>
            <a:endParaRPr lang="en-US" sz="1600" dirty="0">
              <a:solidFill>
                <a:schemeClr val="tx1"/>
              </a:solidFill>
              <a:latin typeface="Arial"/>
              <a:ea typeface="Calibri" panose="020F0502020204030204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Address MSK access and transform pathways as part of Community Collaborative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Deliver continence and diabetes service within 18/52 RTT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Redesign EPCT services, amalgamating fast falls, rapid response and referral and assessment team into one "Urgent Community Response Team"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Achieve a 7/7 day working for therapies in EPCT and RR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6793848" y="1748375"/>
            <a:ext cx="5238004" cy="5536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Work with the community collaborative to address specialist pathways to manage waiting times in collaboration with the ICB and other providers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 integrated pathways between secondary and primary care and local authority (including virtual wards, frailty, telehealth, homelessness, neuro rehab, phlebotomy)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960ABC-E69C-2E9C-B5FE-8F4C31C2C439}"/>
              </a:ext>
            </a:extLst>
          </p:cNvPr>
          <p:cNvSpPr/>
          <p:nvPr/>
        </p:nvSpPr>
        <p:spPr>
          <a:xfrm>
            <a:off x="4420198" y="6189638"/>
            <a:ext cx="2165101" cy="323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Deliver Financial Viability plans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B343DF-AE81-C987-4455-D128CF8E10D3}"/>
              </a:ext>
            </a:extLst>
          </p:cNvPr>
          <p:cNvSpPr/>
          <p:nvPr/>
        </p:nvSpPr>
        <p:spPr>
          <a:xfrm>
            <a:off x="6803875" y="6200057"/>
            <a:ext cx="5238004" cy="323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Development of PIDS for Financial Viability 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programmes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of work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ea typeface="Calibri"/>
                <a:cs typeface="Calibri"/>
              </a:rPr>
              <a:t>Ensure that services are delivered in line with commissioning and financial envelope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07533B-AA3D-AC6B-A531-FAE9C5EB9DC7}"/>
              </a:ext>
            </a:extLst>
          </p:cNvPr>
          <p:cNvSpPr/>
          <p:nvPr/>
        </p:nvSpPr>
        <p:spPr>
          <a:xfrm>
            <a:off x="4410171" y="1517373"/>
            <a:ext cx="2165101" cy="172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Progress Fuller and PCN model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264B7A-FEFA-239B-DD56-A5AABAA17812}"/>
              </a:ext>
            </a:extLst>
          </p:cNvPr>
          <p:cNvSpPr/>
          <p:nvPr/>
        </p:nvSpPr>
        <p:spPr>
          <a:xfrm>
            <a:off x="6793848" y="1527793"/>
            <a:ext cx="5238004" cy="172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>
                <a:solidFill>
                  <a:schemeClr val="tx1"/>
                </a:solidFill>
                <a:latin typeface="Arial"/>
                <a:cs typeface="Arial"/>
              </a:rPr>
              <a:t>PCN transformation projects in line with Primary Care objectives</a:t>
            </a:r>
            <a:endParaRPr lang="en-US" sz="1600">
              <a:solidFill>
                <a:schemeClr val="tx1"/>
              </a:solidFill>
              <a:latin typeface="Arial"/>
              <a:ea typeface="Calibri" panose="020F0502020204030204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38C623-FDD8-1043-678A-9A705A28E7DA}"/>
              </a:ext>
            </a:extLst>
          </p:cNvPr>
          <p:cNvSpPr/>
          <p:nvPr/>
        </p:nvSpPr>
        <p:spPr>
          <a:xfrm>
            <a:off x="4420198" y="5146900"/>
            <a:ext cx="2165101" cy="3130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Deliver services within commissioning frameworks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BD23FE-2D78-93DA-6800-D1BB86265732}"/>
              </a:ext>
            </a:extLst>
          </p:cNvPr>
          <p:cNvSpPr/>
          <p:nvPr/>
        </p:nvSpPr>
        <p:spPr>
          <a:xfrm>
            <a:off x="6803875" y="5147295"/>
            <a:ext cx="5238004" cy="313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service specifications particularly focusing on Long Covid and Pulmonary Rehab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Review the falls clinic/pathway currently provided in the Rapid Response team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A03909-C541-5F7D-D56F-0416C25262D0}"/>
              </a:ext>
            </a:extLst>
          </p:cNvPr>
          <p:cNvSpPr/>
          <p:nvPr/>
        </p:nvSpPr>
        <p:spPr>
          <a:xfrm>
            <a:off x="4410171" y="504715"/>
            <a:ext cx="2165101" cy="954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Urgent and Emergency Care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05739-4D4A-841A-051A-628E56D7E7FA}"/>
              </a:ext>
            </a:extLst>
          </p:cNvPr>
          <p:cNvSpPr/>
          <p:nvPr/>
        </p:nvSpPr>
        <p:spPr>
          <a:xfrm>
            <a:off x="6793848" y="515135"/>
            <a:ext cx="5238004" cy="954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ACP development within EPCT</a:t>
            </a:r>
            <a:endParaRPr lang="en-US" sz="1600" dirty="0">
              <a:solidFill>
                <a:schemeClr val="tx1"/>
              </a:solidFill>
              <a:latin typeface="Arial"/>
              <a:ea typeface="Calibri" panose="020F0502020204030204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Psychology input into household patients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Point of care testing and confirm a go-live date/rollout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Rapid response and falls to be one team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Streamline ordering of diagnostics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Emergency Department front door integration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Co-design UEC and ICT service in collaboration with Community Collaborative and ICB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B85BAD-A3AC-C913-B040-853780A3D474}"/>
              </a:ext>
            </a:extLst>
          </p:cNvPr>
          <p:cNvSpPr/>
          <p:nvPr/>
        </p:nvSpPr>
        <p:spPr>
          <a:xfrm>
            <a:off x="4410172" y="3833452"/>
            <a:ext cx="2165101" cy="12554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Workforce, Recruitment and Retention plans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A072BD-5FE2-D775-1218-BD9A9A01244C}"/>
              </a:ext>
            </a:extLst>
          </p:cNvPr>
          <p:cNvSpPr/>
          <p:nvPr/>
        </p:nvSpPr>
        <p:spPr>
          <a:xfrm>
            <a:off x="6793849" y="3833846"/>
            <a:ext cx="5238004" cy="12554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Increase uptake on apprenticeship roles in AHP and nursing by 5%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Collaborate with schools and colleges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Embed safe staffing tools and report quarterly ensuring that staffing models reflect the acuity and dependency of patients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 a workforce pipeline for international professionals linked to agency reduction (10% reduction)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Rotation posts for AHP with LBN and Acute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Realign admin functions away from clinicians ensuring skills and competencies are mapped for all bands and monitored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340D125-EDE5-31BB-391D-1CE291818856}"/>
              </a:ext>
            </a:extLst>
          </p:cNvPr>
          <p:cNvSpPr/>
          <p:nvPr/>
        </p:nvSpPr>
        <p:spPr>
          <a:xfrm>
            <a:off x="4420198" y="5507847"/>
            <a:ext cx="2165101" cy="6238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Arial"/>
              </a:rPr>
              <a:t>Sustainability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B9E16A-FF0C-1B6E-2EB5-EC63F7D3A13F}"/>
              </a:ext>
            </a:extLst>
          </p:cNvPr>
          <p:cNvSpPr/>
          <p:nvPr/>
        </p:nvSpPr>
        <p:spPr>
          <a:xfrm>
            <a:off x="6803875" y="5508240"/>
            <a:ext cx="5238004" cy="6238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Promote paper-light and agile working through the rollout of laptops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Repatriate services to East Ham Care Centre to </a:t>
            </a:r>
            <a:r>
              <a:rPr lang="en-US" sz="900" dirty="0" err="1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maximise</a:t>
            </a:r>
            <a:r>
              <a:rPr lang="en-US" sz="900" dirty="0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 areas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Reduce footfall of multiple providers in patients homes (transport, IT)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 err="1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Maximise</a:t>
            </a:r>
            <a:r>
              <a:rPr lang="en-US" sz="900" dirty="0">
                <a:solidFill>
                  <a:schemeClr val="tx1"/>
                </a:solidFill>
                <a:latin typeface="Arial"/>
                <a:ea typeface="Calibri" panose="020F0502020204030204"/>
                <a:cs typeface="Calibri" panose="020F0502020204030204"/>
              </a:rPr>
              <a:t> estates and review open space usage</a:t>
            </a:r>
          </a:p>
        </p:txBody>
      </p:sp>
      <p:cxnSp>
        <p:nvCxnSpPr>
          <p:cNvPr id="3" name="Straight Arrow Connector 2"/>
          <p:cNvCxnSpPr>
            <a:stCxn id="26" idx="1"/>
            <a:endCxn id="5" idx="3"/>
          </p:cNvCxnSpPr>
          <p:nvPr/>
        </p:nvCxnSpPr>
        <p:spPr>
          <a:xfrm flipH="1">
            <a:off x="3890810" y="982069"/>
            <a:ext cx="519361" cy="229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1"/>
            <a:endCxn id="5" idx="3"/>
          </p:cNvCxnSpPr>
          <p:nvPr/>
        </p:nvCxnSpPr>
        <p:spPr>
          <a:xfrm flipH="1" flipV="1">
            <a:off x="3890810" y="1211383"/>
            <a:ext cx="519361" cy="392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1"/>
            <a:endCxn id="5" idx="3"/>
          </p:cNvCxnSpPr>
          <p:nvPr/>
        </p:nvCxnSpPr>
        <p:spPr>
          <a:xfrm flipH="1" flipV="1">
            <a:off x="3890810" y="1211383"/>
            <a:ext cx="519361" cy="803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  <a:endCxn id="7" idx="3"/>
          </p:cNvCxnSpPr>
          <p:nvPr/>
        </p:nvCxnSpPr>
        <p:spPr>
          <a:xfrm flipH="1">
            <a:off x="3890808" y="2625093"/>
            <a:ext cx="519363" cy="9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1"/>
            <a:endCxn id="7" idx="3"/>
          </p:cNvCxnSpPr>
          <p:nvPr/>
        </p:nvCxnSpPr>
        <p:spPr>
          <a:xfrm flipH="1" flipV="1">
            <a:off x="3890808" y="2723090"/>
            <a:ext cx="529390" cy="644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1"/>
            <a:endCxn id="9" idx="3"/>
          </p:cNvCxnSpPr>
          <p:nvPr/>
        </p:nvCxnSpPr>
        <p:spPr>
          <a:xfrm flipH="1" flipV="1">
            <a:off x="3890806" y="4222508"/>
            <a:ext cx="519366" cy="238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4" idx="1"/>
            <a:endCxn id="10" idx="3"/>
          </p:cNvCxnSpPr>
          <p:nvPr/>
        </p:nvCxnSpPr>
        <p:spPr>
          <a:xfrm flipH="1">
            <a:off x="3890805" y="5303411"/>
            <a:ext cx="529393" cy="418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1"/>
            <a:endCxn id="10" idx="3"/>
          </p:cNvCxnSpPr>
          <p:nvPr/>
        </p:nvCxnSpPr>
        <p:spPr>
          <a:xfrm flipH="1" flipV="1">
            <a:off x="3890805" y="5721927"/>
            <a:ext cx="529393" cy="97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6" idx="1"/>
            <a:endCxn id="10" idx="3"/>
          </p:cNvCxnSpPr>
          <p:nvPr/>
        </p:nvCxnSpPr>
        <p:spPr>
          <a:xfrm flipH="1" flipV="1">
            <a:off x="3890805" y="5721927"/>
            <a:ext cx="529393" cy="629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7" idx="1"/>
            <a:endCxn id="26" idx="3"/>
          </p:cNvCxnSpPr>
          <p:nvPr/>
        </p:nvCxnSpPr>
        <p:spPr>
          <a:xfrm flipH="1" flipV="1">
            <a:off x="6575272" y="982069"/>
            <a:ext cx="218576" cy="10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1"/>
            <a:endCxn id="12" idx="3"/>
          </p:cNvCxnSpPr>
          <p:nvPr/>
        </p:nvCxnSpPr>
        <p:spPr>
          <a:xfrm flipH="1" flipV="1">
            <a:off x="6575272" y="1603701"/>
            <a:ext cx="218576" cy="10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7" idx="1"/>
            <a:endCxn id="19" idx="3"/>
          </p:cNvCxnSpPr>
          <p:nvPr/>
        </p:nvCxnSpPr>
        <p:spPr>
          <a:xfrm flipH="1" flipV="1">
            <a:off x="6575272" y="2014781"/>
            <a:ext cx="218576" cy="10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5" idx="1"/>
            <a:endCxn id="17" idx="3"/>
          </p:cNvCxnSpPr>
          <p:nvPr/>
        </p:nvCxnSpPr>
        <p:spPr>
          <a:xfrm flipH="1" flipV="1">
            <a:off x="6575272" y="2625093"/>
            <a:ext cx="218577" cy="10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36" idx="1"/>
            <a:endCxn id="18" idx="3"/>
          </p:cNvCxnSpPr>
          <p:nvPr/>
        </p:nvCxnSpPr>
        <p:spPr>
          <a:xfrm flipH="1" flipV="1">
            <a:off x="6585299" y="3367686"/>
            <a:ext cx="218576" cy="1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9" idx="1"/>
            <a:endCxn id="28" idx="3"/>
          </p:cNvCxnSpPr>
          <p:nvPr/>
        </p:nvCxnSpPr>
        <p:spPr>
          <a:xfrm flipH="1" flipV="1">
            <a:off x="6575273" y="4461200"/>
            <a:ext cx="218576" cy="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5" idx="1"/>
            <a:endCxn id="14" idx="3"/>
          </p:cNvCxnSpPr>
          <p:nvPr/>
        </p:nvCxnSpPr>
        <p:spPr>
          <a:xfrm flipH="1" flipV="1">
            <a:off x="6585299" y="5303411"/>
            <a:ext cx="218576" cy="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1" idx="1"/>
            <a:endCxn id="30" idx="3"/>
          </p:cNvCxnSpPr>
          <p:nvPr/>
        </p:nvCxnSpPr>
        <p:spPr>
          <a:xfrm flipH="1" flipV="1">
            <a:off x="6585299" y="5819767"/>
            <a:ext cx="218576" cy="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" idx="1"/>
            <a:endCxn id="6" idx="3"/>
          </p:cNvCxnSpPr>
          <p:nvPr/>
        </p:nvCxnSpPr>
        <p:spPr>
          <a:xfrm flipH="1" flipV="1">
            <a:off x="6585299" y="6351163"/>
            <a:ext cx="218576" cy="10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" idx="1"/>
            <a:endCxn id="4" idx="3"/>
          </p:cNvCxnSpPr>
          <p:nvPr/>
        </p:nvCxnSpPr>
        <p:spPr>
          <a:xfrm flipH="1">
            <a:off x="1632626" y="1211383"/>
            <a:ext cx="624476" cy="2059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1"/>
            <a:endCxn id="4" idx="3"/>
          </p:cNvCxnSpPr>
          <p:nvPr/>
        </p:nvCxnSpPr>
        <p:spPr>
          <a:xfrm flipH="1">
            <a:off x="1632626" y="2723090"/>
            <a:ext cx="624474" cy="547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1"/>
            <a:endCxn id="4" idx="3"/>
          </p:cNvCxnSpPr>
          <p:nvPr/>
        </p:nvCxnSpPr>
        <p:spPr>
          <a:xfrm flipH="1" flipV="1">
            <a:off x="1632626" y="3270658"/>
            <a:ext cx="624472" cy="95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4" idx="3"/>
          </p:cNvCxnSpPr>
          <p:nvPr/>
        </p:nvCxnSpPr>
        <p:spPr>
          <a:xfrm flipH="1" flipV="1">
            <a:off x="1632626" y="3270658"/>
            <a:ext cx="624471" cy="2451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34560"/>
              </p:ext>
            </p:extLst>
          </p:nvPr>
        </p:nvGraphicFramePr>
        <p:xfrm>
          <a:off x="111327" y="79604"/>
          <a:ext cx="11969862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637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38277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33250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53289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145979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2284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06382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51708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5412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9613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161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92184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Urgent and Emergency Care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Review service specification with the ICB and develop ED front door links with NUH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Work with the ICB to design the URC model in line with national and NEL needs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Audit patient activity for point of care testing and map patient journey to ascertain whether current test panels are effective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Increase in oral antibiotic prescribing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Reductions in ED admissions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Supporting admission avoidance which will improve patient experience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Pharmacy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ICB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Raj Shah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63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Progress Fuller and PCN model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Ensure effective communication</a:t>
                      </a:r>
                      <a:r>
                        <a:rPr lang="en-US" sz="800" baseline="0" dirty="0">
                          <a:latin typeface="Arial"/>
                        </a:rPr>
                        <a:t> between ICS subgroups at place levels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CD to feedback to CS forums as work progress</a:t>
                      </a:r>
                      <a:r>
                        <a:rPr lang="en-US" sz="800" baseline="0" dirty="0">
                          <a:latin typeface="Arial"/>
                        </a:rPr>
                        <a:t> in Transformation groups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TBC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Raj Shah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204715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Partnership Working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EMIS templates update  and scoping exercise of respiratory virtual wards – audit current activity and demand against current staffing model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New Florence system evaluation and </a:t>
                      </a:r>
                      <a:r>
                        <a:rPr lang="en-US" sz="8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Docobo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 within care homes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Pathway meeting with stakeholders and funding identification for homelessness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Neuro-navigator funded and identify training needs and gaps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Review phlebotomy and feedback to staff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Approve funding for frailty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Respiratory virtual ward live and potentially frailty virtual ward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Care homes pilot and scaling where RMT need is identified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 a sustainable place based model for homelessness – dependent on ICB funding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Continue discussion with ICB and identify IC set up to provide care to L1 patients including staff training needs and review neuro-navigation data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Barts to liaise with contracts after pilot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Evaluation and data collection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Relevant SLT and </a:t>
                      </a:r>
                      <a:r>
                        <a:rPr lang="en-US" sz="800" dirty="0" err="1">
                          <a:latin typeface="Arial"/>
                        </a:rPr>
                        <a:t>MoUs</a:t>
                      </a:r>
                      <a:r>
                        <a:rPr lang="en-US" sz="800" dirty="0">
                          <a:latin typeface="Arial"/>
                        </a:rPr>
                        <a:t> to implement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 a business case if applicable for telehealth and level 1 patients – neuro rehab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Analyse data via discharges and step downs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err="1">
                          <a:latin typeface="Arial"/>
                        </a:rPr>
                        <a:t>Swiftqueue</a:t>
                      </a:r>
                      <a:endParaRPr lang="en-US" sz="800" dirty="0" err="1"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Audit patient activity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Feedback and patient surveys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Outcome data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Reducing pathway duplications</a:t>
                      </a:r>
                    </a:p>
                    <a:p>
                      <a:pPr lvl="0" algn="l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Streamlining current pathways ensuring these are effective and efficient contributing to patient outcomes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LBN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ICB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Finance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BDU</a:t>
                      </a:r>
                    </a:p>
                    <a:p>
                      <a:pPr marL="171450" lvl="0" indent="-171450" algn="l">
                        <a:buFont typeface="Calibri"/>
                        <a:buChar char="-"/>
                      </a:pPr>
                      <a:r>
                        <a:rPr lang="en-US" sz="800" dirty="0">
                          <a:latin typeface="Arial"/>
                        </a:rPr>
                        <a:t>Performance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Ram/Jo/Gavin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695637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1" dirty="0" err="1">
                          <a:latin typeface="Arial"/>
                        </a:rPr>
                        <a:t>Optimising</a:t>
                      </a:r>
                      <a:r>
                        <a:rPr lang="en-US" sz="900" b="1" dirty="0">
                          <a:latin typeface="Arial"/>
                        </a:rPr>
                        <a:t> flow through community trust pathway 2 Inpatient facility and transfer of care hub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 reach therapy impact and data collection, review and meet with NUHT therapists to integrated IDH at ward level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Agree an admission and discharge 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Implement recommendations from Q1 review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Evaluation against current workforce and possible A and E in reach inclusion (capacity dependent)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Continue and review data and </a:t>
                      </a:r>
                      <a:r>
                        <a:rPr lang="en-US" sz="800" dirty="0" err="1">
                          <a:latin typeface="Arial"/>
                        </a:rPr>
                        <a:t>presnet</a:t>
                      </a:r>
                      <a:r>
                        <a:rPr lang="en-US" sz="800" dirty="0">
                          <a:latin typeface="Arial"/>
                        </a:rPr>
                        <a:t> at IDH governance group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 reach data and measurement against actual discharges – to be led by the head of IDH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Establishing a clear admission and discharge criteria to prevent delays, admissions etc.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In reach data with the help of performance as required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Ram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32981"/>
              </p:ext>
            </p:extLst>
          </p:nvPr>
        </p:nvGraphicFramePr>
        <p:xfrm>
          <a:off x="111327" y="79604"/>
          <a:ext cx="11969864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552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8336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33250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133614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5655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2284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06382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51708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5412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30078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sz="100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40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Improve access, waiting times, through co-production and pathway redesign with users and carers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3% reduction in podiatry caseload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Ensure referral guidance is in place for MSK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Undertake demand and capacity analysis for Diabetes/continence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People and culture consultation for 7/7 working in EPCT and RR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5% backlog reduction in podiatry caseload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Review the clinical effectiveness of the </a:t>
                      </a:r>
                      <a:r>
                        <a:rPr lang="en-US" sz="800" dirty="0" err="1">
                          <a:latin typeface="Arial"/>
                        </a:rPr>
                        <a:t>getUbetter</a:t>
                      </a:r>
                      <a:r>
                        <a:rPr lang="en-US" sz="800" dirty="0">
                          <a:latin typeface="Arial"/>
                        </a:rPr>
                        <a:t> app for MSK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GP/PCN engagement to ensure effectiveness of diabetes and continence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Start process with People and Culture for EPCT and develop business case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10% reduction in backlog for podiatry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Consultation for EPCT services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Waiting times (referrals, waiting lists etc.)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KPIs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Activity growth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wellbeing via. Surveys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err="1">
                          <a:latin typeface="Arial"/>
                        </a:rPr>
                        <a:t>Enusring</a:t>
                      </a:r>
                      <a:r>
                        <a:rPr lang="en-US" sz="800" dirty="0">
                          <a:latin typeface="Arial"/>
                        </a:rPr>
                        <a:t> services remain efficient reducing delays and reducing costs by ensuring that patients are moving through the pathway efficiently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Performance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Digital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ICB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Barts Health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People and Culture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Primary Care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Finance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Gavin/Jo/Ram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Workforce, recruitment and retention plans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Appoint AHP facilitator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Ensure Band 8a/7 training for Safe Staffing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Scope out increasing update of AHP apprentice roles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Advertise AHP apprentice roles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Implement safe staffing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Retention of staff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Increase temporary staffing to backfill vacancy created by post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survey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Evaluation against current workforce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n/a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Governance team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Psychology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Corporate People and Culture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Gavin/Ram/Jo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Deliver services within commissioning frameworks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Service </a:t>
                      </a:r>
                      <a:r>
                        <a:rPr lang="en-US" sz="800" dirty="0" err="1">
                          <a:latin typeface="Arial"/>
                        </a:rPr>
                        <a:t>conitnuity</a:t>
                      </a:r>
                      <a:r>
                        <a:rPr lang="en-US" sz="800" dirty="0">
                          <a:latin typeface="Arial"/>
                        </a:rPr>
                        <a:t> of long covid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Book additional value for pulmonary rehab classes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Review falls clinic/pathway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Potential tender process for long covid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Consider PR/CR/LC ops service merger and leadership direction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Potential service provision across NEL for long covid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Review services' activity and data reporting in line with national requirement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Development of a business case for pulmonary rehab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Referral data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Patient feedback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Ensuring services meet FV goals and targets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Performance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People and Culture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Ram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45118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1" dirty="0">
                          <a:latin typeface="Arial"/>
                        </a:rPr>
                        <a:t>Sustainability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Move away from patient folders and current model of printing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Implement learning from Q1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Printing volumes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Promoting paper-light and adult working through the rollout of laptops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Green Team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Fran Colley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Financial Viability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Conclude PIDS for Financial Viability </a:t>
                      </a:r>
                      <a:r>
                        <a:rPr lang="en-US" sz="800" err="1">
                          <a:latin typeface="Arial"/>
                        </a:rPr>
                        <a:t>programmes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Conduct a consultation of services to relocate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 phlebotomy staff in line with the review recommendations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Monitor activity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Relocate services following office consolidation review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SQ data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FV </a:t>
                      </a:r>
                      <a:r>
                        <a:rPr lang="en-US" sz="800" dirty="0" err="1">
                          <a:latin typeface="Arial"/>
                        </a:rPr>
                        <a:t>Programmes</a:t>
                      </a:r>
                      <a:r>
                        <a:rPr lang="en-US" sz="800" dirty="0">
                          <a:latin typeface="Arial"/>
                        </a:rPr>
                        <a:t> of work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Sarah (FV)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Performance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SQ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800" dirty="0">
                          <a:latin typeface="Arial"/>
                        </a:rPr>
                        <a:t>Jo/Ram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046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1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1370</Words>
  <Application>Microsoft Office PowerPoint</Application>
  <PresentationFormat>Widescreen</PresentationFormat>
  <Paragraphs>212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905</cp:revision>
  <dcterms:created xsi:type="dcterms:W3CDTF">2023-12-01T11:05:55Z</dcterms:created>
  <dcterms:modified xsi:type="dcterms:W3CDTF">2024-03-13T12:09:17Z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