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2" r:id="rId5"/>
    <p:sldId id="266" r:id="rId6"/>
    <p:sldId id="272" r:id="rId7"/>
    <p:sldId id="267" r:id="rId8"/>
    <p:sldId id="269" r:id="rId9"/>
    <p:sldId id="270" r:id="rId10"/>
    <p:sldId id="271" r:id="rId11"/>
    <p:sldId id="268" r:id="rId12"/>
    <p:sldId id="263" r:id="rId13"/>
    <p:sldId id="261" r:id="rId14"/>
    <p:sldId id="259" r:id="rId15"/>
    <p:sldId id="265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2449A6-783D-3A27-0273-BCEEF3F5221D}" name="Tahmina Hadi" initials="TH" userId="7f16182c0596b16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3" autoAdjust="0"/>
    <p:restoredTop sz="83754" autoAdjust="0"/>
  </p:normalViewPr>
  <p:slideViewPr>
    <p:cSldViewPr snapToGrid="0">
      <p:cViewPr varScale="1">
        <p:scale>
          <a:sx n="96" d="100"/>
          <a:sy n="96" d="100"/>
        </p:scale>
        <p:origin x="10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7DCB2-7264-4718-B971-07D35C590C2E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A9A4E-9454-4169-A1D5-88AB7FB05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9A4E-9454-4169-A1D5-88AB7FB057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577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0000"/>
                </a:solidFill>
                <a:latin typeface="Arial"/>
                <a:cs typeface="Arial"/>
              </a:rPr>
              <a:t>Restraint: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Equity gap between ethnic groups across Adult &amp; Older Adult services in restrictive practice has considerably narrowed.</a:t>
            </a:r>
          </a:p>
          <a:p>
            <a:r>
              <a:rPr lang="en-GB" b="1" dirty="0"/>
              <a:t>Patient safety incidents and near misses</a:t>
            </a:r>
            <a:r>
              <a:rPr lang="en-GB" b="0" dirty="0"/>
              <a:t>: Reduced in 2023 for Asian patients by 3</a:t>
            </a:r>
            <a:r>
              <a:rPr lang="en-GB" b="0" baseline="30000" dirty="0"/>
              <a:t>rd</a:t>
            </a:r>
            <a:r>
              <a:rPr lang="en-GB" b="0" dirty="0"/>
              <a:t> quarter; largely stayed the same for Black patients</a:t>
            </a:r>
          </a:p>
          <a:p>
            <a:endParaRPr lang="en-GB" b="0" dirty="0"/>
          </a:p>
          <a:p>
            <a:pPr lvl="0"/>
            <a:r>
              <a:rPr lang="en-GB" sz="1200" b="1" dirty="0">
                <a:solidFill>
                  <a:srgbClr val="000000"/>
                </a:solidFill>
                <a:latin typeface="Arial"/>
                <a:cs typeface="Arial"/>
              </a:rPr>
              <a:t>Cultural Awareness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: 1</a:t>
            </a:r>
            <a:r>
              <a:rPr lang="en-GB" sz="1200" baseline="30000" dirty="0">
                <a:solidFill>
                  <a:srgbClr val="000000"/>
                </a:solidFill>
                <a:latin typeface="Arial"/>
                <a:cs typeface="Arial"/>
              </a:rPr>
              <a:t>st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annual population health report – coproduced with service users</a:t>
            </a:r>
          </a:p>
          <a:p>
            <a:pPr lvl="0"/>
            <a:r>
              <a:rPr lang="en-GB" sz="1200" b="1" dirty="0">
                <a:solidFill>
                  <a:srgbClr val="000000"/>
                </a:solidFill>
                <a:latin typeface="Arial"/>
                <a:cs typeface="Arial"/>
              </a:rPr>
              <a:t>Staff Knowledge and Awareness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: PCREF Steering Group and workshops</a:t>
            </a:r>
          </a:p>
          <a:p>
            <a:pPr lvl="0"/>
            <a:r>
              <a:rPr lang="en-GB" sz="1200" b="1" dirty="0">
                <a:solidFill>
                  <a:srgbClr val="000000"/>
                </a:solidFill>
                <a:latin typeface="Arial"/>
                <a:cs typeface="Arial"/>
              </a:rPr>
              <a:t>Partnership Working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: Anchor organisation, microgrants</a:t>
            </a:r>
            <a:endParaRPr lang="en-GB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/>
            <a:r>
              <a:rPr lang="en-GB" sz="1200" b="1" dirty="0">
                <a:solidFill>
                  <a:srgbClr val="000000"/>
                </a:solidFill>
                <a:latin typeface="Arial"/>
                <a:cs typeface="Arial"/>
              </a:rPr>
              <a:t>Coproduction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: People Participation scheme and infrastructure, EDI WTG</a:t>
            </a:r>
            <a:endParaRPr lang="en-GB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/>
            <a:r>
              <a:rPr lang="en-GB" sz="1200" b="1" dirty="0">
                <a:solidFill>
                  <a:srgbClr val="000000"/>
                </a:solidFill>
                <a:latin typeface="Arial"/>
                <a:cs typeface="Arial"/>
              </a:rPr>
              <a:t>Co-Learning: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Recovery Colleges in all directorates</a:t>
            </a:r>
            <a:endParaRPr lang="en-GB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/>
            <a:r>
              <a:rPr lang="en-GB" sz="1200" b="1" dirty="0">
                <a:solidFill>
                  <a:srgbClr val="000000"/>
                </a:solidFill>
                <a:latin typeface="Arial"/>
                <a:cs typeface="Arial"/>
              </a:rPr>
              <a:t>Intersectionality: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Embedded in PCREF workshops</a:t>
            </a:r>
            <a:endParaRPr lang="en-GB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/>
            <a:r>
              <a:rPr lang="en-GB" sz="1200" b="1" dirty="0">
                <a:solidFill>
                  <a:srgbClr val="000000"/>
                </a:solidFill>
                <a:latin typeface="Arial"/>
                <a:cs typeface="Arial"/>
              </a:rPr>
              <a:t>Trauma-Informed Care: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Work happening across directorates, </a:t>
            </a:r>
            <a:r>
              <a:rPr lang="en-GB" sz="1200" dirty="0" err="1">
                <a:solidFill>
                  <a:srgbClr val="000000"/>
                </a:solidFill>
                <a:latin typeface="Arial"/>
                <a:cs typeface="Arial"/>
              </a:rPr>
              <a:t>Trustwide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trauma-informed community of practice happens each month</a:t>
            </a:r>
            <a:endParaRPr lang="en-GB" sz="1400" i="0" u="none" strike="noStrike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9A4E-9454-4169-A1D5-88AB7FB057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73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DCB2F-9830-3E58-F70A-83EDD80FF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A1C2B-CA96-91DA-72EC-9673DA111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8A56E-557A-5B2B-DD07-6119E9321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2BD21-55CB-197A-E338-D55B8344F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9A4E-9454-4169-A1D5-88AB7FB057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6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DCB2F-9830-3E58-F70A-83EDD80FF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A1C2B-CA96-91DA-72EC-9673DA111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8A56E-557A-5B2B-DD07-6119E9321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What</a:t>
            </a:r>
            <a:r>
              <a:rPr lang="en-GB" b="1" baseline="0" dirty="0" smtClean="0"/>
              <a:t> can you share with us to learn?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2BD21-55CB-197A-E338-D55B8344F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9A4E-9454-4169-A1D5-88AB7FB0572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46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F11BC-31DE-6896-BF64-A1E74F82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607D3-AD0F-FB43-A03D-AAEB078C2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FEC6B-1F59-6CAF-2164-A471E2643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37C07-E040-DEF3-74EC-147C24E39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9A4E-9454-4169-A1D5-88AB7FB057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74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F11BC-31DE-6896-BF64-A1E74F82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607D3-AD0F-FB43-A03D-AAEB078C2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FEC6B-1F59-6CAF-2164-A471E2643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37C07-E040-DEF3-74EC-147C24E39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9A4E-9454-4169-A1D5-88AB7FB057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19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F11BC-31DE-6896-BF64-A1E74F82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607D3-AD0F-FB43-A03D-AAEB078C2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FEC6B-1F59-6CAF-2164-A471E2643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full list of PCREF metrics can be found in the PCREF</a:t>
            </a:r>
            <a:r>
              <a:rPr lang="en-GB" baseline="0" dirty="0" smtClean="0"/>
              <a:t> reporting template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37C07-E040-DEF3-74EC-147C24E39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9A4E-9454-4169-A1D5-88AB7FB057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44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F11BC-31DE-6896-BF64-A1E74F82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607D3-AD0F-FB43-A03D-AAEB078C2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FEC6B-1F59-6CAF-2164-A471E2643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37C07-E040-DEF3-74EC-147C24E39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9A4E-9454-4169-A1D5-88AB7FB057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97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F11BC-31DE-6896-BF64-A1E74F82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607D3-AD0F-FB43-A03D-AAEB078C2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FEC6B-1F59-6CAF-2164-A471E2643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37C07-E040-DEF3-74EC-147C24E39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9A4E-9454-4169-A1D5-88AB7FB057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76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F11BC-31DE-6896-BF64-A1E74F82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607D3-AD0F-FB43-A03D-AAEB078C2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FEC6B-1F59-6CAF-2164-A471E2643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37C07-E040-DEF3-74EC-147C24E39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9A4E-9454-4169-A1D5-88AB7FB057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74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F11BC-31DE-6896-BF64-A1E74F82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607D3-AD0F-FB43-A03D-AAEB078C2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FEC6B-1F59-6CAF-2164-A471E2643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37C07-E040-DEF3-74EC-147C24E39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9A4E-9454-4169-A1D5-88AB7FB057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572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PCREF Workshops also highlight existing</a:t>
            </a:r>
            <a:r>
              <a:rPr lang="en-GB" baseline="0" dirty="0" smtClean="0"/>
              <a:t> research and learning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A9A4E-9454-4169-A1D5-88AB7FB057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5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D7FD-9422-461F-B160-9614ACEF9A2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DE0E-76B1-45B5-9AAB-0E2FD1A77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D7FD-9422-461F-B160-9614ACEF9A2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DE0E-76B1-45B5-9AAB-0E2FD1A77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4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D7FD-9422-461F-B160-9614ACEF9A2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DE0E-76B1-45B5-9AAB-0E2FD1A77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57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D019B4-697B-1E42-92B9-1831D658E78C}"/>
              </a:ext>
            </a:extLst>
          </p:cNvPr>
          <p:cNvSpPr txBox="1"/>
          <p:nvPr userDrawn="1"/>
        </p:nvSpPr>
        <p:spPr>
          <a:xfrm>
            <a:off x="10210799" y="6299200"/>
            <a:ext cx="1667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err="1">
                <a:solidFill>
                  <a:srgbClr val="0067A5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elft.nhs.uk</a:t>
            </a:r>
            <a:endParaRPr lang="en-GB" sz="1600" kern="1200">
              <a:solidFill>
                <a:srgbClr val="0067A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83400AE1-494C-2F41-8C8C-5EDAEA322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BE6C46-1CED-194F-8E5F-5AF412A2D058}"/>
              </a:ext>
            </a:extLst>
          </p:cNvPr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6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76205BC2-E895-7B4A-9F73-E5C3294E2F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6929" y="133349"/>
            <a:ext cx="1572683" cy="802131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6327FCB-ED4F-0746-B6EE-C0DFA3DFD0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9" y="371445"/>
            <a:ext cx="4862808" cy="64242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36A0934-E77B-CD45-A334-A5AEE9F0DA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279" y="1883900"/>
            <a:ext cx="3651414" cy="320677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285750" indent="-285750">
              <a:spcAft>
                <a:spcPts val="600"/>
              </a:spcAft>
              <a:buClr>
                <a:srgbClr val="0067A5"/>
              </a:buClr>
              <a:buFont typeface="Arial" panose="020B0604020202020204" pitchFamily="34" charset="0"/>
              <a:buChar char="•"/>
            </a:pPr>
            <a:r>
              <a:rPr lang="en-GB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1</a:t>
            </a:r>
          </a:p>
          <a:p>
            <a:pPr marL="285750" indent="-285750">
              <a:spcAft>
                <a:spcPts val="600"/>
              </a:spcAft>
              <a:buClr>
                <a:srgbClr val="0067A5"/>
              </a:buClr>
              <a:buFont typeface="Arial" panose="020B0604020202020204" pitchFamily="34" charset="0"/>
              <a:buChar char="•"/>
            </a:pPr>
            <a:r>
              <a:rPr lang="en-GB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2</a:t>
            </a:r>
          </a:p>
          <a:p>
            <a:pPr marL="285750" indent="-285750">
              <a:spcAft>
                <a:spcPts val="600"/>
              </a:spcAft>
              <a:buClr>
                <a:srgbClr val="0067A5"/>
              </a:buClr>
              <a:buFont typeface="Arial" panose="020B0604020202020204" pitchFamily="34" charset="0"/>
              <a:buChar char="•"/>
            </a:pPr>
            <a:r>
              <a:rPr lang="en-GB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4562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D7FD-9422-461F-B160-9614ACEF9A2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DE0E-76B1-45B5-9AAB-0E2FD1A77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99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D7FD-9422-461F-B160-9614ACEF9A2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DE0E-76B1-45B5-9AAB-0E2FD1A77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80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D7FD-9422-461F-B160-9614ACEF9A2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DE0E-76B1-45B5-9AAB-0E2FD1A77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D7FD-9422-461F-B160-9614ACEF9A2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DE0E-76B1-45B5-9AAB-0E2FD1A77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03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D7FD-9422-461F-B160-9614ACEF9A2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DE0E-76B1-45B5-9AAB-0E2FD1A77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3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D7FD-9422-461F-B160-9614ACEF9A2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DE0E-76B1-45B5-9AAB-0E2FD1A77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4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D7FD-9422-461F-B160-9614ACEF9A2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DE0E-76B1-45B5-9AAB-0E2FD1A77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24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D7FD-9422-461F-B160-9614ACEF9A2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DE0E-76B1-45B5-9AAB-0E2FD1A77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0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DD7FD-9422-461F-B160-9614ACEF9A2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9DE0E-76B1-45B5-9AAB-0E2FD1A77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05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sykes5@nhs.ne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34628-8009-2E71-CC1E-CCBD56D1C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7A9E594-BA85-9AE5-9A87-62C24A68197E}"/>
              </a:ext>
            </a:extLst>
          </p:cNvPr>
          <p:cNvSpPr>
            <a:spLocks noGrp="1"/>
          </p:cNvSpPr>
          <p:nvPr/>
        </p:nvSpPr>
        <p:spPr>
          <a:xfrm>
            <a:off x="408009" y="236796"/>
            <a:ext cx="7481622" cy="64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Patient and </a:t>
            </a:r>
            <a:r>
              <a:rPr lang="en-GB" dirty="0" smtClean="0"/>
              <a:t>Carer </a:t>
            </a:r>
            <a:r>
              <a:rPr lang="en-GB" dirty="0"/>
              <a:t>Race Equality Framework</a:t>
            </a:r>
          </a:p>
          <a:p>
            <a:r>
              <a:rPr lang="en-GB" sz="2000" b="1" dirty="0" smtClean="0"/>
              <a:t>Social Work Lunchtime Seminar</a:t>
            </a:r>
            <a:endParaRPr lang="en-US" sz="20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DBB37EE-EE68-441F-6E42-1F4C21958991}"/>
              </a:ext>
            </a:extLst>
          </p:cNvPr>
          <p:cNvSpPr txBox="1">
            <a:spLocks/>
          </p:cNvSpPr>
          <p:nvPr/>
        </p:nvSpPr>
        <p:spPr>
          <a:xfrm>
            <a:off x="130629" y="1918966"/>
            <a:ext cx="11930742" cy="4513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GB" sz="5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Patient and Carer</a:t>
            </a:r>
            <a:br>
              <a:rPr lang="en-GB" sz="5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GB" sz="5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Race Equality Framework</a:t>
            </a:r>
            <a:endParaRPr lang="en-GB"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GB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3/4/24</a:t>
            </a:r>
            <a:endParaRPr lang="en-GB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GB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Juliana </a:t>
            </a:r>
            <a:r>
              <a:rPr lang="en-GB" sz="2000" dirty="0" err="1" smtClean="0">
                <a:solidFill>
                  <a:srgbClr val="000000"/>
                </a:solidFill>
                <a:latin typeface="Arial"/>
                <a:cs typeface="Arial"/>
              </a:rPr>
              <a:t>Ansah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 (Head of Equity, Diversity and Inclusion, PCREF Strategy Lead)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Robert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Sykes (PP Lead for Equity, Diversity &amp; Inclusion, PCREF Patient and Carer Engagement Lead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9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40656-82CB-E017-E257-EA39196AD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2478810-84A8-6566-F54D-A4C7BA6607A4}"/>
              </a:ext>
            </a:extLst>
          </p:cNvPr>
          <p:cNvSpPr>
            <a:spLocks noGrp="1"/>
          </p:cNvSpPr>
          <p:nvPr/>
        </p:nvSpPr>
        <p:spPr>
          <a:xfrm>
            <a:off x="408009" y="236796"/>
            <a:ext cx="7481622" cy="64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Patient and Carer Race Equality Framework</a:t>
            </a:r>
          </a:p>
          <a:p>
            <a:r>
              <a:rPr lang="en-GB" sz="2000" b="1" dirty="0" smtClean="0"/>
              <a:t>EDI Working Together Group</a:t>
            </a:r>
            <a:endParaRPr lang="en-US" sz="20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57AFE6-AC31-9AF6-0F04-26ABE733B277}"/>
              </a:ext>
            </a:extLst>
          </p:cNvPr>
          <p:cNvSpPr txBox="1">
            <a:spLocks/>
          </p:cNvSpPr>
          <p:nvPr/>
        </p:nvSpPr>
        <p:spPr>
          <a:xfrm>
            <a:off x="608285" y="1460912"/>
            <a:ext cx="5645188" cy="4180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Monthly meetings between service users, carers, and ELFT EDI staff</a:t>
            </a:r>
            <a:b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A service user co-chair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for the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PCREF Steering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Group has been elected by the WTG</a:t>
            </a:r>
            <a:b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PCREF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is a rolling agenda item for each EDI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WTG, and the WTG feed into </a:t>
            </a:r>
            <a:r>
              <a:rPr lang="en-GB" sz="2000" dirty="0" err="1" smtClean="0">
                <a:solidFill>
                  <a:srgbClr val="000000"/>
                </a:solidFill>
                <a:latin typeface="Arial"/>
                <a:cs typeface="Arial"/>
              </a:rPr>
              <a:t>trustwide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 work on PCREF</a:t>
            </a:r>
            <a:b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Meetings allow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for space to present and work on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various equalities initiatives and projects,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inviting service user and carer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input</a:t>
            </a: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 descr="Colleagues huddle">
            <a:extLst>
              <a:ext uri="{FF2B5EF4-FFF2-40B4-BE49-F238E27FC236}">
                <a16:creationId xmlns:a16="http://schemas.microsoft.com/office/drawing/2014/main" id="{6EE03936-BEB3-123C-7032-52DA7668F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14" y="1460912"/>
            <a:ext cx="5281551" cy="352103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A29A76E-C9D1-5F4A-513F-219E04407EAA}"/>
              </a:ext>
            </a:extLst>
          </p:cNvPr>
          <p:cNvSpPr txBox="1">
            <a:spLocks/>
          </p:cNvSpPr>
          <p:nvPr/>
        </p:nvSpPr>
        <p:spPr>
          <a:xfrm>
            <a:off x="2633973" y="5898256"/>
            <a:ext cx="7239000" cy="447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For more info contact Robert, EDI PPL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robert.sykes5@nhs.net</a:t>
            </a:r>
            <a:endParaRPr lang="en-GB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28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1166D-67FD-AA6F-D16E-69E2A2475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373C742-74B9-7EEA-B12D-C7A7F997E713}"/>
              </a:ext>
            </a:extLst>
          </p:cNvPr>
          <p:cNvSpPr>
            <a:spLocks noGrp="1"/>
          </p:cNvSpPr>
          <p:nvPr/>
        </p:nvSpPr>
        <p:spPr>
          <a:xfrm>
            <a:off x="408009" y="236796"/>
            <a:ext cx="7481622" cy="64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Patient and Carer Race Equality Framework</a:t>
            </a:r>
          </a:p>
          <a:p>
            <a:r>
              <a:rPr lang="en-GB" sz="2000" b="1" dirty="0" smtClean="0"/>
              <a:t>PCREF Quarterly Report</a:t>
            </a:r>
            <a:endParaRPr lang="en-US" sz="20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A29A76E-C9D1-5F4A-513F-219E04407EAA}"/>
              </a:ext>
            </a:extLst>
          </p:cNvPr>
          <p:cNvSpPr txBox="1">
            <a:spLocks/>
          </p:cNvSpPr>
          <p:nvPr/>
        </p:nvSpPr>
        <p:spPr>
          <a:xfrm>
            <a:off x="529320" y="1593403"/>
            <a:ext cx="7239000" cy="3245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2000" b="1" i="0" u="none" strike="noStrike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Part 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1: Leadership and Governance</a:t>
            </a:r>
          </a:p>
          <a:p>
            <a:pPr lvl="1"/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Legislative/statutory duties (Mental Health Act, Equality Act)</a:t>
            </a:r>
          </a:p>
          <a:p>
            <a:pPr lvl="1"/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Provided data (disaggregated by ethnicity/race) on:</a:t>
            </a:r>
          </a:p>
          <a:p>
            <a:pPr lvl="2"/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Restraint </a:t>
            </a:r>
            <a:endParaRPr lang="en-GB" sz="1800" i="0" u="none" strike="noStrike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lvl="2"/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Patient safety incidents and near misses</a:t>
            </a:r>
          </a:p>
          <a:p>
            <a:pPr lvl="2"/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Death in mental health inpatients</a:t>
            </a:r>
          </a:p>
          <a:p>
            <a:pPr lvl="2"/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Complaints actioned </a:t>
            </a:r>
            <a:r>
              <a:rPr lang="en-GB" sz="1800" i="0" u="none" strike="noStrike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appropriately</a:t>
            </a:r>
            <a:br>
              <a:rPr lang="en-GB" sz="1800" i="0" u="none" strike="noStrike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</a:b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 descr="Angled shot of pen on a graph">
            <a:extLst>
              <a:ext uri="{FF2B5EF4-FFF2-40B4-BE49-F238E27FC236}">
                <a16:creationId xmlns:a16="http://schemas.microsoft.com/office/drawing/2014/main" id="{2207AF6C-65ED-E217-FBDB-165539EE8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31" y="1288603"/>
            <a:ext cx="3814797" cy="2543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48401" y="4164983"/>
            <a:ext cx="49662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Part 2: Cultural Competencies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Cultural Awareness: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Staff Knowledge and Awareness: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Partnership Working: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Coproduction: Outstanding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Co-Learning: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Intersectionality: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Trauma-Informed Care: Good</a:t>
            </a: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1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BD8D5-9545-E326-D284-C2B2BEA4D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CF7C108-517A-B238-5B07-D96CFCA4E1FD}"/>
              </a:ext>
            </a:extLst>
          </p:cNvPr>
          <p:cNvSpPr>
            <a:spLocks noGrp="1"/>
          </p:cNvSpPr>
          <p:nvPr/>
        </p:nvSpPr>
        <p:spPr>
          <a:xfrm>
            <a:off x="408009" y="236796"/>
            <a:ext cx="7481622" cy="64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Patient and Carers Race Equality Framework</a:t>
            </a:r>
          </a:p>
          <a:p>
            <a:r>
              <a:rPr lang="en-GB" sz="2000" b="1" dirty="0" smtClean="0"/>
              <a:t>PCREF Quarterly Report</a:t>
            </a:r>
            <a:endParaRPr lang="en-US" sz="20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50C574B-B0B0-11C0-AB46-231683227C7E}"/>
              </a:ext>
            </a:extLst>
          </p:cNvPr>
          <p:cNvSpPr txBox="1">
            <a:spLocks/>
          </p:cNvSpPr>
          <p:nvPr/>
        </p:nvSpPr>
        <p:spPr>
          <a:xfrm>
            <a:off x="636460" y="1438378"/>
            <a:ext cx="10898402" cy="4863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2000" b="1" i="0" u="none" strike="noStrike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Part 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3: Feedback Mechanisms</a:t>
            </a:r>
          </a:p>
          <a:p>
            <a:pPr lvl="1"/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A racialised question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will be added to existing feedback mechanisms, such as:</a:t>
            </a:r>
          </a:p>
          <a:p>
            <a:pPr lvl="2"/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Friends and Family Test Scores (FFTs)</a:t>
            </a:r>
          </a:p>
          <a:p>
            <a:pPr lvl="2"/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Patient Recorded Experience Measures (PREMs)</a:t>
            </a:r>
          </a:p>
          <a:p>
            <a:pPr lvl="2"/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Patient Recorded Outcome Measures (PROMs)</a:t>
            </a:r>
          </a:p>
          <a:p>
            <a:pPr>
              <a:spcAft>
                <a:spcPts val="0"/>
              </a:spcAft>
            </a:pP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NHSE is setting up task and finish group to develop feedback mechanism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GB" sz="1800" i="0" u="none" strike="noStrike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We are currently working on identifying the best source of patient and carer feedback data – including the Carers Strategy Group and directorate/place-level groups.</a:t>
            </a:r>
          </a:p>
          <a:p>
            <a:pPr marL="0" indent="0">
              <a:spcAft>
                <a:spcPts val="0"/>
              </a:spcAft>
              <a:buNone/>
            </a:pP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Future Reports</a:t>
            </a:r>
            <a:endParaRPr lang="en-GB" sz="2000" b="1" i="0" u="none" strike="noStrike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Data and narrative was incomplete in the last quarterly report</a:t>
            </a:r>
          </a:p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PCREF Data Sub-Group are working to identify sources for data and narrative</a:t>
            </a:r>
          </a:p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A service-level reporting template has been created by the EDI team</a:t>
            </a: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000" i="0" u="none" strike="noStrike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lvl="1"/>
            <a:endParaRPr lang="en-GB" sz="1800" i="0" u="none" strike="noStrike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5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BD8D5-9545-E326-D284-C2B2BEA4D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CF7C108-517A-B238-5B07-D96CFCA4E1FD}"/>
              </a:ext>
            </a:extLst>
          </p:cNvPr>
          <p:cNvSpPr>
            <a:spLocks noGrp="1"/>
          </p:cNvSpPr>
          <p:nvPr/>
        </p:nvSpPr>
        <p:spPr>
          <a:xfrm>
            <a:off x="408009" y="236796"/>
            <a:ext cx="7481622" cy="64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Patient and Carers Race Equality Framework</a:t>
            </a:r>
          </a:p>
          <a:p>
            <a:r>
              <a:rPr lang="en-GB" sz="2000" b="1" dirty="0" smtClean="0"/>
              <a:t>Thank you for attending!</a:t>
            </a:r>
            <a:endParaRPr lang="en-US" sz="20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50C574B-B0B0-11C0-AB46-231683227C7E}"/>
              </a:ext>
            </a:extLst>
          </p:cNvPr>
          <p:cNvSpPr txBox="1">
            <a:spLocks/>
          </p:cNvSpPr>
          <p:nvPr/>
        </p:nvSpPr>
        <p:spPr>
          <a:xfrm>
            <a:off x="2293810" y="3257550"/>
            <a:ext cx="363074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2800" b="1" i="0" u="none" strike="noStrike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Questions?</a:t>
            </a:r>
            <a:endParaRPr lang="en-GB" sz="2800" b="1" i="0" u="none" strike="noStrike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25" y="1760131"/>
            <a:ext cx="3467099" cy="50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E07C9-33F6-A6A3-E020-6433F75F6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9333D09-E1C9-F26F-84F6-3F27AD0BBFED}"/>
              </a:ext>
            </a:extLst>
          </p:cNvPr>
          <p:cNvSpPr>
            <a:spLocks noGrp="1"/>
          </p:cNvSpPr>
          <p:nvPr/>
        </p:nvSpPr>
        <p:spPr>
          <a:xfrm>
            <a:off x="408009" y="236796"/>
            <a:ext cx="7481622" cy="64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Patient and </a:t>
            </a:r>
            <a:r>
              <a:rPr lang="en-GB" dirty="0" smtClean="0"/>
              <a:t>Carer </a:t>
            </a:r>
            <a:r>
              <a:rPr lang="en-GB" dirty="0"/>
              <a:t>Race Equality Framework</a:t>
            </a:r>
          </a:p>
          <a:p>
            <a:r>
              <a:rPr lang="en-GB" sz="2000" b="1" dirty="0" smtClean="0"/>
              <a:t>What is PCREF?</a:t>
            </a:r>
            <a:endParaRPr lang="en-US" sz="20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5BB1A2-197A-43B5-EA6B-DDF47FBDA833}"/>
              </a:ext>
            </a:extLst>
          </p:cNvPr>
          <p:cNvSpPr txBox="1">
            <a:spLocks/>
          </p:cNvSpPr>
          <p:nvPr/>
        </p:nvSpPr>
        <p:spPr>
          <a:xfrm>
            <a:off x="647700" y="1372331"/>
            <a:ext cx="10914084" cy="4513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Patient and Carer Race Equality Framework (PCREF)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was a key recommendation from the independent review of the Mental Health Act. The PCREF is a mandatory framework across all Mental Health Trusts.</a:t>
            </a:r>
          </a:p>
          <a:p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Its core aims are to:</a:t>
            </a: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en-GB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with </a:t>
            </a:r>
            <a:r>
              <a:rPr lang="en-GB" sz="18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racialised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ethnically and culturally diverse </a:t>
            </a:r>
            <a:r>
              <a:rPr lang="en-GB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</a:p>
          <a:p>
            <a:pPr lvl="1"/>
            <a:r>
              <a:rPr lang="en-GB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of services’ own cultural and racial bias and provide a framework to reduce </a:t>
            </a:r>
            <a:r>
              <a:rPr lang="en-GB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</a:p>
          <a:p>
            <a:pPr lvl="1"/>
            <a:r>
              <a:rPr lang="en-GB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governance, accountability, and leadership on improving experiences of care for </a:t>
            </a:r>
            <a:r>
              <a:rPr lang="en-GB" sz="18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racialised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ethnically and culturally diverse communities 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PCREF is made up of three parts:</a:t>
            </a:r>
          </a:p>
          <a:p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Part 1 –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Leadership and Governance</a:t>
            </a:r>
          </a:p>
          <a:p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Part 2 –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Cultural Competencies</a:t>
            </a:r>
          </a:p>
          <a:p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Part 3 –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Patient and Carer Feedback Mechanism</a:t>
            </a:r>
            <a:endParaRPr lang="en-GB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E07C9-33F6-A6A3-E020-6433F75F6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9333D09-E1C9-F26F-84F6-3F27AD0BBFED}"/>
              </a:ext>
            </a:extLst>
          </p:cNvPr>
          <p:cNvSpPr>
            <a:spLocks noGrp="1"/>
          </p:cNvSpPr>
          <p:nvPr/>
        </p:nvSpPr>
        <p:spPr>
          <a:xfrm>
            <a:off x="408009" y="236796"/>
            <a:ext cx="7481622" cy="64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Patient and </a:t>
            </a:r>
            <a:r>
              <a:rPr lang="en-GB" dirty="0" smtClean="0"/>
              <a:t>Carer </a:t>
            </a:r>
            <a:r>
              <a:rPr lang="en-GB" dirty="0"/>
              <a:t>Race Equality Framework</a:t>
            </a:r>
          </a:p>
          <a:p>
            <a:r>
              <a:rPr lang="en-GB" sz="2000" b="1" dirty="0" smtClean="0"/>
              <a:t>What is PCREF?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2572"/>
            <a:ext cx="7905749" cy="56654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5BB1A2-197A-43B5-EA6B-DDF47FBDA833}"/>
              </a:ext>
            </a:extLst>
          </p:cNvPr>
          <p:cNvSpPr txBox="1">
            <a:spLocks/>
          </p:cNvSpPr>
          <p:nvPr/>
        </p:nvSpPr>
        <p:spPr>
          <a:xfrm>
            <a:off x="8810625" y="4820017"/>
            <a:ext cx="2962276" cy="513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We are currently here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105525" y="5143500"/>
            <a:ext cx="2533650" cy="56197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30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E07C9-33F6-A6A3-E020-6433F75F6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9333D09-E1C9-F26F-84F6-3F27AD0BBFED}"/>
              </a:ext>
            </a:extLst>
          </p:cNvPr>
          <p:cNvSpPr>
            <a:spLocks noGrp="1"/>
          </p:cNvSpPr>
          <p:nvPr/>
        </p:nvSpPr>
        <p:spPr>
          <a:xfrm>
            <a:off x="408009" y="236796"/>
            <a:ext cx="7481622" cy="64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Patient and </a:t>
            </a:r>
            <a:r>
              <a:rPr lang="en-GB" dirty="0" smtClean="0"/>
              <a:t>Carer </a:t>
            </a:r>
            <a:r>
              <a:rPr lang="en-GB" dirty="0"/>
              <a:t>Race Equality Framework</a:t>
            </a:r>
          </a:p>
          <a:p>
            <a:r>
              <a:rPr lang="en-GB" sz="2000" b="1" dirty="0" smtClean="0"/>
              <a:t>Part 1 – Leadership and Governance</a:t>
            </a:r>
            <a:endParaRPr lang="en-US" sz="20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5BB1A2-197A-43B5-EA6B-DDF47FBDA833}"/>
              </a:ext>
            </a:extLst>
          </p:cNvPr>
          <p:cNvSpPr txBox="1">
            <a:spLocks/>
          </p:cNvSpPr>
          <p:nvPr/>
        </p:nvSpPr>
        <p:spPr>
          <a:xfrm>
            <a:off x="569934" y="1181100"/>
            <a:ext cx="7011966" cy="4390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GB" sz="1900" b="1" dirty="0" smtClean="0">
                <a:solidFill>
                  <a:srgbClr val="000000"/>
                </a:solidFill>
                <a:latin typeface="Arial"/>
                <a:cs typeface="Arial"/>
              </a:rPr>
              <a:t>PCREF Leads:</a:t>
            </a:r>
            <a:endParaRPr lang="en-GB" sz="19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GB" sz="1900" i="0" u="none" strike="noStrike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Claire McKenna </a:t>
            </a:r>
            <a:r>
              <a:rPr lang="en-GB" sz="1900" i="1" u="none" strike="noStrike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(Interim Chief Nurse, PCREF Executive Lead for ELFT)</a:t>
            </a:r>
          </a:p>
          <a:p>
            <a:pPr>
              <a:spcAft>
                <a:spcPts val="0"/>
              </a:spcAft>
            </a:pPr>
            <a:r>
              <a:rPr lang="en-GB" sz="1900" dirty="0" smtClean="0">
                <a:solidFill>
                  <a:srgbClr val="000000"/>
                </a:solidFill>
                <a:latin typeface="Arial"/>
                <a:cs typeface="Arial"/>
              </a:rPr>
              <a:t>Juliana </a:t>
            </a:r>
            <a:r>
              <a:rPr lang="en-GB" sz="1900" dirty="0" err="1" smtClean="0">
                <a:solidFill>
                  <a:srgbClr val="000000"/>
                </a:solidFill>
                <a:latin typeface="Arial"/>
                <a:cs typeface="Arial"/>
              </a:rPr>
              <a:t>Ansah</a:t>
            </a:r>
            <a:r>
              <a:rPr lang="en-GB" sz="19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900" i="1" dirty="0" smtClean="0">
                <a:solidFill>
                  <a:srgbClr val="000000"/>
                </a:solidFill>
                <a:latin typeface="Arial"/>
                <a:cs typeface="Arial"/>
              </a:rPr>
              <a:t>(Head of EDI, PCREF Strategy Lead</a:t>
            </a:r>
            <a:r>
              <a:rPr lang="en-GB" sz="1900" i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GB" sz="190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GB" sz="1900" i="0" u="none" strike="noStrike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Robert Sykes </a:t>
            </a:r>
            <a:r>
              <a:rPr lang="en-GB" sz="1900" i="1" u="none" strike="noStrike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(EDI People Participation Lead, PCREF Patient and Carer Engagemen</a:t>
            </a:r>
            <a:r>
              <a:rPr lang="en-GB" sz="1900" i="1" dirty="0" smtClean="0">
                <a:solidFill>
                  <a:srgbClr val="000000"/>
                </a:solidFill>
                <a:latin typeface="Arial"/>
                <a:cs typeface="Arial"/>
              </a:rPr>
              <a:t>t Lead)</a:t>
            </a:r>
            <a:endParaRPr lang="en-GB" sz="1900" i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GB" sz="1900" dirty="0" smtClean="0">
                <a:solidFill>
                  <a:srgbClr val="000000"/>
                </a:solidFill>
                <a:latin typeface="Arial"/>
                <a:cs typeface="Arial"/>
              </a:rPr>
              <a:t>Mina </a:t>
            </a:r>
            <a:r>
              <a:rPr lang="en-GB" sz="1900" dirty="0" err="1" smtClean="0">
                <a:solidFill>
                  <a:srgbClr val="000000"/>
                </a:solidFill>
                <a:latin typeface="Arial"/>
                <a:cs typeface="Arial"/>
              </a:rPr>
              <a:t>Hadi</a:t>
            </a:r>
            <a:r>
              <a:rPr lang="en-GB" sz="19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900" i="1" dirty="0" smtClean="0">
                <a:solidFill>
                  <a:srgbClr val="000000"/>
                </a:solidFill>
                <a:latin typeface="Arial"/>
                <a:cs typeface="Arial"/>
              </a:rPr>
              <a:t>(EDI Project Officer for PCREF)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900" dirty="0" smtClean="0">
                <a:solidFill>
                  <a:srgbClr val="000000"/>
                </a:solidFill>
                <a:latin typeface="Arial"/>
                <a:cs typeface="Arial"/>
              </a:rPr>
              <a:t>Directorate level leads attend the PCREF Steering Group</a:t>
            </a:r>
          </a:p>
          <a:p>
            <a:pPr marL="0" indent="0">
              <a:spcAft>
                <a:spcPts val="0"/>
              </a:spcAft>
              <a:buNone/>
            </a:pPr>
            <a:endParaRPr lang="en-GB" sz="19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900" b="1" dirty="0" smtClean="0">
                <a:solidFill>
                  <a:srgbClr val="000000"/>
                </a:solidFill>
                <a:latin typeface="Arial"/>
                <a:cs typeface="Arial"/>
              </a:rPr>
              <a:t>Data &amp; PCREF Metrics</a:t>
            </a:r>
            <a:endParaRPr lang="en-GB" sz="19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900" dirty="0" smtClean="0">
                <a:solidFill>
                  <a:srgbClr val="000000"/>
                </a:solidFill>
                <a:latin typeface="Arial"/>
                <a:cs typeface="Arial"/>
              </a:rPr>
              <a:t>Data is core to PCREF, and key metrics are reported by the Trust broken down by ethnicity.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900" dirty="0" smtClean="0">
                <a:solidFill>
                  <a:srgbClr val="000000"/>
                </a:solidFill>
                <a:latin typeface="Arial"/>
                <a:cs typeface="Arial"/>
              </a:rPr>
              <a:t>Services use their data </a:t>
            </a:r>
            <a:r>
              <a:rPr lang="en-GB" sz="1900" dirty="0">
                <a:solidFill>
                  <a:srgbClr val="000000"/>
                </a:solidFill>
                <a:latin typeface="Arial"/>
                <a:cs typeface="Arial"/>
              </a:rPr>
              <a:t>to identify their priority </a:t>
            </a:r>
            <a:r>
              <a:rPr lang="en-GB" sz="1900" dirty="0" smtClean="0">
                <a:solidFill>
                  <a:srgbClr val="000000"/>
                </a:solidFill>
                <a:latin typeface="Arial"/>
                <a:cs typeface="Arial"/>
              </a:rPr>
              <a:t>areas, </a:t>
            </a:r>
            <a:r>
              <a:rPr lang="en-GB" sz="1900" dirty="0">
                <a:solidFill>
                  <a:srgbClr val="000000"/>
                </a:solidFill>
                <a:latin typeface="Arial"/>
                <a:cs typeface="Arial"/>
              </a:rPr>
              <a:t>e.g.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900" i="1" dirty="0">
                <a:latin typeface="Arial" panose="020B0604020202020204" pitchFamily="34" charset="0"/>
                <a:cs typeface="Arial" panose="020B0604020202020204" pitchFamily="34" charset="0"/>
              </a:rPr>
              <a:t>“Improve access rates for South Asian men”</a:t>
            </a:r>
          </a:p>
          <a:p>
            <a:pPr marL="0" indent="0">
              <a:buNone/>
            </a:pPr>
            <a:r>
              <a:rPr lang="en-GB" sz="1900" i="1" dirty="0">
                <a:latin typeface="Arial" panose="020B0604020202020204" pitchFamily="34" charset="0"/>
                <a:cs typeface="Arial" panose="020B0604020202020204" pitchFamily="34" charset="0"/>
              </a:rPr>
              <a:t>“Reduce number of disciplinary referrals for African and Caribbean staff”</a:t>
            </a:r>
          </a:p>
          <a:p>
            <a:pPr marL="0" indent="0">
              <a:spcAft>
                <a:spcPts val="0"/>
              </a:spcAft>
              <a:buNone/>
            </a:pPr>
            <a:endParaRPr lang="en-GB" sz="19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032" y="1115786"/>
            <a:ext cx="4900985" cy="57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4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E07C9-33F6-A6A3-E020-6433F75F6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9333D09-E1C9-F26F-84F6-3F27AD0BBFED}"/>
              </a:ext>
            </a:extLst>
          </p:cNvPr>
          <p:cNvSpPr>
            <a:spLocks noGrp="1"/>
          </p:cNvSpPr>
          <p:nvPr/>
        </p:nvSpPr>
        <p:spPr>
          <a:xfrm>
            <a:off x="408009" y="236796"/>
            <a:ext cx="7481622" cy="64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Patient and </a:t>
            </a:r>
            <a:r>
              <a:rPr lang="en-GB" dirty="0" smtClean="0"/>
              <a:t>Carer </a:t>
            </a:r>
            <a:r>
              <a:rPr lang="en-GB" dirty="0"/>
              <a:t>Race Equality Framework</a:t>
            </a:r>
          </a:p>
          <a:p>
            <a:r>
              <a:rPr lang="en-GB" sz="2000" b="1" dirty="0" smtClean="0"/>
              <a:t>Part 2 – Cultural Competencies</a:t>
            </a:r>
            <a:endParaRPr lang="en-US" sz="20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5BB1A2-197A-43B5-EA6B-DDF47FBDA833}"/>
              </a:ext>
            </a:extLst>
          </p:cNvPr>
          <p:cNvSpPr txBox="1">
            <a:spLocks/>
          </p:cNvSpPr>
          <p:nvPr/>
        </p:nvSpPr>
        <p:spPr>
          <a:xfrm>
            <a:off x="2199789" y="3044994"/>
            <a:ext cx="4364222" cy="2142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National Competencies</a:t>
            </a:r>
          </a:p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Cultural Awareness</a:t>
            </a:r>
          </a:p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Partnership Working</a:t>
            </a:r>
          </a:p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Workforce</a:t>
            </a:r>
          </a:p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Staff Knowledge and Awareness</a:t>
            </a:r>
          </a:p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Co-Learning</a:t>
            </a:r>
          </a:p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Coproduction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5BB1A2-197A-43B5-EA6B-DDF47FBDA833}"/>
              </a:ext>
            </a:extLst>
          </p:cNvPr>
          <p:cNvSpPr txBox="1">
            <a:spLocks/>
          </p:cNvSpPr>
          <p:nvPr/>
        </p:nvSpPr>
        <p:spPr>
          <a:xfrm>
            <a:off x="6564011" y="3044993"/>
            <a:ext cx="4364222" cy="2142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Local Competencies</a:t>
            </a:r>
          </a:p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Intersectionality</a:t>
            </a:r>
          </a:p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Trauma Informed Care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05BB1A2-197A-43B5-EA6B-DDF47FBDA833}"/>
              </a:ext>
            </a:extLst>
          </p:cNvPr>
          <p:cNvSpPr txBox="1">
            <a:spLocks/>
          </p:cNvSpPr>
          <p:nvPr/>
        </p:nvSpPr>
        <p:spPr>
          <a:xfrm>
            <a:off x="713961" y="1674350"/>
            <a:ext cx="10896600" cy="733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the pilot phase of PCREF, six national competencies were identified.</a:t>
            </a:r>
          </a:p>
          <a:p>
            <a:pPr marL="0" indent="0" algn="ctr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ELFT identified two additional local competencies.</a:t>
            </a:r>
          </a:p>
        </p:txBody>
      </p:sp>
    </p:spTree>
    <p:extLst>
      <p:ext uri="{BB962C8B-B14F-4D97-AF65-F5344CB8AC3E}">
        <p14:creationId xmlns:p14="http://schemas.microsoft.com/office/powerpoint/2010/main" val="41088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E07C9-33F6-A6A3-E020-6433F75F6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362" b="5401"/>
          <a:stretch/>
        </p:blipFill>
        <p:spPr>
          <a:xfrm>
            <a:off x="805069" y="0"/>
            <a:ext cx="10545417" cy="588149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BB1A2-197A-43B5-EA6B-DDF47FBDA833}"/>
              </a:ext>
            </a:extLst>
          </p:cNvPr>
          <p:cNvSpPr txBox="1">
            <a:spLocks/>
          </p:cNvSpPr>
          <p:nvPr/>
        </p:nvSpPr>
        <p:spPr>
          <a:xfrm>
            <a:off x="2120759" y="6005304"/>
            <a:ext cx="7914035" cy="733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How can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 team use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Cultural Competencies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your anti-racism priority areas?</a:t>
            </a:r>
          </a:p>
        </p:txBody>
      </p:sp>
    </p:spTree>
    <p:extLst>
      <p:ext uri="{BB962C8B-B14F-4D97-AF65-F5344CB8AC3E}">
        <p14:creationId xmlns:p14="http://schemas.microsoft.com/office/powerpoint/2010/main" val="16561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E07C9-33F6-A6A3-E020-6433F75F6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9333D09-E1C9-F26F-84F6-3F27AD0BBFED}"/>
              </a:ext>
            </a:extLst>
          </p:cNvPr>
          <p:cNvSpPr>
            <a:spLocks noGrp="1"/>
          </p:cNvSpPr>
          <p:nvPr/>
        </p:nvSpPr>
        <p:spPr>
          <a:xfrm>
            <a:off x="408009" y="236796"/>
            <a:ext cx="7481622" cy="64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Patient and </a:t>
            </a:r>
            <a:r>
              <a:rPr lang="en-GB" dirty="0" smtClean="0"/>
              <a:t>Carer </a:t>
            </a:r>
            <a:r>
              <a:rPr lang="en-GB" dirty="0"/>
              <a:t>Race Equality Framework</a:t>
            </a:r>
          </a:p>
          <a:p>
            <a:r>
              <a:rPr lang="en-GB" sz="2000" b="1" dirty="0" smtClean="0"/>
              <a:t>Part 3 – Patient and Carer Feedback</a:t>
            </a:r>
            <a:endParaRPr lang="en-US" sz="20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5BB1A2-197A-43B5-EA6B-DDF47FBDA833}"/>
              </a:ext>
            </a:extLst>
          </p:cNvPr>
          <p:cNvSpPr txBox="1">
            <a:spLocks/>
          </p:cNvSpPr>
          <p:nvPr/>
        </p:nvSpPr>
        <p:spPr>
          <a:xfrm>
            <a:off x="408009" y="1733550"/>
            <a:ext cx="11260116" cy="4066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NHSE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is setting up task and finish group to develop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a feedback mechanism which includes a </a:t>
            </a:r>
            <a:r>
              <a:rPr lang="en-GB" sz="2000" dirty="0" err="1" smtClean="0">
                <a:solidFill>
                  <a:srgbClr val="000000"/>
                </a:solidFill>
                <a:latin typeface="Arial"/>
                <a:cs typeface="Arial"/>
              </a:rPr>
              <a:t>racialised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 question.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Within ELFT, we are identifying sources for feedback data, and including a </a:t>
            </a:r>
            <a:r>
              <a:rPr lang="en-GB" sz="2000" dirty="0" err="1" smtClean="0">
                <a:solidFill>
                  <a:srgbClr val="000000"/>
                </a:solidFill>
                <a:latin typeface="Arial"/>
                <a:cs typeface="Arial"/>
              </a:rPr>
              <a:t>racialised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 question in existing feedback mechanisms.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PCREF Workshops include focus on ensuring all groups are able to provide feedback.</a:t>
            </a:r>
            <a:endParaRPr lang="en-GB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Discussion: 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How can your service users meaningfully engage with PCREF?</a:t>
            </a:r>
            <a:endParaRPr lang="en-GB" sz="19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1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E07C9-33F6-A6A3-E020-6433F75F6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9333D09-E1C9-F26F-84F6-3F27AD0BBFED}"/>
              </a:ext>
            </a:extLst>
          </p:cNvPr>
          <p:cNvSpPr>
            <a:spLocks noGrp="1"/>
          </p:cNvSpPr>
          <p:nvPr/>
        </p:nvSpPr>
        <p:spPr>
          <a:xfrm>
            <a:off x="408009" y="236796"/>
            <a:ext cx="7481622" cy="64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Patient and </a:t>
            </a:r>
            <a:r>
              <a:rPr lang="en-GB" dirty="0" smtClean="0"/>
              <a:t>Carer </a:t>
            </a:r>
            <a:r>
              <a:rPr lang="en-GB" dirty="0"/>
              <a:t>Race Equality Framework</a:t>
            </a:r>
          </a:p>
          <a:p>
            <a:r>
              <a:rPr lang="en-GB" sz="2000" b="1" dirty="0" smtClean="0"/>
              <a:t>PCREF Workshops</a:t>
            </a:r>
            <a:endParaRPr lang="en-US" sz="20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5BB1A2-197A-43B5-EA6B-DDF47FBDA833}"/>
              </a:ext>
            </a:extLst>
          </p:cNvPr>
          <p:cNvSpPr txBox="1">
            <a:spLocks/>
          </p:cNvSpPr>
          <p:nvPr/>
        </p:nvSpPr>
        <p:spPr>
          <a:xfrm>
            <a:off x="261258" y="1123320"/>
            <a:ext cx="11930742" cy="4513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en-GB" sz="2000" i="0" u="none" strike="noStrike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Reviewed by staff </a:t>
            </a:r>
            <a:r>
              <a:rPr lang="en-GB" sz="1800" i="0" u="none" strike="noStrike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in the 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PCREF Steering </a:t>
            </a:r>
            <a:r>
              <a:rPr lang="en-GB" sz="1800" i="0" u="none" strike="noStrike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Group, and service 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users and carers in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the Equity, Diversity and Inclusion Working Together Group. Piloted by the BL Anti-Racism Steering Group.</a:t>
            </a:r>
          </a:p>
          <a:p>
            <a:r>
              <a:rPr lang="en-GB" sz="1800" i="0" u="none" strike="noStrike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Workshops are tailored to services’ data and 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priority </a:t>
            </a:r>
            <a:r>
              <a:rPr lang="en-GB" sz="1800" i="0" u="none" strike="noStrike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areas</a:t>
            </a:r>
          </a:p>
          <a:p>
            <a:r>
              <a:rPr lang="en-GB" sz="1800" i="0" u="none" strike="noStrike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Designed to give staff a clearer understanding of PCREF Parts 1, 2, and 3</a:t>
            </a: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Outco</a:t>
            </a:r>
            <a:r>
              <a:rPr lang="en-GB" sz="1800" i="0" u="none" strike="noStrike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me-specific 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and goal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-driven, with action plans and self-assessments based on cultural competencies</a:t>
            </a:r>
          </a:p>
          <a:p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Codelivered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by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local service users or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carers, who will be supported to share their lived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experience</a:t>
            </a:r>
          </a:p>
          <a:p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Codesigned by EDI team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and PCREF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workshop planning group (consisting of service users and carers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endParaRPr lang="en-GB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" indent="0" algn="ctr">
              <a:buNone/>
            </a:pP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We are still offering shorter explainer sessions 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give an overview of PCREF!</a:t>
            </a:r>
            <a:endParaRPr lang="en-GB" sz="11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</a:pPr>
            <a:endParaRPr lang="en-GB" sz="1900" i="0" u="none" strike="noStrike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3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EB2B5-3A3A-84F9-3576-7A26C7053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FA4BDD3-074E-F5D4-84B0-91D0E947FEA8}"/>
              </a:ext>
            </a:extLst>
          </p:cNvPr>
          <p:cNvSpPr>
            <a:spLocks noGrp="1"/>
          </p:cNvSpPr>
          <p:nvPr/>
        </p:nvSpPr>
        <p:spPr>
          <a:xfrm>
            <a:off x="408009" y="236796"/>
            <a:ext cx="7481622" cy="64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Patient and Carer Race Equality Framework</a:t>
            </a:r>
            <a:endParaRPr lang="en-GB" dirty="0"/>
          </a:p>
          <a:p>
            <a:r>
              <a:rPr lang="en-GB" sz="2000" b="1" dirty="0" smtClean="0"/>
              <a:t>Research Projects</a:t>
            </a:r>
            <a:endParaRPr lang="en-US" sz="20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85C8788-6560-4BA2-2E19-C80F5E61DC29}"/>
              </a:ext>
            </a:extLst>
          </p:cNvPr>
          <p:cNvSpPr txBox="1">
            <a:spLocks/>
          </p:cNvSpPr>
          <p:nvPr/>
        </p:nvSpPr>
        <p:spPr>
          <a:xfrm>
            <a:off x="646799" y="1408109"/>
            <a:ext cx="10898402" cy="4513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ARIADNE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essing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covi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-19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access to and experience of mental health care of people from Black, Asian and Minority Ethnic groups.</a:t>
            </a:r>
          </a:p>
          <a:p>
            <a:pPr lvl="1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Focused on equitable BAME access in the community, particularly around COVID - results published in British Medical Journal and British Journal of Psychiatry</a:t>
            </a:r>
            <a:r>
              <a:rPr lang="en-GB" sz="1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Co-PACT</a:t>
            </a: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based investigation and Co-design of approaches to Prevent and reduce Mental Health Act Use.</a:t>
            </a:r>
          </a:p>
          <a:p>
            <a:pPr lvl="1"/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users from diverse ethnic backgrounds use photography to capture their experiences of compulsory admission into hospital.</a:t>
            </a:r>
          </a:p>
          <a:p>
            <a:pPr lvl="1"/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approaches to compulsory admission are co-produced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service users, carers, and 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based on the experiences captured.</a:t>
            </a: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8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0627b520-55bf-4a2f-afe8-1db64a3c50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82C6A85864CF4095C76D3BDDB92EEF" ma:contentTypeVersion="17" ma:contentTypeDescription="Create a new document." ma:contentTypeScope="" ma:versionID="cfa0dc83bf3269d2e552678f70308d85">
  <xsd:schema xmlns:xsd="http://www.w3.org/2001/XMLSchema" xmlns:xs="http://www.w3.org/2001/XMLSchema" xmlns:p="http://schemas.microsoft.com/office/2006/metadata/properties" xmlns:ns1="http://schemas.microsoft.com/sharepoint/v3" xmlns:ns3="0627b520-55bf-4a2f-afe8-1db64a3c50fe" xmlns:ns4="f1b9bf78-2623-41ea-8e2c-689d276e2903" targetNamespace="http://schemas.microsoft.com/office/2006/metadata/properties" ma:root="true" ma:fieldsID="1a519ef4f2508d5193dabf386c071f51" ns1:_="" ns3:_="" ns4:_="">
    <xsd:import namespace="http://schemas.microsoft.com/sharepoint/v3"/>
    <xsd:import namespace="0627b520-55bf-4a2f-afe8-1db64a3c50fe"/>
    <xsd:import namespace="f1b9bf78-2623-41ea-8e2c-689d276e29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7b520-55bf-4a2f-afe8-1db64a3c5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9bf78-2623-41ea-8e2c-689d276e29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C5FAFB-571B-401F-8717-7F1417D9F9EC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627b520-55bf-4a2f-afe8-1db64a3c50fe"/>
    <ds:schemaRef ds:uri="http://schemas.microsoft.com/office/2006/metadata/properties"/>
    <ds:schemaRef ds:uri="http://purl.org/dc/terms/"/>
    <ds:schemaRef ds:uri="f1b9bf78-2623-41ea-8e2c-689d276e290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18F102-1503-446C-BAA0-913F7DE536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3BA2C7-747B-44AA-BF3B-06ADAA07C6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627b520-55bf-4a2f-afe8-1db64a3c50fe"/>
    <ds:schemaRef ds:uri="f1b9bf78-2623-41ea-8e2c-689d276e29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1174</Words>
  <Application>Microsoft Office PowerPoint</Application>
  <PresentationFormat>Widescreen</PresentationFormat>
  <Paragraphs>149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Sykes Robert</dc:creator>
  <cp:lastModifiedBy>Ball Alice</cp:lastModifiedBy>
  <cp:revision>31</cp:revision>
  <dcterms:created xsi:type="dcterms:W3CDTF">2024-01-08T11:55:31Z</dcterms:created>
  <dcterms:modified xsi:type="dcterms:W3CDTF">2024-04-03T11:32:10Z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0x010100B982C6A85864CF4095C76D3BDDB92EEF</vt:lpwstr>
  </property>
</Properties>
</file>