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4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28/03/2024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61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28/03/2024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01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28/03/2024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54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28/03/2024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55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28/03/2024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97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28/03/2024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80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28/03/2024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04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28/03/2024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0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28/03/2024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56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28/03/2024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18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BB6-B516-4577-B937-9803B67F7A69}" type="datetimeFigureOut">
              <a:rPr lang="en-GB" smtClean="0"/>
              <a:t>28/03/2024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78F1-7957-4D54-A754-F1E9128378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92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77BB6-B516-4577-B937-9803B67F7A69}" type="datetimeFigureOut">
              <a:rPr lang="en-GB" smtClean="0"/>
              <a:t>28/03/2024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D78F1-7957-4D54-A754-F1E9128378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97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28712"/>
            <a:ext cx="1569957" cy="10793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Calibri"/>
              </a:rPr>
              <a:t>People &amp; Culture</a:t>
            </a:r>
            <a:endParaRPr lang="en-US" sz="1200" b="1" dirty="0">
              <a:solidFill>
                <a:srgbClr val="000000"/>
              </a:solidFill>
              <a:latin typeface="Arial"/>
              <a:cs typeface="Calibri"/>
            </a:endParaRPr>
          </a:p>
          <a:p>
            <a:pPr algn="ctr"/>
            <a:r>
              <a:rPr lang="en-US" sz="1200" dirty="0" smtClean="0">
                <a:solidFill>
                  <a:srgbClr val="000000"/>
                </a:solidFill>
                <a:latin typeface="Arial"/>
                <a:cs typeface="Calibri"/>
              </a:rPr>
              <a:t>2024/25 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Annual Plan Priorities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481004" y="878126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481002" y="238983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481000" y="3889251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480999" y="538867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204150" y="48394"/>
            <a:ext cx="21973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3985965" y="-68035"/>
            <a:ext cx="244883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679614" y="403119"/>
            <a:ext cx="1046678" cy="1143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Workforce planning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5935280" y="391241"/>
            <a:ext cx="5906324" cy="1138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  <a:defRPr/>
            </a:pPr>
            <a:r>
              <a:rPr lang="en-US" altLang="it-IT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Deep </a:t>
            </a:r>
            <a:r>
              <a:rPr lang="en-US" altLang="it-IT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 and analysis of over establishments, increased establishment since 2019 and use of bank and agency to inform workforce planning actions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/>
              <a:buChar char="•"/>
              <a:tabLst/>
              <a:defRPr/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roster levels of attainment to improve to fully </a:t>
            </a: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utilise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workforce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safe rosters by improving compliance data from Learning Academy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rosters are published 6 weeks in advance and </a:t>
            </a: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finalise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annual roster review plan in collaboration with finance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planning the rollout for junior doctors and start conversations around </a:t>
            </a:r>
            <a:r>
              <a:rPr lang="en-GB" sz="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SafeCare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-Live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Gearing up for an increase of apprenticeships in line with NHS People Plan target </a:t>
            </a:r>
            <a:endParaRPr lang="en-US" sz="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6261082" y="46300"/>
            <a:ext cx="551045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</a:t>
            </a:r>
            <a:r>
              <a:rPr lang="en-US" sz="1400" b="1" dirty="0" smtClean="0">
                <a:latin typeface="Arial"/>
                <a:cs typeface="Calibri"/>
              </a:rPr>
              <a:t>24-25</a:t>
            </a:r>
            <a:endParaRPr lang="en-US" sz="1400" dirty="0">
              <a:latin typeface="Arial"/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1781797" y="1114848"/>
            <a:ext cx="699207" cy="18200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1"/>
          </p:cNvCxnSpPr>
          <p:nvPr/>
        </p:nvCxnSpPr>
        <p:spPr>
          <a:xfrm flipH="1">
            <a:off x="1781797" y="2626555"/>
            <a:ext cx="699205" cy="4205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1"/>
          </p:cNvCxnSpPr>
          <p:nvPr/>
        </p:nvCxnSpPr>
        <p:spPr>
          <a:xfrm flipH="1" flipV="1">
            <a:off x="1781797" y="3114873"/>
            <a:ext cx="699203" cy="1011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1"/>
          </p:cNvCxnSpPr>
          <p:nvPr/>
        </p:nvCxnSpPr>
        <p:spPr>
          <a:xfrm flipH="1" flipV="1">
            <a:off x="1781798" y="3187598"/>
            <a:ext cx="699201" cy="24377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1"/>
            <a:endCxn id="7" idx="3"/>
          </p:cNvCxnSpPr>
          <p:nvPr/>
        </p:nvCxnSpPr>
        <p:spPr>
          <a:xfrm flipH="1">
            <a:off x="4325262" y="975026"/>
            <a:ext cx="354352" cy="16515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679613" y="1577754"/>
            <a:ext cx="1046678" cy="11149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Engagement and Wellbeing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5935279" y="1566613"/>
            <a:ext cx="5906325" cy="11149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promise exemplar program to commence and focus on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Trustwide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retention</a:t>
            </a:r>
          </a:p>
          <a:p>
            <a:pPr marL="171450" indent="-171450">
              <a:buFont typeface="Arial,Sans-Serif"/>
              <a:buChar char="•"/>
            </a:pP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 the sexual safety charter that the Trust has now signed up to</a:t>
            </a:r>
          </a:p>
          <a:p>
            <a:pPr marL="171450" indent="-171450">
              <a:buFont typeface="Arial,Sans-Serif"/>
              <a:buChar char="•"/>
            </a:pP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staff support after incident framework to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compassionate and needs-based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responses</a:t>
            </a:r>
            <a:endParaRPr lang="en-GB" sz="9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,Sans-Serif"/>
              <a:buChar char="•"/>
            </a:pPr>
            <a:r>
              <a:rPr lang="en-GB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</a:t>
            </a:r>
            <a:r>
              <a:rPr lang="en-GB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HighFive</a:t>
            </a:r>
            <a:r>
              <a:rPr lang="en-GB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(praise platform</a:t>
            </a: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,Sans-Serif"/>
              <a:buChar char="•"/>
            </a:pPr>
            <a:r>
              <a:rPr lang="en-GB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Workplace Adjustments </a:t>
            </a: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 Leadership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Behaviours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into leadership learning provision and review content and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</a:t>
            </a:r>
            <a:endParaRPr 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/>
              <a:buChar char="•"/>
              <a:tabLst/>
              <a:defRPr/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 a new approach to managerial supervision which has at its core a focus on wellbeing and personal 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686647" y="2722287"/>
            <a:ext cx="1034350" cy="8876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  <a:latin typeface="Arial"/>
                <a:cs typeface="Calibri"/>
              </a:rPr>
              <a:t>Organisational</a:t>
            </a: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 Development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5935278" y="2722287"/>
            <a:ext cx="5906325" cy="8876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trauma informed approach to wellbeing and people policies</a:t>
            </a:r>
          </a:p>
          <a:p>
            <a:pPr marL="171450" indent="-17145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and delivery of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development resource toolkit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Trustwide response rate for National Quarterly Pulse Survey (NQPS) and NHS Self-Service</a:t>
            </a:r>
          </a:p>
          <a:p>
            <a:pPr marL="171450" indent="-171450">
              <a:buFont typeface="Arial,Sans-Serif"/>
              <a:buChar char="•"/>
            </a:pP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Commercialise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launch the Integrated Care Whee</a:t>
            </a: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 participation in pilot in BLMK to develop NHS people application and 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digital readiness of 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Trusts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674319" y="3648421"/>
            <a:ext cx="1046678" cy="8871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People Development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5935277" y="3648421"/>
            <a:ext cx="5906325" cy="8969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the Trust to achieve Statutory and Mandatory Compliance target by ensuring accuracy of data, accessibility to the system and suitable volume of training courses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the apprentice learner journey ensuring all staff </a:t>
            </a:r>
            <a:r>
              <a:rPr lang="en-US" sz="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maximise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experience and complete the </a:t>
            </a: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they start</a:t>
            </a:r>
          </a:p>
          <a:p>
            <a:pPr marL="171450" indent="-171450">
              <a:buFont typeface="Arial,Sans-Serif"/>
              <a:buChar char="•"/>
            </a:pPr>
            <a:r>
              <a:rPr lang="en-TT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Maximise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ELFT Learning Academy to become the primary home for the Trust’s learning content and development process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5935276" y="4591935"/>
            <a:ext cx="5906325" cy="12701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/>
              <a:buChar char="•"/>
              <a:tabLst/>
              <a:defRPr/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Nursing workforce stability target for band 5&amp;6 vacancies to be at less than 10% for every department/cost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using QI methodology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/>
              <a:buChar char="•"/>
              <a:tabLst/>
              <a:defRPr/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Delivery of international medical recruitment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workstreams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overseas recruitment of doctors using QI methodology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a </a:t>
            </a: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Centralised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Temporary Staffing Function to enable a more strategic approach to temporary staffing usage 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international recruitment across nursing, medical and allied health 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it-IT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mprovements </a:t>
            </a:r>
            <a:r>
              <a:rPr lang="en-US" altLang="it-IT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recruitment process to streamline and make it more efficient for the recruitment team and managers and for a better candidate </a:t>
            </a:r>
            <a:r>
              <a:rPr lang="en-US" altLang="it-IT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endParaRPr lang="en-US" sz="9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679613" y="4591935"/>
            <a:ext cx="1046678" cy="1270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Resourcing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679613" y="5918431"/>
            <a:ext cx="1046678" cy="8569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Productivity and Efficiency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5935276" y="5918431"/>
            <a:ext cx="5906325" cy="8456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  <a:defRPr/>
            </a:pPr>
            <a:r>
              <a:rPr lang="en-US" altLang="it-IT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workforce related projects to deliver financial viability targets </a:t>
            </a:r>
            <a:r>
              <a:rPr lang="en-US" altLang="it-IT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US" altLang="it-IT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it-IT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Directorates &amp; P&amp;C</a:t>
            </a:r>
            <a:endParaRPr lang="en-US" altLang="it-IT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,Sans-Serif"/>
              <a:buChar char="•"/>
              <a:defRPr/>
            </a:pPr>
            <a:r>
              <a:rPr lang="en-US" altLang="it-IT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 exploration of software to facilitate streamlining and </a:t>
            </a:r>
            <a:r>
              <a:rPr lang="en-US" altLang="it-IT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standardisation</a:t>
            </a:r>
            <a:r>
              <a:rPr lang="en-US" altLang="it-IT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processes and improving service user experience of accessing P&amp;C services</a:t>
            </a:r>
          </a:p>
          <a:p>
            <a:pPr marL="171450" indent="-171450">
              <a:buFont typeface="Arial,Sans-Serif"/>
              <a:buChar char="•"/>
              <a:defRPr/>
            </a:pPr>
            <a:r>
              <a:rPr lang="en-US" altLang="it-IT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with NELFT to transform temporary staffing services at both Trusts</a:t>
            </a:r>
          </a:p>
          <a:p>
            <a:pPr marL="171450" indent="-171450">
              <a:buFont typeface="Arial,Sans-Serif"/>
              <a:buChar char="•"/>
              <a:defRPr/>
            </a:pPr>
            <a:r>
              <a:rPr lang="en-US" altLang="it-IT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 reporting of bank and agency usage to make costs more visible to services and facilitate bespoke action planning to convert agency to substantive or bank. </a:t>
            </a:r>
            <a:endParaRPr lang="en-US" sz="9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Arrow Connector 67"/>
          <p:cNvCxnSpPr>
            <a:stCxn id="42" idx="1"/>
            <a:endCxn id="9" idx="3"/>
          </p:cNvCxnSpPr>
          <p:nvPr/>
        </p:nvCxnSpPr>
        <p:spPr>
          <a:xfrm flipH="1">
            <a:off x="4325260" y="2135217"/>
            <a:ext cx="354353" cy="19907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7" idx="3"/>
          </p:cNvCxnSpPr>
          <p:nvPr/>
        </p:nvCxnSpPr>
        <p:spPr>
          <a:xfrm flipH="1">
            <a:off x="4325262" y="2203741"/>
            <a:ext cx="365685" cy="422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4" idx="1"/>
          </p:cNvCxnSpPr>
          <p:nvPr/>
        </p:nvCxnSpPr>
        <p:spPr>
          <a:xfrm flipH="1">
            <a:off x="4336168" y="3166123"/>
            <a:ext cx="350479" cy="10833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0" idx="1"/>
          </p:cNvCxnSpPr>
          <p:nvPr/>
        </p:nvCxnSpPr>
        <p:spPr>
          <a:xfrm flipH="1">
            <a:off x="4401457" y="4092019"/>
            <a:ext cx="272862" cy="724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 flipV="1">
            <a:off x="4401457" y="4280343"/>
            <a:ext cx="289062" cy="11083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6" idx="1"/>
          </p:cNvCxnSpPr>
          <p:nvPr/>
        </p:nvCxnSpPr>
        <p:spPr>
          <a:xfrm flipH="1" flipV="1">
            <a:off x="4379645" y="5781964"/>
            <a:ext cx="299968" cy="5649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4" idx="1"/>
            <a:endCxn id="7" idx="3"/>
          </p:cNvCxnSpPr>
          <p:nvPr/>
        </p:nvCxnSpPr>
        <p:spPr>
          <a:xfrm flipH="1" flipV="1">
            <a:off x="4325262" y="2626555"/>
            <a:ext cx="361385" cy="5395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5" idx="1"/>
          </p:cNvCxnSpPr>
          <p:nvPr/>
        </p:nvCxnSpPr>
        <p:spPr>
          <a:xfrm flipH="1">
            <a:off x="4390551" y="5227025"/>
            <a:ext cx="289062" cy="4472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370618" y="1420786"/>
            <a:ext cx="336187" cy="40884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4404977" y="1335912"/>
            <a:ext cx="270335" cy="10950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367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TaxCatchAll xmlns="6194e418-5875-4308-b033-74eb9c18136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49C665-85BA-4BAF-8091-D80B8E9478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71BEE7-B51F-4A21-9C5E-37A4A9D10F27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4d648a74-5c83-46a7-8e4c-7f989ae960a5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6194e418-5875-4308-b033-74eb9c181361"/>
  </ds:schemaRefs>
</ds:datastoreItem>
</file>

<file path=customXml/itemProps3.xml><?xml version="1.0" encoding="utf-8"?>
<ds:datastoreItem xmlns:ds="http://schemas.openxmlformats.org/officeDocument/2006/customXml" ds:itemID="{B39F19D6-879F-4C2D-88B0-8FBDA42E20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497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Arial,Sans-Serif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IGLESIA, Amber (EAST LONDON NHS FOUNDATION TRUST)</cp:lastModifiedBy>
  <cp:revision>14</cp:revision>
  <dcterms:created xsi:type="dcterms:W3CDTF">2023-05-04T11:41:38Z</dcterms:created>
  <dcterms:modified xsi:type="dcterms:W3CDTF">2024-03-28T12:11:59Z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