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8" r:id="rId5"/>
    <p:sldId id="264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AB3FD9-5B48-8FA6-92ED-6CE8FB1AADD2}" v="2" dt="2024-03-18T11:38:14.517"/>
    <p1510:client id="{99E1D0CC-AA4A-A0E8-A040-39E47D571DB3}" v="3357" dt="2024-03-18T10:08:54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A62B097B-3B34-6EA0-EB7C-E1B5DA62B59E}"/>
    <pc:docChg chg="addSld delSld modSld">
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<pc:sldMkLst>
          <pc:docMk/>
          <pc:sldMk cId="1916856892" sldId="258"/>
        </pc:sldMkLst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4"/>
          <ac:spMkLst>
            <pc:docMk/>
            <pc:sldMk cId="1916856892" sldId="258"/>
            <ac:spMk id="2" creationId="{C4821D16-7479-42AB-CCA6-A8E9A3D0EC1D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8"/>
          <ac:spMkLst>
            <pc:docMk/>
            <pc:sldMk cId="1916856892" sldId="258"/>
            <ac:spMk id="6" creationId="{23960ABC-E69C-2E9C-B5FE-8F4C31C2C439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9"/>
          <ac:spMkLst>
            <pc:docMk/>
            <pc:sldMk cId="1916856892" sldId="258"/>
            <ac:spMk id="8" creationId="{62B343DF-AE81-C987-4455-D128CF8E10D3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0"/>
          <ac:spMkLst>
            <pc:docMk/>
            <pc:sldMk cId="1916856892" sldId="258"/>
            <ac:spMk id="12" creationId="{D307533B-AA3D-AC6B-A531-FAE9C5EB9DC7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1"/>
          <ac:spMkLst>
            <pc:docMk/>
            <pc:sldMk cId="1916856892" sldId="258"/>
            <ac:spMk id="13" creationId="{F4264B7A-FEFA-239B-DD56-A5AABAA17812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2"/>
          <ac:spMkLst>
            <pc:docMk/>
            <pc:sldMk cId="1916856892" sldId="258"/>
            <ac:spMk id="14" creationId="{E138C623-FDD8-1043-678A-9A705A28E7D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3"/>
          <ac:spMkLst>
            <pc:docMk/>
            <pc:sldMk cId="1916856892" sldId="258"/>
            <ac:spMk id="15" creationId="{73BD23FE-2D78-93DA-6800-D1BB86265732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3"/>
          <ac:spMkLst>
            <pc:docMk/>
            <pc:sldMk cId="1916856892" sldId="258"/>
            <ac:spMk id="17" creationId="{47DE0320-B346-D00B-6136-38468548A76D}"/>
          </ac:spMkLst>
        </pc:spChg>
        <pc:spChg chg="del">
          <ac:chgData name="BAKSH DE LA IGLESIA, Amber (EAST LONDON NHS FOUNDATION TRUST)" userId="S::amber.bakshdelaiglesia1@nhs.net::b2650a99-9385-4d98-8a06-8e7c9d440112" providerId="AD" clId="Web-{A62B097B-3B34-6EA0-EB7C-E1B5DA62B59E}" dt="2024-03-13T09:42:34.268" v="624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0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5.218" v="1673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4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5"/>
          <ac:spMkLst>
            <pc:docMk/>
            <pc:sldMk cId="1916856892" sldId="258"/>
            <ac:spMk id="27" creationId="{3BE05739-4D4A-841A-051A-628E56D7E7F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6"/>
          <ac:spMkLst>
            <pc:docMk/>
            <pc:sldMk cId="1916856892" sldId="258"/>
            <ac:spMk id="28" creationId="{75B85BAD-A3AC-C913-B040-853780A3D4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7"/>
          <ac:spMkLst>
            <pc:docMk/>
            <pc:sldMk cId="1916856892" sldId="258"/>
            <ac:spMk id="29" creationId="{83A072BD-5FE2-D775-1218-BD9A9A01244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8"/>
          <ac:spMkLst>
            <pc:docMk/>
            <pc:sldMk cId="1916856892" sldId="258"/>
            <ac:spMk id="30" creationId="{9340D125-EDE5-31BB-391D-1CE291818856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  <ac:spMkLst>
            <pc:docMk/>
            <pc:sldMk cId="1916856892" sldId="258"/>
            <ac:spMk id="31" creationId="{1CB9E16A-FF0C-1B6E-2EB5-EC63F7D3A13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7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1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71" v="1672"/>
          <ac:spMkLst>
            <pc:docMk/>
            <pc:sldMk cId="1916856892" sldId="258"/>
            <ac:spMk id="37" creationId="{854D5EDF-DF8B-E0F3-AF96-5932510FAE8E}"/>
          </ac:spMkLst>
        </pc:sp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183" v="1002" actId="1076"/>
          <ac:cxnSpMkLst>
            <pc:docMk/>
            <pc:sldMk cId="1916856892" sldId="258"/>
            <ac:cxnSpMk id="3" creationId="{00000000-0000-0000-0000-000000000000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8.528" v="1015"/>
          <ac:cxnSpMkLst>
            <pc:docMk/>
            <pc:sldMk cId="1916856892" sldId="258"/>
            <ac:cxnSpMk id="20" creationId="{DA7C2D62-CACC-CAAB-8DED-6CB81FB9F3B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058" v="1000" actId="1076"/>
          <ac:cxnSpMkLst>
            <pc:docMk/>
            <pc:sldMk cId="1916856892" sldId="258"/>
            <ac:cxnSpMk id="3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08.609" v="1657" actId="14100"/>
          <ac:cxnSpMkLst>
            <pc:docMk/>
            <pc:sldMk cId="1916856892" sldId="258"/>
            <ac:cxnSpMk id="34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37.393" v="625"/>
          <ac:cxnSpMkLst>
            <pc:docMk/>
            <pc:sldMk cId="1916856892" sldId="258"/>
            <ac:cxnSpMk id="3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30" v="1650" actId="1076"/>
          <ac:cxnSpMkLst>
            <pc:docMk/>
            <pc:sldMk cId="1916856892" sldId="258"/>
            <ac:cxnSpMk id="4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4.045" v="1642" actId="1076"/>
          <ac:cxnSpMkLst>
            <pc:docMk/>
            <pc:sldMk cId="1916856892" sldId="258"/>
            <ac:cxnSpMk id="44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826" v="1644" actId="1076"/>
          <ac:cxnSpMkLst>
            <pc:docMk/>
            <pc:sldMk cId="1916856892" sldId="258"/>
            <ac:cxnSpMk id="47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951" v="1636" actId="1076"/>
          <ac:cxnSpMkLst>
            <pc:docMk/>
            <pc:sldMk cId="1916856892" sldId="258"/>
            <ac:cxnSpMk id="5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434" v="1611" actId="1076"/>
          <ac:cxnSpMkLst>
            <pc:docMk/>
            <pc:sldMk cId="1916856892" sldId="258"/>
            <ac:cxnSpMk id="53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277" v="1004" actId="1076"/>
          <ac:cxnSpMkLst>
            <pc:docMk/>
            <pc:sldMk cId="1916856892" sldId="258"/>
            <ac:cxnSpMk id="5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324" v="1005" actId="1076"/>
          <ac:cxnSpMkLst>
            <pc:docMk/>
            <pc:sldMk cId="1916856892" sldId="258"/>
            <ac:cxnSpMk id="5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8.530" v="1655" actId="1076"/>
          <ac:cxnSpMkLst>
            <pc:docMk/>
            <pc:sldMk cId="1916856892" sldId="258"/>
            <ac:cxnSpMk id="62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6"/>
          <ac:cxnSpMkLst>
            <pc:docMk/>
            <pc:sldMk cId="1916856892" sldId="258"/>
            <ac:cxnSpMk id="6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92" v="1652" actId="1076"/>
          <ac:cxnSpMkLst>
            <pc:docMk/>
            <pc:sldMk cId="1916856892" sldId="258"/>
            <ac:cxnSpMk id="6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3.982" v="1641" actId="1076"/>
          <ac:cxnSpMkLst>
            <pc:docMk/>
            <pc:sldMk cId="1916856892" sldId="258"/>
            <ac:cxnSpMk id="7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733" v="1643" actId="1076"/>
          <ac:cxnSpMkLst>
            <pc:docMk/>
            <pc:sldMk cId="1916856892" sldId="258"/>
            <ac:cxnSpMk id="7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888" v="1635" actId="1076"/>
          <ac:cxnSpMkLst>
            <pc:docMk/>
            <pc:sldMk cId="1916856892" sldId="258"/>
            <ac:cxnSpMk id="7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544" v="1613" actId="1076"/>
          <ac:cxnSpMkLst>
            <pc:docMk/>
            <pc:sldMk cId="1916856892" sldId="258"/>
            <ac:cxnSpMk id="8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4" creationId="{00000000-0000-0000-0000-00000000000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7.897" v="820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A62B097B-3B34-6EA0-EB7C-E1B5DA62B59E}" dt="2024-03-13T11:31:33.052" v="5542"/>
        <pc:sldMkLst>
          <pc:docMk/>
          <pc:sldMk cId="3548518915" sldId="265"/>
        </pc:sldMkLst>
      </pc:sldChg>
      <pc:sldChg chg="modSp add replId">
        <pc:chgData name="BAKSH DE LA IGLESIA, Amber (EAST LONDON NHS FOUNDATION TRUST)" userId="S::amber.bakshdelaiglesia1@nhs.net::b2650a99-9385-4d98-8a06-8e7c9d440112" providerId="AD" clId="Web-{A62B097B-3B34-6EA0-EB7C-E1B5DA62B59E}" dt="2024-03-13T11:52:30.725" v="8203"/>
        <pc:sldMkLst>
          <pc:docMk/>
          <pc:sldMk cId="1613405248" sldId="266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0.725" v="8203"/>
          <ac:graphicFrameMkLst>
            <pc:docMk/>
            <pc:sldMk cId="1613405248" sldId="266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D678309-29B6-102F-0AF1-F542E13C5AA3}"/>
    <pc:docChg chg="modSld">
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<pc:sldMkLst>
          <pc:docMk/>
          <pc:sldMk cId="1916856892" sldId="258"/>
        </pc:sldMkLst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3"/>
          <ac:spMkLst>
            <pc:docMk/>
            <pc:sldMk cId="1916856892" sldId="258"/>
            <ac:spMk id="2" creationId="{A738CAB5-9522-57F2-3CAA-CE21CEBE9D05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2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9.563" v="2227" actId="1076"/>
          <ac:spMkLst>
            <pc:docMk/>
            <pc:sldMk cId="1916856892" sldId="258"/>
            <ac:spMk id="4" creationId="{74A77F04-71FA-5127-761E-16EA4DE66F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82" v="2221" actId="1076"/>
          <ac:spMkLst>
            <pc:docMk/>
            <pc:sldMk cId="1916856892" sldId="258"/>
            <ac:spMk id="6" creationId="{23960ABC-E69C-2E9C-B5FE-8F4C31C2C439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28" v="2222" actId="1076"/>
          <ac:spMkLst>
            <pc:docMk/>
            <pc:sldMk cId="1916856892" sldId="258"/>
            <ac:spMk id="8" creationId="{62B343DF-AE81-C987-4455-D128CF8E10D3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22" v="2211" actId="1076"/>
          <ac:spMkLst>
            <pc:docMk/>
            <pc:sldMk cId="1916856892" sldId="258"/>
            <ac:spMk id="12" creationId="{D307533B-AA3D-AC6B-A531-FAE9C5EB9DC7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69" v="2212" actId="1076"/>
          <ac:spMkLst>
            <pc:docMk/>
            <pc:sldMk cId="1916856892" sldId="258"/>
            <ac:spMk id="13" creationId="{F4264B7A-FEFA-239B-DD56-A5AABAA1781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60" v="2223" actId="1076"/>
          <ac:spMkLst>
            <pc:docMk/>
            <pc:sldMk cId="1916856892" sldId="258"/>
            <ac:spMk id="14" creationId="{E138C623-FDD8-1043-678A-9A705A28E7D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91" v="2224" actId="1076"/>
          <ac:spMkLst>
            <pc:docMk/>
            <pc:sldMk cId="1916856892" sldId="258"/>
            <ac:spMk id="15" creationId="{73BD23FE-2D78-93DA-6800-D1BB86265732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578" v="2215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41" v="221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75" v="2209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5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4"/>
          <ac:spMkLst>
            <pc:docMk/>
            <pc:sldMk cId="1916856892" sldId="258"/>
            <ac:spMk id="21" creationId="{2C9CCABA-FDD6-2228-BE2D-A45813366F2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3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2"/>
          <ac:spMkLst>
            <pc:docMk/>
            <pc:sldMk cId="1916856892" sldId="258"/>
            <ac:spMk id="23" creationId="{4A3B3CDA-B21A-FF21-3496-16166C0D51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1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0"/>
          <ac:spMkLst>
            <pc:docMk/>
            <pc:sldMk cId="1916856892" sldId="258"/>
            <ac:spMk id="25" creationId="{D7C3D620-3D11-AA1D-CB58-E113823E0B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00" v="2213" actId="1076"/>
          <ac:spMkLst>
            <pc:docMk/>
            <pc:sldMk cId="1916856892" sldId="258"/>
            <ac:spMk id="26" creationId="{8BA03909-C541-5F7D-D56F-0416C25262D0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47" v="2214" actId="1076"/>
          <ac:spMkLst>
            <pc:docMk/>
            <pc:sldMk cId="1916856892" sldId="258"/>
            <ac:spMk id="27" creationId="{3BE05739-4D4A-841A-051A-628E56D7E7F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50" v="2220" actId="1076"/>
          <ac:spMkLst>
            <pc:docMk/>
            <pc:sldMk cId="1916856892" sldId="258"/>
            <ac:spMk id="28" creationId="{75B85BAD-A3AC-C913-B040-853780A3D4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19" v="2219" actId="1076"/>
          <ac:spMkLst>
            <pc:docMk/>
            <pc:sldMk cId="1916856892" sldId="258"/>
            <ac:spMk id="29" creationId="{83A072BD-5FE2-D775-1218-BD9A9A01244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  <ac:spMkLst>
            <pc:docMk/>
            <pc:sldMk cId="1916856892" sldId="258"/>
            <ac:spMk id="30" creationId="{9340D125-EDE5-31BB-391D-1CE291818856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969" v="2226" actId="1076"/>
          <ac:spMkLst>
            <pc:docMk/>
            <pc:sldMk cId="1916856892" sldId="258"/>
            <ac:spMk id="31" creationId="{1CB9E16A-FF0C-1B6E-2EB5-EC63F7D3A1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10" v="2216" actId="1076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88" v="2218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91" v="2210" actId="1076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9"/>
          <ac:spMkLst>
            <pc:docMk/>
            <pc:sldMk cId="1916856892" sldId="258"/>
            <ac:spMk id="38" creationId="{2A61A3E2-8CB6-8426-D577-820A9C36E07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8"/>
          <ac:spMkLst>
            <pc:docMk/>
            <pc:sldMk cId="1916856892" sldId="258"/>
            <ac:spMk id="39" creationId="{CB295707-EAF5-F64B-F685-B1C05AD2E2FD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7"/>
          <ac:spMkLst>
            <pc:docMk/>
            <pc:sldMk cId="1916856892" sldId="258"/>
            <ac:spMk id="40" creationId="{2432C9F8-BA66-1D38-25AF-AD0F6F33A6F6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6"/>
          <ac:spMkLst>
            <pc:docMk/>
            <pc:sldMk cId="1916856892" sldId="258"/>
            <ac:spMk id="41" creationId="{9EE2D5C1-CFCD-22A0-E6C9-6D60906366C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5"/>
          <ac:spMkLst>
            <pc:docMk/>
            <pc:sldMk cId="1916856892" sldId="258"/>
            <ac:spMk id="42" creationId="{153FEF67-9012-0BB0-CA45-FBE360B31A3F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4"/>
          <ac:spMkLst>
            <pc:docMk/>
            <pc:sldMk cId="1916856892" sldId="258"/>
            <ac:spMk id="43" creationId="{27DFA763-4055-EEE4-40DF-184A17DDFAD1}"/>
          </ac:spMkLst>
        </pc:sp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6:49:55.956" v="4414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6:49:55.956" v="4414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7:07:39.474" v="6249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79AB3FD9-5B48-8FA6-92ED-6CE8FB1AADD2}"/>
    <pc:docChg chg="modSld">
      <pc:chgData name="BAKSH DE LA IGLESIA, Amber (EAST LONDON NHS FOUNDATION TRUST)" userId="S::amber.bakshdelaiglesia1@nhs.net::b2650a99-9385-4d98-8a06-8e7c9d440112" providerId="AD" clId="Web-{79AB3FD9-5B48-8FA6-92ED-6CE8FB1AADD2}" dt="2024-03-18T11:38:14.517" v="1" actId="20577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79AB3FD9-5B48-8FA6-92ED-6CE8FB1AADD2}" dt="2024-03-18T11:38:14.517" v="1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79AB3FD9-5B48-8FA6-92ED-6CE8FB1AADD2}" dt="2024-03-18T11:38:14.517" v="1" actId="20577"/>
          <ac:spMkLst>
            <pc:docMk/>
            <pc:sldMk cId="1916856892" sldId="258"/>
            <ac:spMk id="37" creationId="{854D5EDF-DF8B-E0F3-AF96-5932510FAE8E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99E1D0CC-AA4A-A0E8-A040-39E47D571DB3}"/>
    <pc:docChg chg="addSld delSld modSld">
      <pc:chgData name="BAKSH DE LA IGLESIA, Amber (EAST LONDON NHS FOUNDATION TRUST)" userId="S::amber.bakshdelaiglesia1@nhs.net::b2650a99-9385-4d98-8a06-8e7c9d440112" providerId="AD" clId="Web-{99E1D0CC-AA4A-A0E8-A040-39E47D571DB3}" dt="2024-03-18T10:08:54.120" v="3261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99E1D0CC-AA4A-A0E8-A040-39E47D571DB3}" dt="2024-03-18T09:55:14.927" v="1652" actId="1076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99E1D0CC-AA4A-A0E8-A040-39E47D571DB3}" dt="2024-03-18T09:47:53.877" v="1271" actId="14100"/>
          <ac:spMkLst>
            <pc:docMk/>
            <pc:sldMk cId="1916856892" sldId="258"/>
            <ac:spMk id="2" creationId="{920B07A0-EDC4-1031-1A99-60D9AA1E5AAC}"/>
          </ac:spMkLst>
        </pc:spChg>
        <pc:spChg chg="mod">
          <ac:chgData name="BAKSH DE LA IGLESIA, Amber (EAST LONDON NHS FOUNDATION TRUST)" userId="S::amber.bakshdelaiglesia1@nhs.net::b2650a99-9385-4d98-8a06-8e7c9d440112" providerId="AD" clId="Web-{99E1D0CC-AA4A-A0E8-A040-39E47D571DB3}" dt="2024-03-18T09:48:35.847" v="1299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99E1D0CC-AA4A-A0E8-A040-39E47D571DB3}" dt="2024-03-18T09:45:14.698" v="931"/>
          <ac:spMkLst>
            <pc:docMk/>
            <pc:sldMk cId="1916856892" sldId="258"/>
            <ac:spMk id="6" creationId="{23960ABC-E69C-2E9C-B5FE-8F4C31C2C439}"/>
          </ac:spMkLst>
        </pc:spChg>
        <pc:spChg chg="del">
          <ac:chgData name="BAKSH DE LA IGLESIA, Amber (EAST LONDON NHS FOUNDATION TRUST)" userId="S::amber.bakshdelaiglesia1@nhs.net::b2650a99-9385-4d98-8a06-8e7c9d440112" providerId="AD" clId="Web-{99E1D0CC-AA4A-A0E8-A040-39E47D571DB3}" dt="2024-03-18T09:45:14.698" v="930"/>
          <ac:spMkLst>
            <pc:docMk/>
            <pc:sldMk cId="1916856892" sldId="258"/>
            <ac:spMk id="8" creationId="{62B343DF-AE81-C987-4455-D128CF8E10D3}"/>
          </ac:spMkLst>
        </pc:spChg>
        <pc:spChg chg="del">
          <ac:chgData name="BAKSH DE LA IGLESIA, Amber (EAST LONDON NHS FOUNDATION TRUST)" userId="S::amber.bakshdelaiglesia1@nhs.net::b2650a99-9385-4d98-8a06-8e7c9d440112" providerId="AD" clId="Web-{99E1D0CC-AA4A-A0E8-A040-39E47D571DB3}" dt="2024-03-18T09:34:49.420" v="86"/>
          <ac:spMkLst>
            <pc:docMk/>
            <pc:sldMk cId="1916856892" sldId="258"/>
            <ac:spMk id="12" creationId="{D307533B-AA3D-AC6B-A531-FAE9C5EB9DC7}"/>
          </ac:spMkLst>
        </pc:spChg>
        <pc:spChg chg="del">
          <ac:chgData name="BAKSH DE LA IGLESIA, Amber (EAST LONDON NHS FOUNDATION TRUST)" userId="S::amber.bakshdelaiglesia1@nhs.net::b2650a99-9385-4d98-8a06-8e7c9d440112" providerId="AD" clId="Web-{99E1D0CC-AA4A-A0E8-A040-39E47D571DB3}" dt="2024-03-18T09:34:49.405" v="85"/>
          <ac:spMkLst>
            <pc:docMk/>
            <pc:sldMk cId="1916856892" sldId="258"/>
            <ac:spMk id="13" creationId="{F4264B7A-FEFA-239B-DD56-A5AABAA17812}"/>
          </ac:spMkLst>
        </pc:spChg>
        <pc:spChg chg="del">
          <ac:chgData name="BAKSH DE LA IGLESIA, Amber (EAST LONDON NHS FOUNDATION TRUST)" userId="S::amber.bakshdelaiglesia1@nhs.net::b2650a99-9385-4d98-8a06-8e7c9d440112" providerId="AD" clId="Web-{99E1D0CC-AA4A-A0E8-A040-39E47D571DB3}" dt="2024-03-18T09:45:14.698" v="929"/>
          <ac:spMkLst>
            <pc:docMk/>
            <pc:sldMk cId="1916856892" sldId="258"/>
            <ac:spMk id="14" creationId="{E138C623-FDD8-1043-678A-9A705A28E7DA}"/>
          </ac:spMkLst>
        </pc:spChg>
        <pc:spChg chg="del">
          <ac:chgData name="BAKSH DE LA IGLESIA, Amber (EAST LONDON NHS FOUNDATION TRUST)" userId="S::amber.bakshdelaiglesia1@nhs.net::b2650a99-9385-4d98-8a06-8e7c9d440112" providerId="AD" clId="Web-{99E1D0CC-AA4A-A0E8-A040-39E47D571DB3}" dt="2024-03-18T09:45:14.698" v="928"/>
          <ac:spMkLst>
            <pc:docMk/>
            <pc:sldMk cId="1916856892" sldId="258"/>
            <ac:spMk id="15" creationId="{73BD23FE-2D78-93DA-6800-D1BB8626573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99E1D0CC-AA4A-A0E8-A040-39E47D571DB3}" dt="2024-03-18T09:47:53.908" v="1272" actId="14100"/>
          <ac:spMkLst>
            <pc:docMk/>
            <pc:sldMk cId="1916856892" sldId="258"/>
            <ac:spMk id="17" creationId="{EB62694B-9EF1-04FE-D96E-69EDEFBFB0E2}"/>
          </ac:spMkLst>
        </pc:spChg>
        <pc:spChg chg="mod">
          <ac:chgData name="BAKSH DE LA IGLESIA, Amber (EAST LONDON NHS FOUNDATION TRUST)" userId="S::amber.bakshdelaiglesia1@nhs.net::b2650a99-9385-4d98-8a06-8e7c9d440112" providerId="AD" clId="Web-{99E1D0CC-AA4A-A0E8-A040-39E47D571DB3}" dt="2024-03-18T09:47:53.502" v="1261" actId="14100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99E1D0CC-AA4A-A0E8-A040-39E47D571DB3}" dt="2024-03-18T09:47:53.564" v="1262" actId="14100"/>
          <ac:spMkLst>
            <pc:docMk/>
            <pc:sldMk cId="1916856892" sldId="258"/>
            <ac:spMk id="19" creationId="{61D6C0ED-4551-93E3-1CF4-28B489A3FA3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99E1D0CC-AA4A-A0E8-A040-39E47D571DB3}" dt="2024-03-18T09:48:10.659" v="1286" actId="14100"/>
          <ac:spMkLst>
            <pc:docMk/>
            <pc:sldMk cId="1916856892" sldId="258"/>
            <ac:spMk id="20" creationId="{1C7D2C21-CD55-548E-F457-0AD2A578821D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99E1D0CC-AA4A-A0E8-A040-39E47D571DB3}" dt="2024-03-18T09:48:07.909" v="1285" actId="14100"/>
          <ac:spMkLst>
            <pc:docMk/>
            <pc:sldMk cId="1916856892" sldId="258"/>
            <ac:spMk id="21" creationId="{EFB1F143-079A-5258-76C1-0B95EBF7014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99E1D0CC-AA4A-A0E8-A040-39E47D571DB3}" dt="2024-03-18T09:47:54.033" v="1276" actId="14100"/>
          <ac:spMkLst>
            <pc:docMk/>
            <pc:sldMk cId="1916856892" sldId="258"/>
            <ac:spMk id="23" creationId="{A68CCB8C-5258-F808-75C7-31DE401AEF7B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99E1D0CC-AA4A-A0E8-A040-39E47D571DB3}" dt="2024-03-18T09:47:54.064" v="1277" actId="14100"/>
          <ac:spMkLst>
            <pc:docMk/>
            <pc:sldMk cId="1916856892" sldId="258"/>
            <ac:spMk id="24" creationId="{BC808A32-C4E5-9182-53EA-55B870C58325}"/>
          </ac:spMkLst>
        </pc:spChg>
        <pc:spChg chg="mod">
          <ac:chgData name="BAKSH DE LA IGLESIA, Amber (EAST LONDON NHS FOUNDATION TRUST)" userId="S::amber.bakshdelaiglesia1@nhs.net::b2650a99-9385-4d98-8a06-8e7c9d440112" providerId="AD" clId="Web-{99E1D0CC-AA4A-A0E8-A040-39E47D571DB3}" dt="2024-03-18T09:47:53.658" v="1265" actId="14100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99E1D0CC-AA4A-A0E8-A040-39E47D571DB3}" dt="2024-03-18T09:47:53.689" v="1266" actId="14100"/>
          <ac:spMkLst>
            <pc:docMk/>
            <pc:sldMk cId="1916856892" sldId="258"/>
            <ac:spMk id="27" creationId="{3BE05739-4D4A-841A-051A-628E56D7E7FA}"/>
          </ac:spMkLst>
        </pc:spChg>
        <pc:spChg chg="mod">
          <ac:chgData name="BAKSH DE LA IGLESIA, Amber (EAST LONDON NHS FOUNDATION TRUST)" userId="S::amber.bakshdelaiglesia1@nhs.net::b2650a99-9385-4d98-8a06-8e7c9d440112" providerId="AD" clId="Web-{99E1D0CC-AA4A-A0E8-A040-39E47D571DB3}" dt="2024-03-18T09:48:22.550" v="1289" actId="14100"/>
          <ac:spMkLst>
            <pc:docMk/>
            <pc:sldMk cId="1916856892" sldId="258"/>
            <ac:spMk id="28" creationId="{75B85BAD-A3AC-C913-B040-853780A3D4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99E1D0CC-AA4A-A0E8-A040-39E47D571DB3}" dt="2024-03-18T09:48:19.753" v="1288" actId="14100"/>
          <ac:spMkLst>
            <pc:docMk/>
            <pc:sldMk cId="1916856892" sldId="258"/>
            <ac:spMk id="29" creationId="{83A072BD-5FE2-D775-1218-BD9A9A01244C}"/>
          </ac:spMkLst>
        </pc:spChg>
        <pc:spChg chg="del">
          <ac:chgData name="BAKSH DE LA IGLESIA, Amber (EAST LONDON NHS FOUNDATION TRUST)" userId="S::amber.bakshdelaiglesia1@nhs.net::b2650a99-9385-4d98-8a06-8e7c9d440112" providerId="AD" clId="Web-{99E1D0CC-AA4A-A0E8-A040-39E47D571DB3}" dt="2024-03-18T09:45:14.698" v="927"/>
          <ac:spMkLst>
            <pc:docMk/>
            <pc:sldMk cId="1916856892" sldId="258"/>
            <ac:spMk id="30" creationId="{9340D125-EDE5-31BB-391D-1CE291818856}"/>
          </ac:spMkLst>
        </pc:spChg>
        <pc:spChg chg="del">
          <ac:chgData name="BAKSH DE LA IGLESIA, Amber (EAST LONDON NHS FOUNDATION TRUST)" userId="S::amber.bakshdelaiglesia1@nhs.net::b2650a99-9385-4d98-8a06-8e7c9d440112" providerId="AD" clId="Web-{99E1D0CC-AA4A-A0E8-A040-39E47D571DB3}" dt="2024-03-18T09:45:14.698" v="926"/>
          <ac:spMkLst>
            <pc:docMk/>
            <pc:sldMk cId="1916856892" sldId="258"/>
            <ac:spMk id="31" creationId="{1CB9E16A-FF0C-1B6E-2EB5-EC63F7D3A13F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99E1D0CC-AA4A-A0E8-A040-39E47D571DB3}" dt="2024-03-18T09:47:57.861" v="1283" actId="14100"/>
          <ac:spMkLst>
            <pc:docMk/>
            <pc:sldMk cId="1916856892" sldId="258"/>
            <ac:spMk id="33" creationId="{1BBA7D4E-B56A-DB1C-2306-19789260D7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99E1D0CC-AA4A-A0E8-A040-39E47D571DB3}" dt="2024-03-18T09:47:55.892" v="1282" actId="14100"/>
          <ac:spMkLst>
            <pc:docMk/>
            <pc:sldMk cId="1916856892" sldId="258"/>
            <ac:spMk id="35" creationId="{AAB861AE-25E7-615D-1ED0-3EBE8E240CE2}"/>
          </ac:spMkLst>
        </pc:spChg>
        <pc:spChg chg="mod">
          <ac:chgData name="BAKSH DE LA IGLESIA, Amber (EAST LONDON NHS FOUNDATION TRUST)" userId="S::amber.bakshdelaiglesia1@nhs.net::b2650a99-9385-4d98-8a06-8e7c9d440112" providerId="AD" clId="Web-{99E1D0CC-AA4A-A0E8-A040-39E47D571DB3}" dt="2024-03-18T09:47:53.611" v="1263" actId="14100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99E1D0CC-AA4A-A0E8-A040-39E47D571DB3}" dt="2024-03-18T09:47:53.642" v="1264" actId="14100"/>
          <ac:spMkLst>
            <pc:docMk/>
            <pc:sldMk cId="1916856892" sldId="258"/>
            <ac:spMk id="37" creationId="{854D5EDF-DF8B-E0F3-AF96-5932510FAE8E}"/>
          </ac:spMkLst>
        </pc:spChg>
        <pc:cxnChg chg="mod">
          <ac:chgData name="BAKSH DE LA IGLESIA, Amber (EAST LONDON NHS FOUNDATION TRUST)" userId="S::amber.bakshdelaiglesia1@nhs.net::b2650a99-9385-4d98-8a06-8e7c9d440112" providerId="AD" clId="Web-{99E1D0CC-AA4A-A0E8-A040-39E47D571DB3}" dt="2024-03-18T09:40:21.122" v="497" actId="14100"/>
          <ac:cxnSpMkLst>
            <pc:docMk/>
            <pc:sldMk cId="1916856892" sldId="258"/>
            <ac:cxnSpMk id="3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99E1D0CC-AA4A-A0E8-A040-39E47D571DB3}" dt="2024-03-18T09:47:54.017" v="1275" actId="14100"/>
          <ac:cxnSpMkLst>
            <pc:docMk/>
            <pc:sldMk cId="1916856892" sldId="258"/>
            <ac:cxnSpMk id="22" creationId="{97473112-B527-03DA-13C9-23EBCEF3CFE4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99E1D0CC-AA4A-A0E8-A040-39E47D571DB3}" dt="2024-03-18T09:47:54.096" v="1278" actId="14100"/>
          <ac:cxnSpMkLst>
            <pc:docMk/>
            <pc:sldMk cId="1916856892" sldId="258"/>
            <ac:cxnSpMk id="25" creationId="{FF9A74BF-1C57-6698-76F4-60C342E1678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99E1D0CC-AA4A-A0E8-A040-39E47D571DB3}" dt="2024-03-18T09:34:51.702" v="88"/>
          <ac:cxnSpMkLst>
            <pc:docMk/>
            <pc:sldMk cId="1916856892" sldId="258"/>
            <ac:cxnSpMk id="3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99E1D0CC-AA4A-A0E8-A040-39E47D571DB3}" dt="2024-03-18T09:47:53.564" v="1262" actId="14100"/>
          <ac:cxnSpMkLst>
            <pc:docMk/>
            <pc:sldMk cId="1916856892" sldId="258"/>
            <ac:cxnSpMk id="34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99E1D0CC-AA4A-A0E8-A040-39E47D571DB3}" dt="2024-03-18T09:48:02.643" v="1284" actId="1076"/>
          <ac:cxnSpMkLst>
            <pc:docMk/>
            <pc:sldMk cId="1916856892" sldId="258"/>
            <ac:cxnSpMk id="38" creationId="{AB836779-A7AF-BFCD-C070-8125DB7B13FB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99E1D0CC-AA4A-A0E8-A040-39E47D571DB3}" dt="2024-03-18T09:49:14.458" v="1306" actId="14100"/>
          <ac:cxnSpMkLst>
            <pc:docMk/>
            <pc:sldMk cId="1916856892" sldId="258"/>
            <ac:cxnSpMk id="39" creationId="{75EE998D-5264-B570-3AF4-0CDABAD9C15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99E1D0CC-AA4A-A0E8-A040-39E47D571DB3}" dt="2024-03-18T09:47:53.502" v="1261" actId="14100"/>
          <ac:cxnSpMkLst>
            <pc:docMk/>
            <pc:sldMk cId="1916856892" sldId="258"/>
            <ac:cxnSpMk id="40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99E1D0CC-AA4A-A0E8-A040-39E47D571DB3}" dt="2024-03-18T09:54:32.941" v="1641" actId="14100"/>
          <ac:cxnSpMkLst>
            <pc:docMk/>
            <pc:sldMk cId="1916856892" sldId="258"/>
            <ac:cxnSpMk id="41" creationId="{472AC2A3-DB03-F459-C4FD-F5A5963FBDB8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99E1D0CC-AA4A-A0E8-A040-39E47D571DB3}" dt="2024-03-18T09:54:44.785" v="1645" actId="14100"/>
          <ac:cxnSpMkLst>
            <pc:docMk/>
            <pc:sldMk cId="1916856892" sldId="258"/>
            <ac:cxnSpMk id="42" creationId="{A28645AD-F693-DA1A-D1E3-1620546F15A2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99E1D0CC-AA4A-A0E8-A040-39E47D571DB3}" dt="2024-03-18T09:54:51.301" v="1648" actId="14100"/>
          <ac:cxnSpMkLst>
            <pc:docMk/>
            <pc:sldMk cId="1916856892" sldId="258"/>
            <ac:cxnSpMk id="43" creationId="{F2F4E139-8BF0-4D81-DDD7-E12E7ADB0B9E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99E1D0CC-AA4A-A0E8-A040-39E47D571DB3}" dt="2024-03-18T09:48:22.550" v="1289" actId="14100"/>
          <ac:cxnSpMkLst>
            <pc:docMk/>
            <pc:sldMk cId="1916856892" sldId="258"/>
            <ac:cxnSpMk id="44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99E1D0CC-AA4A-A0E8-A040-39E47D571DB3}" dt="2024-03-18T09:55:09.412" v="1650" actId="1076"/>
          <ac:cxnSpMkLst>
            <pc:docMk/>
            <pc:sldMk cId="1916856892" sldId="258"/>
            <ac:cxnSpMk id="46" creationId="{916E062C-372B-AECA-F872-EF931B7D53DB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99E1D0CC-AA4A-A0E8-A040-39E47D571DB3}" dt="2024-03-18T09:45:14.698" v="925"/>
          <ac:cxnSpMkLst>
            <pc:docMk/>
            <pc:sldMk cId="1916856892" sldId="258"/>
            <ac:cxnSpMk id="47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99E1D0CC-AA4A-A0E8-A040-39E47D571DB3}" dt="2024-03-18T09:55:14.927" v="1652" actId="1076"/>
          <ac:cxnSpMkLst>
            <pc:docMk/>
            <pc:sldMk cId="1916856892" sldId="258"/>
            <ac:cxnSpMk id="48" creationId="{A0DBB6AB-122C-E77F-DCFE-756F436D795F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99E1D0CC-AA4A-A0E8-A040-39E47D571DB3}" dt="2024-03-18T09:45:14.698" v="924"/>
          <ac:cxnSpMkLst>
            <pc:docMk/>
            <pc:sldMk cId="1916856892" sldId="258"/>
            <ac:cxnSpMk id="50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99E1D0CC-AA4A-A0E8-A040-39E47D571DB3}" dt="2024-03-18T09:45:14.698" v="923"/>
          <ac:cxnSpMkLst>
            <pc:docMk/>
            <pc:sldMk cId="1916856892" sldId="258"/>
            <ac:cxnSpMk id="53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99E1D0CC-AA4A-A0E8-A040-39E47D571DB3}" dt="2024-03-18T09:40:24.404" v="500" actId="1076"/>
          <ac:cxnSpMkLst>
            <pc:docMk/>
            <pc:sldMk cId="1916856892" sldId="258"/>
            <ac:cxnSpMk id="56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99E1D0CC-AA4A-A0E8-A040-39E47D571DB3}" dt="2024-03-18T09:34:49.405" v="84"/>
          <ac:cxnSpMkLst>
            <pc:docMk/>
            <pc:sldMk cId="1916856892" sldId="258"/>
            <ac:cxnSpMk id="59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99E1D0CC-AA4A-A0E8-A040-39E47D571DB3}" dt="2024-03-18T09:36:59.504" v="248"/>
          <ac:cxnSpMkLst>
            <pc:docMk/>
            <pc:sldMk cId="1916856892" sldId="258"/>
            <ac:cxnSpMk id="6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99E1D0CC-AA4A-A0E8-A040-39E47D571DB3}" dt="2024-03-18T09:47:53.830" v="1269" actId="14100"/>
          <ac:cxnSpMkLst>
            <pc:docMk/>
            <pc:sldMk cId="1916856892" sldId="258"/>
            <ac:cxnSpMk id="6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99E1D0CC-AA4A-A0E8-A040-39E47D571DB3}" dt="2024-03-18T09:47:53.846" v="1270" actId="14100"/>
          <ac:cxnSpMkLst>
            <pc:docMk/>
            <pc:sldMk cId="1916856892" sldId="258"/>
            <ac:cxnSpMk id="72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99E1D0CC-AA4A-A0E8-A040-39E47D571DB3}" dt="2024-03-18T09:45:14.698" v="922"/>
          <ac:cxnSpMkLst>
            <pc:docMk/>
            <pc:sldMk cId="1916856892" sldId="258"/>
            <ac:cxnSpMk id="75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99E1D0CC-AA4A-A0E8-A040-39E47D571DB3}" dt="2024-03-18T09:45:14.698" v="921"/>
          <ac:cxnSpMkLst>
            <pc:docMk/>
            <pc:sldMk cId="1916856892" sldId="258"/>
            <ac:cxnSpMk id="78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99E1D0CC-AA4A-A0E8-A040-39E47D571DB3}" dt="2024-03-18T09:45:14.698" v="920"/>
          <ac:cxnSpMkLst>
            <pc:docMk/>
            <pc:sldMk cId="1916856892" sldId="258"/>
            <ac:cxnSpMk id="81" creationId="{00000000-0000-0000-0000-000000000000}"/>
          </ac:cxnSpMkLst>
        </pc:cxnChg>
      </pc:sldChg>
      <pc:sldChg chg="modSp add del">
        <pc:chgData name="BAKSH DE LA IGLESIA, Amber (EAST LONDON NHS FOUNDATION TRUST)" userId="S::amber.bakshdelaiglesia1@nhs.net::b2650a99-9385-4d98-8a06-8e7c9d440112" providerId="AD" clId="Web-{99E1D0CC-AA4A-A0E8-A040-39E47D571DB3}" dt="2024-03-18T10:03:20.058" v="249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99E1D0CC-AA4A-A0E8-A040-39E47D571DB3}" dt="2024-03-18T10:03:20.058" v="249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99E1D0CC-AA4A-A0E8-A040-39E47D571DB3}" dt="2024-03-18T09:48:40.488" v="1300"/>
        <pc:sldMkLst>
          <pc:docMk/>
          <pc:sldMk cId="1613405248" sldId="266"/>
        </pc:sldMkLst>
      </pc:sldChg>
      <pc:sldChg chg="modSp add">
        <pc:chgData name="BAKSH DE LA IGLESIA, Amber (EAST LONDON NHS FOUNDATION TRUST)" userId="S::amber.bakshdelaiglesia1@nhs.net::b2650a99-9385-4d98-8a06-8e7c9d440112" providerId="AD" clId="Web-{99E1D0CC-AA4A-A0E8-A040-39E47D571DB3}" dt="2024-03-18T10:08:54.120" v="3261"/>
        <pc:sldMkLst>
          <pc:docMk/>
          <pc:sldMk cId="3007534715" sldId="292"/>
        </pc:sldMkLst>
        <pc:graphicFrameChg chg="mod modGraphic">
          <ac:chgData name="BAKSH DE LA IGLESIA, Amber (EAST LONDON NHS FOUNDATION TRUST)" userId="S::amber.bakshdelaiglesia1@nhs.net::b2650a99-9385-4d98-8a06-8e7c9d440112" providerId="AD" clId="Web-{99E1D0CC-AA4A-A0E8-A040-39E47D571DB3}" dt="2024-03-18T10:08:54.120" v="3261"/>
          <ac:graphicFrameMkLst>
            <pc:docMk/>
            <pc:sldMk cId="3007534715" sldId="292"/>
            <ac:graphicFrameMk id="3" creationId="{A4F86B3A-5489-60F5-F342-A0B9EC6994E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DE926-112C-4AC5-9B40-8889D189FF5E}" type="datetimeFigureOut"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DB556-DFDF-412D-8982-34FBA0A3A6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E5C98-7BD9-4D81-A3AD-D9C1DE97C01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6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E5C98-7BD9-4D81-A3AD-D9C1DE97C0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37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59339" y="2788130"/>
            <a:ext cx="1473287" cy="1165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Primary Care 2024/25</a:t>
            </a:r>
            <a:endParaRPr lang="en-US" sz="1600" b="1" dirty="0">
              <a:solidFill>
                <a:srgbClr val="000000"/>
              </a:solidFill>
              <a:latin typeface="Arial"/>
              <a:ea typeface="Calibri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Annual Plan Priorities</a:t>
            </a:r>
            <a:endParaRPr lang="en-US" sz="1600" b="1">
              <a:solidFill>
                <a:srgbClr val="000000"/>
              </a:solidFill>
              <a:latin typeface="Arial"/>
              <a:ea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257102" y="894450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257100" y="2406157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257098" y="3905575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257097" y="5404994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008416" y="30634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380092" y="36774"/>
            <a:ext cx="23343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430224" y="2399043"/>
            <a:ext cx="2165101" cy="7341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Further developing and maturing patient participation and engagement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4430223" y="1527403"/>
            <a:ext cx="2155075" cy="784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Improving access to primary care</a:t>
            </a:r>
            <a:endParaRPr lang="en-US" sz="20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6813901" y="2409068"/>
            <a:ext cx="5227978" cy="7341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Increasing the number and range of directorate forums with patient representatives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Facilitate Patient Participation Groups (PPGs) membership to reflect practice/local population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Establish a network of ELFT PPGs to support shared learning and increased impact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Increase the number of practices that are Service User accredited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6803874" y="1527797"/>
            <a:ext cx="5238004" cy="7842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Increase impactful use of technology including e-consult and cloud telephony</a:t>
            </a:r>
            <a:endParaRPr lang="en-US" sz="2000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Increase the effectiveness of Care Navigation and Triage processes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Ensure patient education with Patient Participation Groups (PPGs) to manage access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Ensure full use of Additional Roles Reimbursement Scheme (ARRS) and other Primary Care Network (PCN) resources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44513" y="41494"/>
            <a:ext cx="1400840" cy="68250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BA03909-C541-5F7D-D56F-0416C25262D0}"/>
              </a:ext>
            </a:extLst>
          </p:cNvPr>
          <p:cNvSpPr/>
          <p:nvPr/>
        </p:nvSpPr>
        <p:spPr>
          <a:xfrm>
            <a:off x="4420197" y="374373"/>
            <a:ext cx="2155075" cy="5035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Identifying and reducing health inequalities and ensuring equitable outcomes </a:t>
            </a:r>
            <a:endParaRPr lang="en-US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E05739-4D4A-841A-051A-628E56D7E7FA}"/>
              </a:ext>
            </a:extLst>
          </p:cNvPr>
          <p:cNvSpPr/>
          <p:nvPr/>
        </p:nvSpPr>
        <p:spPr>
          <a:xfrm>
            <a:off x="6793848" y="374767"/>
            <a:ext cx="5248030" cy="503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Identify and reduce health inequities with targeted projects at each practice</a:t>
            </a:r>
            <a:endParaRPr lang="en-US" sz="2000" dirty="0">
              <a:solidFill>
                <a:srgbClr val="FFFFFF"/>
              </a:solidFill>
              <a:latin typeface="Calibri" panose="020F0502020204030204"/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All practices to attain accreditation including Safer Surgeries and Veteran Aware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5B85BAD-A3AC-C913-B040-853780A3D474}"/>
              </a:ext>
            </a:extLst>
          </p:cNvPr>
          <p:cNvSpPr/>
          <p:nvPr/>
        </p:nvSpPr>
        <p:spPr>
          <a:xfrm>
            <a:off x="4410172" y="3683058"/>
            <a:ext cx="2165101" cy="8444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Improving team and individual staff wellbeing and development</a:t>
            </a:r>
            <a:endParaRPr lang="en-US" sz="20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A072BD-5FE2-D775-1218-BD9A9A01244C}"/>
              </a:ext>
            </a:extLst>
          </p:cNvPr>
          <p:cNvSpPr/>
          <p:nvPr/>
        </p:nvSpPr>
        <p:spPr>
          <a:xfrm>
            <a:off x="6783823" y="3673425"/>
            <a:ext cx="5268082" cy="8444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Create a modern primary care workforce strategy to include recruitment and retention, health </a:t>
            </a:r>
            <a:r>
              <a:rPr lang="en-US" sz="1000">
                <a:solidFill>
                  <a:srgbClr val="000000"/>
                </a:solidFill>
                <a:latin typeface="Arial"/>
                <a:cs typeface="Calibri"/>
              </a:rPr>
              <a:t>and wellbeing, pipeline/succession planning and continuous professional development (CPD)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Focus on team and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Calibri"/>
              </a:rPr>
              <a:t>organisational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 development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Enable leadership development for practice managers and clinical leads</a:t>
            </a:r>
          </a:p>
        </p:txBody>
      </p:sp>
      <p:cxnSp>
        <p:nvCxnSpPr>
          <p:cNvPr id="3" name="Straight Arrow Connector 2"/>
          <p:cNvCxnSpPr>
            <a:stCxn id="26" idx="1"/>
            <a:endCxn id="5" idx="3"/>
          </p:cNvCxnSpPr>
          <p:nvPr/>
        </p:nvCxnSpPr>
        <p:spPr>
          <a:xfrm flipH="1">
            <a:off x="3890810" y="626135"/>
            <a:ext cx="529387" cy="585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1"/>
            <a:endCxn id="5" idx="3"/>
          </p:cNvCxnSpPr>
          <p:nvPr/>
        </p:nvCxnSpPr>
        <p:spPr>
          <a:xfrm flipH="1" flipV="1">
            <a:off x="3890810" y="1211383"/>
            <a:ext cx="539413" cy="708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1"/>
            <a:endCxn id="7" idx="3"/>
          </p:cNvCxnSpPr>
          <p:nvPr/>
        </p:nvCxnSpPr>
        <p:spPr>
          <a:xfrm flipH="1" flipV="1">
            <a:off x="3890808" y="2723090"/>
            <a:ext cx="539416" cy="43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1"/>
            <a:endCxn id="9" idx="3"/>
          </p:cNvCxnSpPr>
          <p:nvPr/>
        </p:nvCxnSpPr>
        <p:spPr>
          <a:xfrm flipH="1">
            <a:off x="3890806" y="4105266"/>
            <a:ext cx="519366" cy="117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flipH="1" flipV="1">
            <a:off x="6575272" y="626135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cxnSpLocks/>
          </p:cNvCxnSpPr>
          <p:nvPr/>
        </p:nvCxnSpPr>
        <p:spPr>
          <a:xfrm flipH="1" flipV="1">
            <a:off x="6595325" y="2816238"/>
            <a:ext cx="218576" cy="1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cxnSpLocks/>
          </p:cNvCxnSpPr>
          <p:nvPr/>
        </p:nvCxnSpPr>
        <p:spPr>
          <a:xfrm flipH="1" flipV="1">
            <a:off x="6565247" y="4165424"/>
            <a:ext cx="218576" cy="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" idx="1"/>
            <a:endCxn id="4" idx="3"/>
          </p:cNvCxnSpPr>
          <p:nvPr/>
        </p:nvCxnSpPr>
        <p:spPr>
          <a:xfrm flipH="1">
            <a:off x="1632626" y="1211383"/>
            <a:ext cx="624476" cy="2159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" idx="1"/>
            <a:endCxn id="4" idx="3"/>
          </p:cNvCxnSpPr>
          <p:nvPr/>
        </p:nvCxnSpPr>
        <p:spPr>
          <a:xfrm flipH="1">
            <a:off x="1632626" y="2723090"/>
            <a:ext cx="624474" cy="647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1"/>
            <a:endCxn id="4" idx="3"/>
          </p:cNvCxnSpPr>
          <p:nvPr/>
        </p:nvCxnSpPr>
        <p:spPr>
          <a:xfrm flipH="1" flipV="1">
            <a:off x="1632626" y="3370921"/>
            <a:ext cx="624472" cy="85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" idx="1"/>
            <a:endCxn id="4" idx="3"/>
          </p:cNvCxnSpPr>
          <p:nvPr/>
        </p:nvCxnSpPr>
        <p:spPr>
          <a:xfrm flipH="1" flipV="1">
            <a:off x="1632626" y="3370921"/>
            <a:ext cx="624471" cy="2351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20B07A0-EDC4-1031-1A99-60D9AA1E5AAC}"/>
              </a:ext>
            </a:extLst>
          </p:cNvPr>
          <p:cNvSpPr/>
          <p:nvPr/>
        </p:nvSpPr>
        <p:spPr>
          <a:xfrm>
            <a:off x="4430223" y="945873"/>
            <a:ext cx="2155075" cy="4934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Improving integration and system influence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62694B-9EF1-04FE-D96E-69EDEFBFB0E2}"/>
              </a:ext>
            </a:extLst>
          </p:cNvPr>
          <p:cNvSpPr/>
          <p:nvPr/>
        </p:nvSpPr>
        <p:spPr>
          <a:xfrm>
            <a:off x="6803874" y="946267"/>
            <a:ext cx="5248030" cy="4934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Further develop system and community partnerships to integrate care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Establish a Homelessness &amp; Inclusion Network/Board across ELFT to better include the ICB and regional thinking or planning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7D2C21-CD55-548E-F457-0AD2A578821D}"/>
              </a:ext>
            </a:extLst>
          </p:cNvPr>
          <p:cNvSpPr/>
          <p:nvPr/>
        </p:nvSpPr>
        <p:spPr>
          <a:xfrm>
            <a:off x="4440250" y="3211174"/>
            <a:ext cx="2155075" cy="393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Providing compassionate, trauma informed primary care</a:t>
            </a:r>
            <a:endParaRPr lang="en-US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B1F143-079A-5258-76C1-0B95EBF70145}"/>
              </a:ext>
            </a:extLst>
          </p:cNvPr>
          <p:cNvSpPr/>
          <p:nvPr/>
        </p:nvSpPr>
        <p:spPr>
          <a:xfrm>
            <a:off x="6813901" y="3211173"/>
            <a:ext cx="5217952" cy="393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Facilitate team training on Trauma Informed Care (TIC) and reinforce this with reflective practice</a:t>
            </a:r>
            <a:endParaRPr lang="en-US" sz="200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7473112-B527-03DA-13C9-23EBCEF3CFE4}"/>
              </a:ext>
            </a:extLst>
          </p:cNvPr>
          <p:cNvCxnSpPr>
            <a:cxnSpLocks/>
          </p:cNvCxnSpPr>
          <p:nvPr/>
        </p:nvCxnSpPr>
        <p:spPr>
          <a:xfrm flipH="1" flipV="1">
            <a:off x="6595325" y="3437869"/>
            <a:ext cx="218576" cy="1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68CCB8C-5258-F808-75C7-31DE401AEF7B}"/>
              </a:ext>
            </a:extLst>
          </p:cNvPr>
          <p:cNvSpPr/>
          <p:nvPr/>
        </p:nvSpPr>
        <p:spPr>
          <a:xfrm>
            <a:off x="4400146" y="4615504"/>
            <a:ext cx="2165101" cy="573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Leading and delivering national innovation and research in primary care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808A32-C4E5-9182-53EA-55B870C58325}"/>
              </a:ext>
            </a:extLst>
          </p:cNvPr>
          <p:cNvSpPr/>
          <p:nvPr/>
        </p:nvSpPr>
        <p:spPr>
          <a:xfrm>
            <a:off x="6783823" y="4615899"/>
            <a:ext cx="5248030" cy="5737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Establish an internal research and innovation infrastructure </a:t>
            </a:r>
            <a:endParaRPr lang="en-US" sz="2000" dirty="0">
              <a:solidFill>
                <a:srgbClr val="FFFFFF"/>
              </a:solidFill>
              <a:latin typeface="Calibri" panose="020F0502020204030204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Pursue funding for initiatives and their evaluation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F9A74BF-1C57-6698-76F4-60C342E16783}"/>
              </a:ext>
            </a:extLst>
          </p:cNvPr>
          <p:cNvCxnSpPr>
            <a:cxnSpLocks/>
          </p:cNvCxnSpPr>
          <p:nvPr/>
        </p:nvCxnSpPr>
        <p:spPr>
          <a:xfrm flipH="1" flipV="1">
            <a:off x="6565247" y="4887318"/>
            <a:ext cx="218576" cy="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1BBA7D4E-B56A-DB1C-2306-19789260D705}"/>
              </a:ext>
            </a:extLst>
          </p:cNvPr>
          <p:cNvSpPr/>
          <p:nvPr/>
        </p:nvSpPr>
        <p:spPr>
          <a:xfrm>
            <a:off x="4410171" y="5287267"/>
            <a:ext cx="2165101" cy="1275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Improving financial sustainability: income generation and best use of available resources</a:t>
            </a:r>
            <a:endParaRPr lang="en-US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B861AE-25E7-615D-1ED0-3EBE8E240CE2}"/>
              </a:ext>
            </a:extLst>
          </p:cNvPr>
          <p:cNvSpPr/>
          <p:nvPr/>
        </p:nvSpPr>
        <p:spPr>
          <a:xfrm>
            <a:off x="6793848" y="5287662"/>
            <a:ext cx="5248030" cy="1275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Undertake a structured review of primary care expenditure and income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err="1">
                <a:solidFill>
                  <a:srgbClr val="000000"/>
                </a:solidFill>
                <a:latin typeface="Arial"/>
                <a:cs typeface="Calibri"/>
              </a:rPr>
              <a:t>Capitalise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 on economies of scale through: </a:t>
            </a:r>
          </a:p>
          <a:p>
            <a:pPr marL="628650" lvl="1" indent="-171450">
              <a:buFont typeface="Courier New"/>
              <a:buChar char="o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Procurement</a:t>
            </a:r>
          </a:p>
          <a:p>
            <a:pPr marL="628650" lvl="1" indent="-171450">
              <a:buFont typeface="Courier New"/>
              <a:buChar char="o"/>
            </a:pPr>
            <a:r>
              <a:rPr lang="en-US" sz="1000" dirty="0" err="1">
                <a:solidFill>
                  <a:srgbClr val="000000"/>
                </a:solidFill>
                <a:latin typeface="Arial"/>
                <a:cs typeface="Calibri"/>
              </a:rPr>
              <a:t>Standardised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 processes and information management</a:t>
            </a:r>
          </a:p>
          <a:p>
            <a:pPr marL="628650" lvl="1" indent="-171450">
              <a:buFont typeface="Courier New"/>
              <a:buChar char="o"/>
            </a:pPr>
            <a:r>
              <a:rPr lang="en-US" sz="1000" err="1">
                <a:solidFill>
                  <a:srgbClr val="000000"/>
                </a:solidFill>
                <a:latin typeface="Arial"/>
                <a:cs typeface="Calibri"/>
              </a:rPr>
              <a:t>Maximise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 income streams through targets and performance achievements (Quality outcome framework, investment and impact fund, local enhanced service etc.)</a:t>
            </a:r>
          </a:p>
          <a:p>
            <a:pPr marL="628650" lvl="1" indent="-171450">
              <a:buFont typeface="Courier New"/>
              <a:buChar char="o"/>
            </a:pPr>
            <a:r>
              <a:rPr lang="en-US" sz="1000" dirty="0">
                <a:solidFill>
                  <a:srgbClr val="000000"/>
                </a:solidFill>
                <a:latin typeface="Arial"/>
                <a:cs typeface="Calibri"/>
              </a:rPr>
              <a:t>Review pricing and process to secure income from non-NHS work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B836779-A7AF-BFCD-C070-8125DB7B13FB}"/>
              </a:ext>
            </a:extLst>
          </p:cNvPr>
          <p:cNvCxnSpPr>
            <a:cxnSpLocks/>
          </p:cNvCxnSpPr>
          <p:nvPr/>
        </p:nvCxnSpPr>
        <p:spPr>
          <a:xfrm flipH="1" flipV="1">
            <a:off x="6545194" y="5960134"/>
            <a:ext cx="218576" cy="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EE998D-5264-B570-3AF4-0CDABAD9C150}"/>
              </a:ext>
            </a:extLst>
          </p:cNvPr>
          <p:cNvCxnSpPr>
            <a:cxnSpLocks/>
          </p:cNvCxnSpPr>
          <p:nvPr/>
        </p:nvCxnSpPr>
        <p:spPr>
          <a:xfrm flipH="1" flipV="1">
            <a:off x="3890810" y="1201357"/>
            <a:ext cx="549439" cy="56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72AC2A3-DB03-F459-C4FD-F5A5963FBDB8}"/>
              </a:ext>
            </a:extLst>
          </p:cNvPr>
          <p:cNvCxnSpPr>
            <a:cxnSpLocks/>
          </p:cNvCxnSpPr>
          <p:nvPr/>
        </p:nvCxnSpPr>
        <p:spPr>
          <a:xfrm flipH="1" flipV="1">
            <a:off x="3890807" y="2728587"/>
            <a:ext cx="539418" cy="674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28645AD-F693-DA1A-D1E3-1620546F15A2}"/>
              </a:ext>
            </a:extLst>
          </p:cNvPr>
          <p:cNvCxnSpPr>
            <a:cxnSpLocks/>
          </p:cNvCxnSpPr>
          <p:nvPr/>
        </p:nvCxnSpPr>
        <p:spPr>
          <a:xfrm flipH="1">
            <a:off x="3880779" y="4967528"/>
            <a:ext cx="519367" cy="829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2F4E139-8BF0-4D81-DDD7-E12E7ADB0B9E}"/>
              </a:ext>
            </a:extLst>
          </p:cNvPr>
          <p:cNvCxnSpPr>
            <a:cxnSpLocks/>
          </p:cNvCxnSpPr>
          <p:nvPr/>
        </p:nvCxnSpPr>
        <p:spPr>
          <a:xfrm flipH="1" flipV="1">
            <a:off x="3880779" y="5736480"/>
            <a:ext cx="509341" cy="203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16E062C-372B-AECA-F872-EF931B7D53DB}"/>
              </a:ext>
            </a:extLst>
          </p:cNvPr>
          <p:cNvCxnSpPr>
            <a:cxnSpLocks/>
          </p:cNvCxnSpPr>
          <p:nvPr/>
        </p:nvCxnSpPr>
        <p:spPr>
          <a:xfrm flipH="1" flipV="1">
            <a:off x="6575272" y="1131817"/>
            <a:ext cx="218576" cy="1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0DBB6AB-122C-E77F-DCFE-756F436D795F}"/>
              </a:ext>
            </a:extLst>
          </p:cNvPr>
          <p:cNvCxnSpPr>
            <a:cxnSpLocks/>
          </p:cNvCxnSpPr>
          <p:nvPr/>
        </p:nvCxnSpPr>
        <p:spPr>
          <a:xfrm flipH="1" flipV="1">
            <a:off x="6575272" y="1939582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837554"/>
              </p:ext>
            </p:extLst>
          </p:nvPr>
        </p:nvGraphicFramePr>
        <p:xfrm>
          <a:off x="67777" y="66256"/>
          <a:ext cx="11855775" cy="657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19">
                  <a:extLst>
                    <a:ext uri="{9D8B030D-6E8A-4147-A177-3AD203B41FA5}">
                      <a16:colId xmlns:a16="http://schemas.microsoft.com/office/drawing/2014/main" val="370147522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918455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02753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302753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30275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045368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360763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062611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04488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Priority/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Key Objective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674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Quarter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873011">
                <a:tc rowSpan="3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+mn-lt"/>
                          <a:cs typeface="Calibri"/>
                        </a:rPr>
                        <a:t>Improved Population Health </a:t>
                      </a:r>
                    </a:p>
                  </a:txBody>
                  <a:tcPr marL="5896" marR="5896" marT="5896" marB="0" vert="vert27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Identifying and reduce health inequities and ensure eq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+mn-lt"/>
                          <a:cs typeface="Calibri"/>
                        </a:rPr>
                        <a:t>uitable outcomes</a:t>
                      </a:r>
                    </a:p>
                  </a:txBody>
                  <a:tcPr marL="5896" marR="5896" marT="58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aseline="0" dirty="0">
                          <a:latin typeface="+mn-lt"/>
                        </a:rPr>
                        <a:t>Practice level  focus agreed  </a:t>
                      </a:r>
                      <a:r>
                        <a:rPr lang="en-US" sz="1100" baseline="0">
                          <a:latin typeface="+mn-lt"/>
                        </a:rPr>
                        <a:t>based on local need &amp; data </a:t>
                      </a:r>
                      <a:endParaRPr lang="en-US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aseline="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aseline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 to secure accreditation and  to address inequalities will have commenced with  accountability  and oversight</a:t>
                      </a: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Feedback and other data will be used to  understand progress , impact and pace of change</a:t>
                      </a: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Feedback and other data will be used to  understand progress , impact and pace of change and inform 24/25 plans</a:t>
                      </a: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>
                          <a:latin typeface="+mn-lt"/>
                          <a:cs typeface="Arial"/>
                        </a:rPr>
                        <a:t>Core 20 plus 5 metrics are contractual requirements to measure population health outcomes. For example, PCN DES, IIF and </a:t>
                      </a:r>
                      <a:r>
                        <a:rPr lang="en-GB" sz="1100" b="0" dirty="0" err="1">
                          <a:latin typeface="+mn-lt"/>
                          <a:cs typeface="Arial"/>
                        </a:rPr>
                        <a:t>QoF</a:t>
                      </a:r>
                      <a:r>
                        <a:rPr lang="en-GB" sz="1100" b="0" dirty="0">
                          <a:latin typeface="+mn-lt"/>
                          <a:cs typeface="Arial"/>
                        </a:rPr>
                        <a:t> achievements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latin typeface="+mn-lt"/>
                        </a:rPr>
                        <a:t>QI</a:t>
                      </a:r>
                      <a:r>
                        <a:rPr lang="en-US" sz="1100" baseline="0">
                          <a:latin typeface="+mn-lt"/>
                        </a:rPr>
                        <a:t> coaching </a:t>
                      </a:r>
                      <a:endParaRPr lang="en-US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latin typeface="+mn-lt"/>
                          <a:cs typeface="Arial"/>
                        </a:rPr>
                        <a:t>JSNA and other relevant data</a:t>
                      </a:r>
                      <a:endParaRPr lang="en-US" sz="1100" baseline="0" dirty="0">
                        <a:latin typeface="+mn-lt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US" sz="1100" baseline="0" dirty="0">
                        <a:latin typeface="+mn-lt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Medical </a:t>
                      </a:r>
                      <a:r>
                        <a:rPr lang="en-GB" sz="1100" b="0" i="0" u="none" strike="noStrike" baseline="0" noProof="0">
                          <a:solidFill>
                            <a:srgbClr val="000000"/>
                          </a:solidFill>
                          <a:latin typeface="+mn-lt"/>
                        </a:rPr>
                        <a:t>Director</a:t>
                      </a:r>
                      <a:endParaRPr lang="en-US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Head of Nursing 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1274124">
                <a:tc vMerge="1"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endParaRPr lang="en-US" sz="1000" dirty="0">
                        <a:latin typeface="+mn-lt"/>
                      </a:endParaRPr>
                    </a:p>
                  </a:txBody>
                  <a:tcPr marL="5896" marR="5896" marT="5896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Improving access to primary  care</a:t>
                      </a:r>
                    </a:p>
                    <a:p>
                      <a:pPr marL="0" lvl="0" indent="0" algn="l">
                        <a:buNone/>
                      </a:pPr>
                      <a:endParaRPr lang="en-US" sz="1100" b="1" dirty="0">
                        <a:latin typeface="+mn-lt"/>
                      </a:endParaRPr>
                    </a:p>
                  </a:txBody>
                  <a:tcPr marL="5896" marR="5896" marT="58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latin typeface="+mn-lt"/>
                        </a:rPr>
                        <a:t>Deman</a:t>
                      </a:r>
                      <a:r>
                        <a:rPr lang="en-US" sz="1100" baseline="0" dirty="0">
                          <a:latin typeface="+mn-lt"/>
                        </a:rPr>
                        <a:t>d and capacity well understood 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latin typeface="+mn-lt"/>
                        </a:rPr>
                        <a:t>Structured work streams using QI  in place and increasing</a:t>
                      </a:r>
                      <a:r>
                        <a:rPr lang="en-GB" sz="1100" baseline="0" dirty="0">
                          <a:latin typeface="+mn-lt"/>
                        </a:rPr>
                        <a:t> </a:t>
                      </a:r>
                      <a:r>
                        <a:rPr lang="en-GB" sz="1100" dirty="0">
                          <a:latin typeface="+mn-lt"/>
                        </a:rPr>
                        <a:t>uptake of  e-consult, appointment avoidance and  triage 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latin typeface="+mn-lt"/>
                        </a:rPr>
                        <a:t>% improvement</a:t>
                      </a:r>
                      <a:r>
                        <a:rPr lang="en-US" sz="1100" baseline="0" dirty="0">
                          <a:latin typeface="+mn-lt"/>
                        </a:rPr>
                        <a:t> TBC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latin typeface="+mn-lt"/>
                        </a:rPr>
                        <a:t>% improvement</a:t>
                      </a:r>
                      <a:r>
                        <a:rPr lang="en-US" sz="1100" baseline="0" dirty="0">
                          <a:latin typeface="+mn-lt"/>
                        </a:rPr>
                        <a:t> TBC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latin typeface="+mn-lt"/>
                        </a:rPr>
                        <a:t>Increase in population</a:t>
                      </a:r>
                      <a:r>
                        <a:rPr lang="en-US" sz="1100" baseline="0" dirty="0">
                          <a:latin typeface="+mn-lt"/>
                        </a:rPr>
                        <a:t> uptake 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aseline="0" dirty="0">
                          <a:latin typeface="+mn-lt"/>
                        </a:rPr>
                        <a:t>Timely access to appointments</a:t>
                      </a:r>
                      <a:endParaRPr lang="en-US" sz="1100" dirty="0">
                        <a:latin typeface="+mn-lt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latin typeface="+mn-lt"/>
                        </a:rPr>
                        <a:t>Patient</a:t>
                      </a:r>
                      <a:r>
                        <a:rPr lang="en-US" sz="1100" baseline="0" dirty="0">
                          <a:latin typeface="+mn-lt"/>
                        </a:rPr>
                        <a:t> feedback </a:t>
                      </a: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+mn-lt"/>
                        </a:rPr>
                        <a:t>Reliable visible  comparable data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+mn-lt"/>
                        </a:rPr>
                        <a:t>Clinical Leadership</a:t>
                      </a:r>
                      <a:r>
                        <a:rPr lang="en-GB" sz="1100" baseline="0" dirty="0">
                          <a:latin typeface="+mn-lt"/>
                        </a:rPr>
                        <a:t> </a:t>
                      </a:r>
                      <a:endParaRPr lang="en-US" sz="1100" baseline="0" dirty="0">
                        <a:latin typeface="+mn-lt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latin typeface="+mn-lt"/>
                        </a:rPr>
                        <a:t>Up to date awareness of local resources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latin typeface="+mn-lt"/>
                        </a:rPr>
                        <a:t>Quality Improvement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1344909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endParaRPr lang="en-GB" sz="1000" b="1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+mn-lt"/>
                        </a:rPr>
                        <a:t>Improving  system presence,  influence &amp; integration 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endParaRPr lang="en-GB" sz="1100" b="1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Undertake a stakeholder and forum mapping to establish relationships at MD/DoS level for 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each geography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Commence CMC-CMH project as a test case 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Participants identified and 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inaugural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session held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Initiate consensus re: areas of mutual benefit and possibilities for collaboration/ change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TORs including priorities drafted</a:t>
                      </a: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Emerging plans, ensuring that quarterly meetings are in place</a:t>
                      </a: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 plans and delivery with ongoing quarterly meetings to monitor progress</a:t>
                      </a: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latin typeface="+mn-lt"/>
                        </a:rPr>
                        <a:t>Patient feedback (PREM, FFT, </a:t>
                      </a:r>
                      <a:r>
                        <a:rPr lang="en-US" sz="1100">
                          <a:latin typeface="+mn-lt"/>
                        </a:rPr>
                        <a:t>GP, PS)</a:t>
                      </a:r>
                      <a:endParaRPr lang="en-US"/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1100" dirty="0">
                        <a:latin typeface="+mn-lt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Capacity and resources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Improved integration of Primary Care directorate with the Trust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 Director 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 Director</a:t>
                      </a: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817956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Improved Experience of Care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buNone/>
                      </a:pPr>
                      <a:endParaRPr lang="en-GB" sz="1200" b="1" dirty="0">
                        <a:solidFill>
                          <a:srgbClr val="000000"/>
                        </a:solidFill>
                        <a:latin typeface="+mn-lt"/>
                        <a:cs typeface="Calibri"/>
                      </a:endParaRPr>
                    </a:p>
                  </a:txBody>
                  <a:tcPr marL="5896" marR="5896" marT="5896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buNone/>
                      </a:pP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Further developing/ maturing patient participation &amp; engagement</a:t>
                      </a:r>
                      <a:endParaRPr lang="en-US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Detailed work plan including training agreed and discuss at DMT to agree a recruitment campaign with PPG leads.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Ensure quarterly/bimonthly sessions are scheduled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Implementation of detailed workplan and progress discussed a routine forums. Ensure 2 practices are SU accredited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as usual, ensuring that regular forums are ongoing.</a:t>
                      </a: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Business as usual, ensuring that regular forums are ongoing. Ensure that 4 practices are SU accredited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Patient feedback (PREM, FFT, GP PS)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forums with patient representation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SU accredited practices 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Capacity and resources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Quality Assurance</a:t>
                      </a:r>
                    </a:p>
                  </a:txBody>
                  <a:tcPr marL="6350" marR="6350" marT="635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 Director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PP Lead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Quality Assurance</a:t>
                      </a:r>
                      <a:endParaRPr lang="en-US"/>
                    </a:p>
                  </a:txBody>
                  <a:tcPr marL="6350" marR="6350" marT="635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471105"/>
                  </a:ext>
                </a:extLst>
              </a:tr>
              <a:tr h="542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5896" marR="5896" marT="5896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GB" sz="11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Providing Compassionate , Trauma Informed Primary Care </a:t>
                      </a:r>
                      <a:endParaRPr lang="en-US"/>
                    </a:p>
                  </a:txBody>
                  <a:tcPr marL="5896" marR="5896" marT="58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 and facilitator  resource in place </a:t>
                      </a:r>
                      <a:endParaRPr lang="en-US"/>
                    </a:p>
                  </a:txBody>
                  <a:tcPr marL="6350" marR="6350" marT="635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25% practices TIC training and accessing RP</a:t>
                      </a:r>
                      <a:endParaRPr lang="en-US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 practices TIC training and accessing RP</a:t>
                      </a:r>
                      <a:endParaRPr lang="en-US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 practices TIC training and accessing RP</a:t>
                      </a:r>
                      <a:endParaRPr lang="en-US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Staff satisfaction survey / wellbeing measure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Patient feedback (PREM, FFT, GP PS)</a:t>
                      </a:r>
                      <a:endParaRPr lang="en-US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Capacity and resources</a:t>
                      </a:r>
                      <a:endParaRPr lang="en-US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 Director 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 Director</a:t>
                      </a:r>
                      <a:endParaRPr lang="en-US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121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84958"/>
              </p:ext>
            </p:extLst>
          </p:nvPr>
        </p:nvGraphicFramePr>
        <p:xfrm>
          <a:off x="539014" y="266782"/>
          <a:ext cx="11484811" cy="5642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59">
                  <a:extLst>
                    <a:ext uri="{9D8B030D-6E8A-4147-A177-3AD203B41FA5}">
                      <a16:colId xmlns:a16="http://schemas.microsoft.com/office/drawing/2014/main" val="3701475223"/>
                    </a:ext>
                  </a:extLst>
                </a:gridCol>
                <a:gridCol w="1554078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411584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61991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61991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61991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580429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43044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205444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1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Priority/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Key Objective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+mn-lt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dirty="0">
                          <a:latin typeface="+mn-lt"/>
                        </a:rPr>
                        <a:t>Quarter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7629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+mn-lt"/>
                          <a:cs typeface="Calibri"/>
                        </a:rPr>
                        <a:t>Improved Staff Experience</a:t>
                      </a:r>
                    </a:p>
                  </a:txBody>
                  <a:tcPr marL="5896" marR="5896" marT="5896" marB="0" vert="vert27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GB" sz="1100" dirty="0">
                          <a:latin typeface="+mn-lt"/>
                        </a:rPr>
                        <a:t>Improving team and individual staff wellbeing and development. </a:t>
                      </a:r>
                      <a:endParaRPr lang="en-US" sz="1100" dirty="0">
                        <a:latin typeface="+mn-lt"/>
                      </a:endParaRPr>
                    </a:p>
                    <a:p>
                      <a:pPr marL="0" lvl="0" indent="0" algn="l">
                        <a:buNone/>
                      </a:pPr>
                      <a:endParaRPr lang="en-GB" sz="1100" dirty="0">
                        <a:latin typeface="+mn-lt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GB" sz="1100" i="1" dirty="0">
                          <a:latin typeface="+mn-lt"/>
                        </a:rPr>
                        <a:t>(Developing a strategy for 0-5 years including)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1100" i="1" dirty="0">
                          <a:latin typeface="+mn-lt"/>
                        </a:rPr>
                        <a:t>Recruitment and retention of diverse MDT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1100" i="1" dirty="0">
                          <a:latin typeface="+mn-lt"/>
                        </a:rPr>
                        <a:t>Health and wellbeing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1100" i="1" dirty="0">
                          <a:latin typeface="+mn-lt"/>
                        </a:rPr>
                        <a:t>Progression and succession planning</a:t>
                      </a:r>
                    </a:p>
                  </a:txBody>
                  <a:tcPr marL="5896" marR="5896" marT="58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Understanding of the directorate workforce pressures. 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Articulate a clear vision for our workforce using baseline data to identify gaps</a:t>
                      </a:r>
                    </a:p>
                    <a:p>
                      <a:pPr lvl="0" algn="l">
                        <a:buNone/>
                      </a:pP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Identify Individual development needs and resources required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Draft plan based on scoping undertaken in Quarter 1, to be taken for consultation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Strategy in place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as usual with regular monitoring and oversight of plan in place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Staff satisfaction survey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Reduction in agency spend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Reduction in sickness absence, turnover and ER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Increased SLT capacity as less 'acting down'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Capacity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Resource to fund CPD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 Director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 Director 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Head of Nursing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Assistant Director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People &amp; Culture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379902"/>
                  </a:ext>
                </a:extLst>
              </a:tr>
              <a:tr h="762900">
                <a:tc row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+mn-lt"/>
                          <a:cs typeface="Calibri"/>
                        </a:rPr>
                        <a:t>Improved Value</a:t>
                      </a:r>
                    </a:p>
                  </a:txBody>
                  <a:tcPr marL="5896" marR="5896" marT="5896" marB="0" vert="vert27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GB" sz="1100" dirty="0">
                          <a:latin typeface="+mn-lt"/>
                        </a:rPr>
                        <a:t>Improving Financial Sustainability: Income Generation &amp;  Best use of available resources 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5896" marR="5896" marT="58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Undertake a review to address economic variance and identify opportunities and quantify opportunities for efficiency at directorate and regional level. </a:t>
                      </a:r>
                    </a:p>
                    <a:p>
                      <a:pPr lvl="0" algn="l">
                        <a:buNone/>
                      </a:pP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Update costs and rollout car machines, changing SOP.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Agree and implement a revised process, including a standardisation and review of areas where there are wasteful processes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Routine review and delivery of progress against financial viability plans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Routine review and delivery of progress against financial viability plans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Reduced overspend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Efficient processes increasing staff satisfaction and reduced waste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Increased income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Lean, efficient GPSU model to replicate 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Expertise in primary  care finances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 Director 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Finance Team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Development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389295"/>
                  </a:ext>
                </a:extLst>
              </a:tr>
              <a:tr h="4502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5896" marR="5896" marT="5896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GB" sz="1100" b="1" dirty="0">
                          <a:latin typeface="+mn-lt"/>
                        </a:rPr>
                        <a:t>Leading/ delivering national innovation and research in primary  care</a:t>
                      </a:r>
                      <a:endParaRPr lang="en-US" sz="1100" b="1">
                        <a:latin typeface="+mn-lt"/>
                      </a:endParaRPr>
                    </a:p>
                  </a:txBody>
                  <a:tcPr marL="5896" marR="5896" marT="58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Academic in post </a:t>
                      </a:r>
                      <a:endParaRPr lang="en-US" dirty="0"/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vistion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articulated with implementation plan</a:t>
                      </a:r>
                      <a:endParaRPr lang="en-US" dirty="0"/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US" dirty="0"/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US" dirty="0"/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Patient feedback (PREM, FFT, GP PS)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forums with patient representation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SU accredited practices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 from wider Trust teams on various aspects of delivery 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Data, existing academic forums</a:t>
                      </a:r>
                      <a:endParaRPr lang="en-US"/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 Director </a:t>
                      </a:r>
                      <a:b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272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534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1370</Words>
  <Application>Microsoft Office PowerPoint</Application>
  <PresentationFormat>Widescreen</PresentationFormat>
  <Paragraphs>212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1752</cp:revision>
  <dcterms:created xsi:type="dcterms:W3CDTF">2023-12-01T11:05:55Z</dcterms:created>
  <dcterms:modified xsi:type="dcterms:W3CDTF">2024-03-18T11:38:22Z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