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3" r:id="rId5"/>
    <p:sldId id="272" r:id="rId6"/>
    <p:sldId id="268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838A5-6F88-5D8D-D148-BFB311EF7019}" v="4089" dt="2024-03-12T14:07:23.001"/>
    <p1510:client id="{4AEDDC1D-A821-25D1-6F35-6A70CFF93CFF}" v="309" dt="2024-03-12T15:06:51.073"/>
    <p1510:client id="{B64BCF92-BF13-8015-CBDE-3AF6BE9CBB92}" v="49" dt="2024-03-12T12:00:45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1E8838A5-6F88-5D8D-D148-BFB311EF7019}"/>
    <pc:docChg chg="addSld modSld">
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12" v="1750" actId="1076"/>
          <ac:spMkLst>
            <pc:docMk/>
            <pc:sldMk cId="1916856892" sldId="258"/>
            <ac:spMk id="2" creationId="{A738CAB5-9522-57F2-3CAA-CE21CEBE9D05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59" v="1751" actId="1076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6:33.277" v="1846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65" v="1346" actId="14100"/>
          <ac:spMkLst>
            <pc:docMk/>
            <pc:sldMk cId="1916856892" sldId="258"/>
            <ac:spMk id="5" creationId="{88040B2C-E5F6-B4AE-82B5-C01A84D5E308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80" v="1347" actId="14100"/>
          <ac:spMkLst>
            <pc:docMk/>
            <pc:sldMk cId="1916856892" sldId="258"/>
            <ac:spMk id="7" creationId="{56C491FD-E604-9344-DEF7-DE718783197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12" v="1348" actId="14100"/>
          <ac:spMkLst>
            <pc:docMk/>
            <pc:sldMk cId="1916856892" sldId="258"/>
            <ac:spMk id="9" creationId="{D14CF52A-E226-1663-AADA-0B700E6766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27" v="1349" actId="14100"/>
          <ac:spMkLst>
            <pc:docMk/>
            <pc:sldMk cId="1916856892" sldId="258"/>
            <ac:spMk id="10" creationId="{CEED66E1-0754-BBEB-109D-B072037E1EB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2.006" v="1350" actId="1076"/>
          <ac:spMkLst>
            <pc:docMk/>
            <pc:sldMk cId="1916856892" sldId="258"/>
            <ac:spMk id="11" creationId="{65C0FF7E-B889-E61A-7BF9-953CF60A28D2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0.428" v="1361" actId="1076"/>
          <ac:spMkLst>
            <pc:docMk/>
            <pc:sldMk cId="1916856892" sldId="258"/>
            <ac:spMk id="16" creationId="{E09724C8-F1B9-0826-F561-849F5BCB972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6.819" v="1351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10" v="153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41" v="1538" actId="1076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8.663" v="1753" actId="14100"/>
          <ac:spMkLst>
            <pc:docMk/>
            <pc:sldMk cId="1916856892" sldId="258"/>
            <ac:spMk id="20" creationId="{DB9F0EAB-6430-C86F-E977-96C8437137B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475" v="1740" actId="1076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37" v="1741" actId="1076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69" v="1742" actId="1076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16" v="1743" actId="1076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62" v="1744" actId="1076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8.351" v="1362" actId="14100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7.766" v="1545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2:30.002" v="1845" actId="20577"/>
          <ac:spMkLst>
            <pc:docMk/>
            <pc:sldMk cId="1916856892" sldId="258"/>
            <ac:spMk id="37" creationId="{854D5EDF-DF8B-E0F3-AF96-5932510FAE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12.866" v="1754"/>
          <ac:spMkLst>
            <pc:docMk/>
            <pc:sldMk cId="1916856892" sldId="258"/>
            <ac:spMk id="38" creationId="{2A61A3E2-8CB6-8426-D577-820A9C36E07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94" v="1745" actId="1076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41" v="1746" actId="1076"/>
          <ac:spMkLst>
            <pc:docMk/>
            <pc:sldMk cId="1916856892" sldId="258"/>
            <ac:spMk id="40" creationId="{2432C9F8-BA66-1D38-25AF-AD0F6F33A6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87" v="1747" actId="1076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866" v="1749" actId="1076"/>
          <ac:spMkLst>
            <pc:docMk/>
            <pc:sldMk cId="1916856892" sldId="258"/>
            <ac:spMk id="43" creationId="{27DFA763-4055-EEE4-40DF-184A17DDFA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1E8838A5-6F88-5D8D-D148-BFB311EF7019}" dt="2024-03-12T12:32:22.174" v="470"/>
          <ac:spMkLst>
            <pc:docMk/>
            <pc:sldMk cId="1916856892" sldId="258"/>
            <ac:spMk id="44" creationId="{BC7CB55F-0224-F7B1-AB26-C3BF03125C7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1E8838A5-6F88-5D8D-D148-BFB311EF7019}" dt="2024-03-12T12:27:36.686" v="331"/>
          <ac:spMkLst>
            <pc:docMk/>
            <pc:sldMk cId="1916856892" sldId="258"/>
            <ac:spMk id="50" creationId="{429D4B1D-0720-8072-C713-12835167FCF3}"/>
          </ac:spMkLst>
        </pc:spChg>
        <pc:picChg chg="mod">
          <ac:chgData name="BAKSH DE LA IGLESIA, Amber (EAST LONDON NHS FOUNDATION TRUST)" userId="S::amber.bakshdelaiglesia1@nhs.net::b2650a99-9385-4d98-8a06-8e7c9d440112" providerId="AD" clId="Web-{1E8838A5-6F88-5D8D-D148-BFB311EF7019}" dt="2024-03-12T13:36:56.849" v="2281" actId="1076"/>
          <ac:picMkLst>
            <pc:docMk/>
            <pc:sldMk cId="1916856892" sldId="258"/>
            <ac:picMk id="51" creationId="{0492C38F-2DF5-9535-3365-2D915BE1542E}"/>
          </ac:picMkLst>
        </pc:pic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5"/>
          <ac:cxnSpMkLst>
            <pc:docMk/>
            <pc:sldMk cId="1916856892" sldId="258"/>
            <ac:cxnSpMk id="12" creationId="{9E2BE3B5-F510-956B-E0B8-97BE5787B61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4"/>
          <ac:cxnSpMkLst>
            <pc:docMk/>
            <pc:sldMk cId="1916856892" sldId="258"/>
            <ac:cxnSpMk id="13" creationId="{F40CD0F4-31AA-B8ED-19C1-EF36BBFD4899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3"/>
          <ac:cxnSpMkLst>
            <pc:docMk/>
            <pc:sldMk cId="1916856892" sldId="258"/>
            <ac:cxnSpMk id="14" creationId="{55FC239C-B4F2-CF28-B74C-82DC6D71BC15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2"/>
          <ac:cxnSpMkLst>
            <pc:docMk/>
            <pc:sldMk cId="1916856892" sldId="258"/>
            <ac:cxnSpMk id="15" creationId="{2113D928-F40B-7E17-0FF6-BF2FFDD2EDE6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8"/>
          <ac:cxnSpMkLst>
            <pc:docMk/>
            <pc:sldMk cId="1916856892" sldId="258"/>
            <ac:cxnSpMk id="26" creationId="{0830DBE8-D9FA-3175-383F-2EEE4752BF4D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7"/>
          <ac:cxnSpMkLst>
            <pc:docMk/>
            <pc:sldMk cId="1916856892" sldId="258"/>
            <ac:cxnSpMk id="27" creationId="{6112AA52-88FB-A8FD-B51C-A49557A322F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6"/>
          <ac:cxnSpMkLst>
            <pc:docMk/>
            <pc:sldMk cId="1916856892" sldId="258"/>
            <ac:cxnSpMk id="28" creationId="{C1A233EB-12B9-0755-13EE-67D0EF87E3AE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5"/>
          <ac:cxnSpMkLst>
            <pc:docMk/>
            <pc:sldMk cId="1916856892" sldId="258"/>
            <ac:cxnSpMk id="29" creationId="{C5FB0285-AC61-6F3B-D850-EB76DDA42BDB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4"/>
          <ac:cxnSpMkLst>
            <pc:docMk/>
            <pc:sldMk cId="1916856892" sldId="258"/>
            <ac:cxnSpMk id="30" creationId="{5DC98B0B-055E-5113-897F-6A49DE0E6AD3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3"/>
          <ac:cxnSpMkLst>
            <pc:docMk/>
            <pc:sldMk cId="1916856892" sldId="258"/>
            <ac:cxnSpMk id="31" creationId="{FE806802-A5EA-73D2-A6C2-63B41EE16DA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2"/>
          <ac:cxnSpMkLst>
            <pc:docMk/>
            <pc:sldMk cId="1916856892" sldId="258"/>
            <ac:cxnSpMk id="32" creationId="{EF03FFFD-60E5-4908-5BA5-047E4DD5F89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1"/>
          <ac:cxnSpMkLst>
            <pc:docMk/>
            <pc:sldMk cId="1916856892" sldId="258"/>
            <ac:cxnSpMk id="33" creationId="{27FBCCAF-BF40-322D-14D9-3AB57D664C0C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0"/>
          <ac:cxnSpMkLst>
            <pc:docMk/>
            <pc:sldMk cId="1916856892" sldId="258"/>
            <ac:cxnSpMk id="34" creationId="{EF399E7E-38EE-02B8-574C-4F7AA151BAA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1E8838A5-6F88-5D8D-D148-BFB311EF7019}" dt="2024-03-12T13:57:32.133" v="3439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3:57:32.133" v="3439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4:07:18.595" v="3976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B64BCF92-BF13-8015-CBDE-3AF6BE9CBB92}"/>
    <pc:docChg chg="modSld">
      <pc:chgData name="BAKSH DE LA IGLESIA, Amber (EAST LONDON NHS FOUNDATION TRUST)" userId="S::amber.bakshdelaiglesia1@nhs.net::b2650a99-9385-4d98-8a06-8e7c9d440112" providerId="AD" clId="Web-{B64BCF92-BF13-8015-CBDE-3AF6BE9CBB92}" dt="2024-03-12T12:00:43.994" v="43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B64BCF92-BF13-8015-CBDE-3AF6BE9CBB92}" dt="2024-03-12T12:00:43.994" v="4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B64BCF92-BF13-8015-CBDE-3AF6BE9CBB92}" dt="2024-03-12T12:00:43.994" v="4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4AEDDC1D-A821-25D1-6F35-6A70CFF93CFF}"/>
    <pc:docChg chg="addSld delSld modSld">
      <pc:chgData name="BAKSH DE LA IGLESIA, Amber (EAST LONDON NHS FOUNDATION TRUST)" userId="S::amber.bakshdelaiglesia1@nhs.net::b2650a99-9385-4d98-8a06-8e7c9d440112" providerId="AD" clId="Web-{4AEDDC1D-A821-25D1-6F35-6A70CFF93CFF}" dt="2024-03-12T15:06:51.073" v="293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4AEDDC1D-A821-25D1-6F35-6A70CFF93CFF}" dt="2024-03-12T15:04:56.834" v="5"/>
        <pc:sldMkLst>
          <pc:docMk/>
          <pc:sldMk cId="1916856892" sldId="258"/>
        </pc:sldMkLst>
      </pc:sldChg>
      <pc:sldChg chg="del">
        <pc:chgData name="BAKSH DE LA IGLESIA, Amber (EAST LONDON NHS FOUNDATION TRUST)" userId="S::amber.bakshdelaiglesia1@nhs.net::b2650a99-9385-4d98-8a06-8e7c9d440112" providerId="AD" clId="Web-{4AEDDC1D-A821-25D1-6F35-6A70CFF93CFF}" dt="2024-03-12T15:04:59.163" v="6"/>
        <pc:sldMkLst>
          <pc:docMk/>
          <pc:sldMk cId="1925529785" sldId="264"/>
        </pc:sldMkLst>
      </pc:sldChg>
      <pc:sldChg chg="del">
        <pc:chgData name="BAKSH DE LA IGLESIA, Amber (EAST LONDON NHS FOUNDATION TRUST)" userId="S::amber.bakshdelaiglesia1@nhs.net::b2650a99-9385-4d98-8a06-8e7c9d440112" providerId="AD" clId="Web-{4AEDDC1D-A821-25D1-6F35-6A70CFF93CFF}" dt="2024-03-12T15:04:59.960" v="7"/>
        <pc:sldMkLst>
          <pc:docMk/>
          <pc:sldMk cId="3548518915" sldId="265"/>
        </pc:sldMkLst>
      </pc:sldChg>
      <pc:sldChg chg="modSp add">
        <pc:chgData name="BAKSH DE LA IGLESIA, Amber (EAST LONDON NHS FOUNDATION TRUST)" userId="S::amber.bakshdelaiglesia1@nhs.net::b2650a99-9385-4d98-8a06-8e7c9d440112" providerId="AD" clId="Web-{4AEDDC1D-A821-25D1-6F35-6A70CFF93CFF}" dt="2024-03-12T15:06:18.025" v="188"/>
        <pc:sldMkLst>
          <pc:docMk/>
          <pc:sldMk cId="2793083277" sldId="268"/>
        </pc:sldMkLst>
        <pc:graphicFrameChg chg="mod modGraphic">
          <ac:chgData name="BAKSH DE LA IGLESIA, Amber (EAST LONDON NHS FOUNDATION TRUST)" userId="S::amber.bakshdelaiglesia1@nhs.net::b2650a99-9385-4d98-8a06-8e7c9d440112" providerId="AD" clId="Web-{4AEDDC1D-A821-25D1-6F35-6A70CFF93CFF}" dt="2024-03-12T15:06:18.025" v="188"/>
          <ac:graphicFrameMkLst>
            <pc:docMk/>
            <pc:sldMk cId="2793083277" sldId="268"/>
            <ac:graphicFrameMk id="3" creationId="{A4F86B3A-5489-60F5-F342-A0B9EC6994E4}"/>
          </ac:graphicFrameMkLst>
        </pc:graphicFrameChg>
      </pc:sldChg>
      <pc:sldChg chg="add del">
        <pc:chgData name="BAKSH DE LA IGLESIA, Amber (EAST LONDON NHS FOUNDATION TRUST)" userId="S::amber.bakshdelaiglesia1@nhs.net::b2650a99-9385-4d98-8a06-8e7c9d440112" providerId="AD" clId="Web-{4AEDDC1D-A821-25D1-6F35-6A70CFF93CFF}" dt="2024-03-12T15:06:36.213" v="222"/>
        <pc:sldMkLst>
          <pc:docMk/>
          <pc:sldMk cId="1656701431" sldId="269"/>
        </pc:sldMkLst>
      </pc:sldChg>
      <pc:sldChg chg="modSp add">
        <pc:chgData name="BAKSH DE LA IGLESIA, Amber (EAST LONDON NHS FOUNDATION TRUST)" userId="S::amber.bakshdelaiglesia1@nhs.net::b2650a99-9385-4d98-8a06-8e7c9d440112" providerId="AD" clId="Web-{4AEDDC1D-A821-25D1-6F35-6A70CFF93CFF}" dt="2024-03-12T15:06:51.073" v="293"/>
        <pc:sldMkLst>
          <pc:docMk/>
          <pc:sldMk cId="991520695" sldId="271"/>
        </pc:sldMkLst>
        <pc:graphicFrameChg chg="mod modGraphic">
          <ac:chgData name="BAKSH DE LA IGLESIA, Amber (EAST LONDON NHS FOUNDATION TRUST)" userId="S::amber.bakshdelaiglesia1@nhs.net::b2650a99-9385-4d98-8a06-8e7c9d440112" providerId="AD" clId="Web-{4AEDDC1D-A821-25D1-6F35-6A70CFF93CFF}" dt="2024-03-12T15:06:51.073" v="293"/>
          <ac:graphicFrameMkLst>
            <pc:docMk/>
            <pc:sldMk cId="991520695" sldId="271"/>
            <ac:graphicFrameMk id="3" creationId="{A4F86B3A-5489-60F5-F342-A0B9EC6994E4}"/>
          </ac:graphicFrameMkLst>
        </pc:graphicFrameChg>
      </pc:sldChg>
      <pc:sldChg chg="modSp add">
        <pc:chgData name="BAKSH DE LA IGLESIA, Amber (EAST LONDON NHS FOUNDATION TRUST)" userId="S::amber.bakshdelaiglesia1@nhs.net::b2650a99-9385-4d98-8a06-8e7c9d440112" providerId="AD" clId="Web-{4AEDDC1D-A821-25D1-6F35-6A70CFF93CFF}" dt="2024-03-12T15:05:43.055" v="117"/>
        <pc:sldMkLst>
          <pc:docMk/>
          <pc:sldMk cId="1118485046" sldId="272"/>
        </pc:sldMkLst>
        <pc:graphicFrameChg chg="mod modGraphic">
          <ac:chgData name="BAKSH DE LA IGLESIA, Amber (EAST LONDON NHS FOUNDATION TRUST)" userId="S::amber.bakshdelaiglesia1@nhs.net::b2650a99-9385-4d98-8a06-8e7c9d440112" providerId="AD" clId="Web-{4AEDDC1D-A821-25D1-6F35-6A70CFF93CFF}" dt="2024-03-12T15:05:43.055" v="117"/>
          <ac:graphicFrameMkLst>
            <pc:docMk/>
            <pc:sldMk cId="1118485046" sldId="272"/>
            <ac:graphicFrameMk id="3" creationId="{A4F86B3A-5489-60F5-F342-A0B9EC6994E4}"/>
          </ac:graphicFrameMkLst>
        </pc:graphicFrameChg>
      </pc:sldChg>
      <pc:sldChg chg="add">
        <pc:chgData name="BAKSH DE LA IGLESIA, Amber (EAST LONDON NHS FOUNDATION TRUST)" userId="S::amber.bakshdelaiglesia1@nhs.net::b2650a99-9385-4d98-8a06-8e7c9d440112" providerId="AD" clId="Web-{4AEDDC1D-A821-25D1-6F35-6A70CFF93CFF}" dt="2024-03-12T15:04:55.475" v="4"/>
        <pc:sldMkLst>
          <pc:docMk/>
          <pc:sldMk cId="4029533149" sldId="273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844260" cy="965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solidFill>
                  <a:srgbClr val="000000"/>
                </a:solidFill>
                <a:cs typeface="Calibri"/>
              </a:rPr>
              <a:t>SCYPS</a:t>
            </a:r>
          </a:p>
          <a:p>
            <a:pPr algn="ctr"/>
            <a:r>
              <a:rPr lang="en-US" b="1">
                <a:solidFill>
                  <a:srgbClr val="000000"/>
                </a:solidFill>
                <a:cs typeface="Calibri"/>
              </a:rPr>
              <a:t>2024/25</a:t>
            </a:r>
            <a:r>
              <a:rPr lang="en-US" b="1" dirty="0">
                <a:solidFill>
                  <a:srgbClr val="000000"/>
                </a:solidFill>
                <a:cs typeface="Calibri"/>
              </a:rPr>
              <a:t> Annual Plan Priorities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</p:cNvCxnSpPr>
          <p:nvPr/>
        </p:nvCxnSpPr>
        <p:spPr>
          <a:xfrm flipH="1">
            <a:off x="2165748" y="1074481"/>
            <a:ext cx="703121" cy="15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</p:cNvCxnSpPr>
          <p:nvPr/>
        </p:nvCxnSpPr>
        <p:spPr>
          <a:xfrm flipH="1">
            <a:off x="2165748" y="2598598"/>
            <a:ext cx="703121" cy="476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</p:cNvCxnSpPr>
          <p:nvPr/>
        </p:nvCxnSpPr>
        <p:spPr>
          <a:xfrm flipH="1" flipV="1">
            <a:off x="2165748" y="3331753"/>
            <a:ext cx="752282" cy="692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2147312" y="3612818"/>
            <a:ext cx="770718" cy="1972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1857" y="80421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Use of Data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5051856" y="139414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Service Development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51855" y="197179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Participation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51857" y="253714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MDT working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051856" y="312708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NEL Wide Review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51855" y="370472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Workforce Development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5039566" y="429466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Digital Technology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39565" y="488459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Productivity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39564" y="546224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Query budgets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</p:cNvCxnSpPr>
          <p:nvPr/>
        </p:nvCxnSpPr>
        <p:spPr>
          <a:xfrm flipH="1">
            <a:off x="4826758" y="1000737"/>
            <a:ext cx="2052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12AA52-88FB-A8FD-B51C-A49557A322F1}"/>
              </a:ext>
            </a:extLst>
          </p:cNvPr>
          <p:cNvCxnSpPr>
            <a:cxnSpLocks/>
          </p:cNvCxnSpPr>
          <p:nvPr/>
        </p:nvCxnSpPr>
        <p:spPr>
          <a:xfrm flipH="1" flipV="1">
            <a:off x="4826758" y="1256343"/>
            <a:ext cx="217496" cy="322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</p:cNvCxnSpPr>
          <p:nvPr/>
        </p:nvCxnSpPr>
        <p:spPr>
          <a:xfrm flipH="1">
            <a:off x="4778784" y="2205188"/>
            <a:ext cx="228599" cy="201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</p:cNvCxnSpPr>
          <p:nvPr/>
        </p:nvCxnSpPr>
        <p:spPr>
          <a:xfrm flipH="1" flipV="1">
            <a:off x="4803362" y="2672214"/>
            <a:ext cx="240889" cy="154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</p:cNvCxnSpPr>
          <p:nvPr/>
        </p:nvCxnSpPr>
        <p:spPr>
          <a:xfrm flipH="1" flipV="1">
            <a:off x="4778783" y="2886879"/>
            <a:ext cx="240886" cy="524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</p:cNvCxnSpPr>
          <p:nvPr/>
        </p:nvCxnSpPr>
        <p:spPr>
          <a:xfrm flipH="1">
            <a:off x="4778783" y="3876668"/>
            <a:ext cx="290049" cy="127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</p:cNvCxnSpPr>
          <p:nvPr/>
        </p:nvCxnSpPr>
        <p:spPr>
          <a:xfrm flipH="1" flipV="1">
            <a:off x="4741912" y="4078232"/>
            <a:ext cx="290049" cy="363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</p:cNvCxnSpPr>
          <p:nvPr/>
        </p:nvCxnSpPr>
        <p:spPr>
          <a:xfrm flipH="1">
            <a:off x="4778783" y="5068825"/>
            <a:ext cx="277758" cy="289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</p:cNvCxnSpPr>
          <p:nvPr/>
        </p:nvCxnSpPr>
        <p:spPr>
          <a:xfrm flipH="1" flipV="1">
            <a:off x="4741911" y="5491617"/>
            <a:ext cx="277758" cy="191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02663" y="80421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Accurate reporting on </a:t>
            </a:r>
            <a:r>
              <a:rPr lang="en-US" sz="1400" dirty="0" err="1">
                <a:solidFill>
                  <a:schemeClr val="tx1"/>
                </a:solidFill>
                <a:latin typeface="Arial"/>
                <a:cs typeface="Calibri"/>
              </a:rPr>
              <a:t>PowerBi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 – Transition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Extend data usage from operational to strategic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7202663" y="1394147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MDT pathways – Weight management, links with CAMHS, </a:t>
            </a:r>
            <a:r>
              <a:rPr lang="en-US" sz="1400" dirty="0" err="1">
                <a:solidFill>
                  <a:schemeClr val="tx1"/>
                </a:solidFill>
                <a:latin typeface="Arial"/>
                <a:cs typeface="Calibri"/>
              </a:rPr>
              <a:t>Behavioural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 feeding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14953" y="200866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Service User Accreditation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Increase CYP involvement &amp; external forums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214953" y="2598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Embed TAC/TAF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Coordination of OOB and child deaths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190372" y="315166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Arial"/>
                <a:cs typeface="Calibri"/>
              </a:rPr>
              <a:t>CiC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, SLT, ASD, SC&amp;T all in progress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Level up/address inequalities for future business cases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190372" y="3741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Links with Universities, apprenticeships, leadership development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02662" y="4356114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Hybrid technology, review of work stations (PC/docking stations)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202662" y="4946049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Review skill mix, MDT approach, effective clinical planning to maximize productivity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202661" y="548682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Consideration of priority roles – how to work effectively within our financial envelope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9D4B1D-0720-8072-C713-12835167FCF3}"/>
              </a:ext>
            </a:extLst>
          </p:cNvPr>
          <p:cNvSpPr txBox="1"/>
          <p:nvPr/>
        </p:nvSpPr>
        <p:spPr>
          <a:xfrm>
            <a:off x="3261" y="6561156"/>
            <a:ext cx="1184492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Annual plan for 2024-25: Team/service: Specialist Childrens and Young People’s Service </a:t>
            </a:r>
            <a:endParaRPr lang="en-US">
              <a:ea typeface="Calibri"/>
              <a:cs typeface="Calibri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A close-up of a sign&#10;&#10;Description automatically generated">
            <a:extLst>
              <a:ext uri="{FF2B5EF4-FFF2-40B4-BE49-F238E27FC236}">
                <a16:creationId xmlns:a16="http://schemas.microsoft.com/office/drawing/2014/main" id="{E0474265-700B-6E51-6E32-C117A94FCA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282" y="6031198"/>
            <a:ext cx="8482642" cy="51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53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984226"/>
              </p:ext>
            </p:extLst>
          </p:nvPr>
        </p:nvGraphicFramePr>
        <p:xfrm>
          <a:off x="197555" y="254000"/>
          <a:ext cx="11617413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353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518983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599026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564457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789696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413710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310638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142550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</a:rPr>
                        <a:t>Priority/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Account-able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Use of Data (operational, safeguarding, patient outcomes)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err="1">
                          <a:latin typeface="Arial"/>
                        </a:rPr>
                        <a:t>Finalise</a:t>
                      </a:r>
                      <a:r>
                        <a:rPr lang="en-US" sz="1000" dirty="0">
                          <a:latin typeface="Arial"/>
                        </a:rPr>
                        <a:t> sign off of </a:t>
                      </a:r>
                      <a:r>
                        <a:rPr lang="en-US" sz="1000" err="1">
                          <a:latin typeface="Arial"/>
                        </a:rPr>
                        <a:t>PowerBi</a:t>
                      </a:r>
                      <a:endParaRPr lang="en-US" sz="1000" dirty="0" err="1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err="1">
                          <a:latin typeface="Arial"/>
                        </a:rPr>
                        <a:t>PowerBi</a:t>
                      </a:r>
                      <a:r>
                        <a:rPr lang="en-US" sz="1000" dirty="0">
                          <a:latin typeface="Arial"/>
                        </a:rPr>
                        <a:t> refresher training 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Use of Power Bi in Performance Meetings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/>
                        </a:rPr>
                        <a:t>Expand use of performance meetings</a:t>
                      </a:r>
                    </a:p>
                    <a:p>
                      <a:pPr lvl="0">
                        <a:buNone/>
                      </a:pPr>
                      <a:r>
                        <a:rPr lang="en-US" sz="1000" err="1">
                          <a:latin typeface="Arial"/>
                        </a:rPr>
                        <a:t>PowerBi</a:t>
                      </a:r>
                      <a:r>
                        <a:rPr lang="en-US" sz="1000" dirty="0">
                          <a:latin typeface="Arial"/>
                        </a:rPr>
                        <a:t> data BAU in services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/>
                        </a:rPr>
                        <a:t>Evaluate use of </a:t>
                      </a:r>
                      <a:r>
                        <a:rPr lang="en-US" sz="1000" err="1">
                          <a:latin typeface="Arial"/>
                        </a:rPr>
                        <a:t>PowerBi</a:t>
                      </a:r>
                      <a:r>
                        <a:rPr lang="en-US" sz="1000" dirty="0">
                          <a:latin typeface="Arial"/>
                        </a:rPr>
                        <a:t> and future developments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err="1">
                          <a:latin typeface="Arial"/>
                        </a:rPr>
                        <a:t>Rountine</a:t>
                      </a:r>
                      <a:r>
                        <a:rPr lang="en-US" sz="1000" dirty="0">
                          <a:latin typeface="Arial"/>
                        </a:rPr>
                        <a:t> DQ data to remain positive (caseload, DNA/</a:t>
                      </a:r>
                      <a:r>
                        <a:rPr lang="en-US" sz="1000" err="1">
                          <a:latin typeface="Arial"/>
                        </a:rPr>
                        <a:t>canx</a:t>
                      </a:r>
                      <a:r>
                        <a:rPr lang="en-US" sz="1000" dirty="0">
                          <a:latin typeface="Arial"/>
                        </a:rPr>
                        <a:t>, discharges, timely FU, outcomes </a:t>
                      </a:r>
                      <a:r>
                        <a:rPr lang="en-US" sz="1000" err="1">
                          <a:latin typeface="Arial"/>
                        </a:rPr>
                        <a:t>etc</a:t>
                      </a:r>
                      <a:r>
                        <a:rPr lang="en-US" sz="1000" dirty="0">
                          <a:latin typeface="Arial"/>
                        </a:rPr>
                        <a:t>)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Staff experience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Informatics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Performance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Shameem Joomun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Service 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Development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Representatives from all services attending service development forum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Service development and QI projects identified, registered and signed off by SMG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Service development and QI projects in progress.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Presentation of completed projects in DMT/SMG/Extended SMG/Service Improvement Group? (Needs to be decided/agreed)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Presentation and embedding of service development s and QI projects in </a:t>
                      </a: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n DMT/SMG/Extended SMG/Service Improvement Group/away day? (Needs to be decided/agreed)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Outcomes of service development decided at proposal stage and also use of QI process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Service lead support 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SMG sponsorship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Coach/team in QI projects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Service development group action learning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SMG Clinical Leads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SU Participation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SUA: Teams to complete self assessment and prep for visits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SU QI project – complete baseline and consider PDSA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SAU visits to take place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SU QI Project – Implement actions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SAU – review of results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SU QI Project –Continue PDSA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SUA Implement actions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SU QI Project – SU to attend SCYPS meetings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SUA standards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SU database (total number)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QA Team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N/A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General Manager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MDT working</a:t>
                      </a:r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Review current MDT models.  Identify areas for development</a:t>
                      </a:r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Determine required outcomes (clinical/non-clinical).</a:t>
                      </a:r>
                      <a:endParaRPr lang="en-US" sz="1400"/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Working groups to focus on requirements and options (incl. PP)</a:t>
                      </a:r>
                      <a:endParaRPr lang="en-US" sz="140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TBC</a:t>
                      </a:r>
                      <a:endParaRPr lang="en-US" sz="140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TBC</a:t>
                      </a:r>
                      <a:endParaRPr lang="en-US" sz="140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Patient outcomes</a:t>
                      </a:r>
                      <a:endParaRPr lang="en-US" sz="1400"/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Patient experience</a:t>
                      </a:r>
                      <a:endParaRPr lang="en-US" sz="1400"/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Complex case, case study (safeguarding, clinical complexities)</a:t>
                      </a:r>
                      <a:endParaRPr lang="en-US" sz="1400"/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Staff experience</a:t>
                      </a:r>
                      <a:endParaRPr lang="en-US" sz="1400"/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Increased productivity/activity</a:t>
                      </a:r>
                      <a:endParaRPr lang="en-US" sz="140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TBC</a:t>
                      </a:r>
                      <a:endParaRPr lang="en-US" sz="1400"/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Possible support with stakeholders</a:t>
                      </a:r>
                      <a:endParaRPr lang="en-US" sz="1400"/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Communication</a:t>
                      </a:r>
                      <a:endParaRPr lang="en-US" sz="140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Jill Ellis</a:t>
                      </a:r>
                      <a:endParaRPr lang="en-US" sz="140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21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48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926602"/>
              </p:ext>
            </p:extLst>
          </p:nvPr>
        </p:nvGraphicFramePr>
        <p:xfrm>
          <a:off x="169333" y="122296"/>
          <a:ext cx="1167242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439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457855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361581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76896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440591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603252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586004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434802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167201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</a:rPr>
                        <a:t>Priority/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159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76260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NEL Wide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err="1">
                          <a:solidFill>
                            <a:schemeClr val="tx1"/>
                          </a:solidFill>
                          <a:latin typeface="Arial"/>
                        </a:rPr>
                        <a:t>CiC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 NEL Dashboard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Undertake capacity and demand review alongside time and motion study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SC&amp;T NEL Project: Attendance at Steering Group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Reps on workstreams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Input into JD development and recruitment of 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err="1">
                          <a:solidFill>
                            <a:schemeClr val="tx1"/>
                          </a:solidFill>
                          <a:latin typeface="Arial"/>
                        </a:rPr>
                        <a:t>CiC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 NEL Dashboard : Due to go live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Present findings from reviews to Partners and ICB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Decision on resources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Updates from steering group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Completion of workstreams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CIC NEL Dashboard: Evaluation of data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Discussion and decision on </a:t>
                      </a:r>
                      <a:r>
                        <a:rPr lang="en-US" sz="1000" err="1">
                          <a:solidFill>
                            <a:schemeClr val="tx1"/>
                          </a:solidFill>
                          <a:latin typeface="Arial"/>
                        </a:rPr>
                        <a:t>priorities.Explore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 joint working/efficiencies possibilities alongside this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Participation in evaluation of project 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Teams to work with additional project staff to implement workstreams 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err="1">
                          <a:solidFill>
                            <a:schemeClr val="tx1"/>
                          </a:solidFill>
                          <a:latin typeface="Arial"/>
                        </a:rPr>
                        <a:t>CiC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 NEL Dashboard: Review of data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Review of workload and operating model in line with performance data and ICB decisions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b="0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b="0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b="0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Participation in evaluation of project 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Involvement in next steps decisions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err="1">
                          <a:solidFill>
                            <a:schemeClr val="tx1"/>
                          </a:solidFill>
                          <a:latin typeface="Arial"/>
                        </a:rPr>
                        <a:t>CiC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 KPI's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Project KPI's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NEL ICB 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Newham LA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Barts HCC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NEL specialist partners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Project Manager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SMG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76260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Workforce  Development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Participate in Nursing Recruitment and Retention QI Project – HD</a:t>
                      </a: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Ring Fence posts for rotational and apprenticeship pathways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Participate in NHSE London Nursing workforce group -HD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Work with CAMHS and 0-19 reps to develop a rotational pathway</a:t>
                      </a: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Recruit to MDT, shared pathway posts that skill mix resource</a:t>
                      </a: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Recruit to apprenticeship posts</a:t>
                      </a: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Second staff to next stage of professional training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Recruit to rotational pathway and start process</a:t>
                      </a: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Discuss extending rotational pathway to Newham hospital</a:t>
                      </a: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Agree a school presentation package for recruiting into the NHS and community services 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Evaluate rotational posts</a:t>
                      </a: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Recruit to acute rotational posts</a:t>
                      </a: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err="1">
                          <a:solidFill>
                            <a:schemeClr val="tx1"/>
                          </a:solidFill>
                          <a:latin typeface="Arial"/>
                        </a:rPr>
                        <a:t>Finalise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 apprenticeship pathway to enable it to be embedded 25/26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HR data dashboard on recruitment and retention/sickness figures</a:t>
                      </a: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Exit interview data</a:t>
                      </a: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Staff outcomes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HR data</a:t>
                      </a: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Input and joint working with CAMHS and 0-19 representatives</a:t>
                      </a: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Recruitment support</a:t>
                      </a: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Trust clinical lead to commission and advise on apprenticeship relevant courses to grow staff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SMG  C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linical  Leads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6840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08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393207"/>
              </p:ext>
            </p:extLst>
          </p:nvPr>
        </p:nvGraphicFramePr>
        <p:xfrm>
          <a:off x="169333" y="291629"/>
          <a:ext cx="1167242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439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457855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361581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76896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440591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603252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586004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434802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129169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</a:rPr>
                        <a:t>Priority/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129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59509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Digital Technology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Hybrid technology installation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Review of workstations including office 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Hybrid technology digital champions and crib sheets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Hybrid technology - Continued use and evaluation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Staff satisfaction (productivity, feedback)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Digitial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General Manager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59509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Productivity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Gather data required (staffing and activity)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Share data with services, deep dive on activity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Identify areas for review (teams, pathways)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Link with partners if relevant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Commence review and propose options to SMG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Implement options (recruitment, job planning </a:t>
                      </a:r>
                      <a:r>
                        <a:rPr lang="en-US" sz="1000" err="1">
                          <a:latin typeface="Arial"/>
                        </a:rPr>
                        <a:t>etc</a:t>
                      </a:r>
                      <a:r>
                        <a:rPr lang="en-US" sz="1000" dirty="0">
                          <a:latin typeface="Arial"/>
                        </a:rPr>
                        <a:t>)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Evaluate and review data. Share findings with partners if relevant.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Activity data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PREM's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Staff experience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P&amp;C (data)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Informatics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Recruitment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SMG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41466"/>
                  </a:ext>
                </a:extLst>
              </a:tr>
              <a:tr h="38750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Query budgets</a:t>
                      </a:r>
                      <a:endParaRPr lang="en-US" sz="10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Plan service based upon budgets agreed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TBC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TBC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TBC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Financial</a:t>
                      </a:r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KPI's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Champion SEND and statutory CYP services.  Highlight financial, clinical and reputational risks of non-investment.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</a:rPr>
                        <a:t>SMG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610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520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5075DC-9888-4350-B28B-7A50ED6E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640CB3-D588-425A-AEA5-9272871C0FE6}">
  <ds:schemaRefs>
    <ds:schemaRef ds:uri="http://purl.org/dc/elements/1.1/"/>
    <ds:schemaRef ds:uri="4d648a74-5c83-46a7-8e4c-7f989ae960a5"/>
    <ds:schemaRef ds:uri="http://purl.org/dc/dcmitype/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6194e418-5875-4308-b033-74eb9c18136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97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IGLESIA, Amber (EAST LONDON NHS FOUNDATION TRUST)</cp:lastModifiedBy>
  <cp:revision>404</cp:revision>
  <dcterms:created xsi:type="dcterms:W3CDTF">2023-12-01T11:05:55Z</dcterms:created>
  <dcterms:modified xsi:type="dcterms:W3CDTF">2024-03-12T15:06:56Z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