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A26569-F013-C470-22F3-DDAC99C0A6E8}" v="21" dt="2024-03-18T09:32:24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3FA26569-F013-C470-22F3-DDAC99C0A6E8}"/>
    <pc:docChg chg="modSld">
      <pc:chgData name="BAKSH DE LA IGLESIA, Amber (EAST LONDON NHS FOUNDATION TRUST)" userId="S::amber.bakshdelaiglesia1@nhs.net::b2650a99-9385-4d98-8a06-8e7c9d440112" providerId="AD" clId="Web-{3FA26569-F013-C470-22F3-DDAC99C0A6E8}" dt="2024-03-18T09:32:24.251" v="12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3FA26569-F013-C470-22F3-DDAC99C0A6E8}" dt="2024-03-18T09:32:24.251" v="12"/>
        <pc:sldMkLst>
          <pc:docMk/>
          <pc:sldMk cId="1916856892" sldId="258"/>
        </pc:sldMkLst>
        <pc:spChg chg="add del mod">
          <ac:chgData name="BAKSH DE LA IGLESIA, Amber (EAST LONDON NHS FOUNDATION TRUST)" userId="S::amber.bakshdelaiglesia1@nhs.net::b2650a99-9385-4d98-8a06-8e7c9d440112" providerId="AD" clId="Web-{3FA26569-F013-C470-22F3-DDAC99C0A6E8}" dt="2024-03-18T09:32:23.876" v="11" actId="20577"/>
          <ac:spMkLst>
            <pc:docMk/>
            <pc:sldMk cId="1916856892" sldId="258"/>
            <ac:spMk id="4" creationId="{74A77F04-71FA-5127-761E-16EA4DE66F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3FA26569-F013-C470-22F3-DDAC99C0A6E8}" dt="2024-03-18T09:32:24.251" v="12"/>
          <ac:spMkLst>
            <pc:docMk/>
            <pc:sldMk cId="1916856892" sldId="258"/>
            <ac:spMk id="50" creationId="{429D4B1D-0720-8072-C713-12835167FCF3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844260" cy="965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Talking Therapies 2024/25 Annual Plan Priorities</a:t>
            </a:r>
            <a:endParaRPr lang="en-US" b="1" dirty="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</p:cNvCxnSpPr>
          <p:nvPr/>
        </p:nvCxnSpPr>
        <p:spPr>
          <a:xfrm flipH="1">
            <a:off x="2165748" y="1074481"/>
            <a:ext cx="703121" cy="15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</p:cNvCxnSpPr>
          <p:nvPr/>
        </p:nvCxnSpPr>
        <p:spPr>
          <a:xfrm flipH="1">
            <a:off x="2165748" y="2598598"/>
            <a:ext cx="703121" cy="476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</p:cNvCxnSpPr>
          <p:nvPr/>
        </p:nvCxnSpPr>
        <p:spPr>
          <a:xfrm flipH="1" flipV="1">
            <a:off x="2165748" y="3331753"/>
            <a:ext cx="752282" cy="692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2147312" y="3612818"/>
            <a:ext cx="770718" cy="1972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1857" y="80421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Improving care quality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5051856" y="139414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Integrated care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51855" y="197179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System development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51857" y="253714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Quality improvement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051856" y="312708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Training and development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51855" y="370472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Equality and staff wellbeing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5039566" y="429466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Corporate support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39565" y="488459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Quality control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39564" y="546224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Recruitment and workforce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</p:cNvCxnSpPr>
          <p:nvPr/>
        </p:nvCxnSpPr>
        <p:spPr>
          <a:xfrm flipH="1">
            <a:off x="4826758" y="1000737"/>
            <a:ext cx="2052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12AA52-88FB-A8FD-B51C-A49557A322F1}"/>
              </a:ext>
            </a:extLst>
          </p:cNvPr>
          <p:cNvCxnSpPr>
            <a:cxnSpLocks/>
          </p:cNvCxnSpPr>
          <p:nvPr/>
        </p:nvCxnSpPr>
        <p:spPr>
          <a:xfrm flipH="1" flipV="1">
            <a:off x="4826758" y="1256343"/>
            <a:ext cx="217496" cy="322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</p:cNvCxnSpPr>
          <p:nvPr/>
        </p:nvCxnSpPr>
        <p:spPr>
          <a:xfrm flipH="1">
            <a:off x="4778784" y="2205188"/>
            <a:ext cx="228599" cy="201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</p:cNvCxnSpPr>
          <p:nvPr/>
        </p:nvCxnSpPr>
        <p:spPr>
          <a:xfrm flipH="1" flipV="1">
            <a:off x="4803362" y="2672214"/>
            <a:ext cx="240889" cy="154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</p:cNvCxnSpPr>
          <p:nvPr/>
        </p:nvCxnSpPr>
        <p:spPr>
          <a:xfrm flipH="1" flipV="1">
            <a:off x="4778783" y="2886879"/>
            <a:ext cx="240886" cy="524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</p:cNvCxnSpPr>
          <p:nvPr/>
        </p:nvCxnSpPr>
        <p:spPr>
          <a:xfrm flipH="1">
            <a:off x="4778783" y="3876668"/>
            <a:ext cx="290049" cy="127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</p:cNvCxnSpPr>
          <p:nvPr/>
        </p:nvCxnSpPr>
        <p:spPr>
          <a:xfrm flipH="1" flipV="1">
            <a:off x="4741912" y="4078232"/>
            <a:ext cx="290049" cy="363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</p:cNvCxnSpPr>
          <p:nvPr/>
        </p:nvCxnSpPr>
        <p:spPr>
          <a:xfrm flipH="1">
            <a:off x="4778783" y="5068825"/>
            <a:ext cx="277758" cy="289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</p:cNvCxnSpPr>
          <p:nvPr/>
        </p:nvCxnSpPr>
        <p:spPr>
          <a:xfrm flipH="1" flipV="1">
            <a:off x="4741911" y="5491617"/>
            <a:ext cx="277758" cy="191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02663" y="80421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Digital offers and 16+ population – innovation and development in range of therapies and digital offer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7202663" y="1394147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Collaborate with other TT services offering collaboration, increase performance across ICS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14953" y="200866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Integration and interface with wider MH pathway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214953" y="2598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Increase service user engagement, People participation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190372" y="315166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Expansion of EDT, digital delivery and automation, combine 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spor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 teams 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190372" y="3741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Improved Quality forums and shared learning, training program for managers, appraisals 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02662" y="4356114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Estates planning and IT, Finance and Contracts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202662" y="4946049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Improve experience and Subcontractor performance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202661" y="548682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Supporting flexible working, staff connection, communication, international recruitment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172282"/>
              </p:ext>
            </p:extLst>
          </p:nvPr>
        </p:nvGraphicFramePr>
        <p:xfrm>
          <a:off x="138814" y="160337"/>
          <a:ext cx="11914642" cy="6718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532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285469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282833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400294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454020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920170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874749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464575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107988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</a:rPr>
                        <a:t>Priority/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15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146338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EDT</a:t>
                      </a:r>
                      <a:r>
                        <a:rPr lang="en-GB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expansion and consolidate  </a:t>
                      </a:r>
                      <a:r>
                        <a:rPr lang="en-GB" sz="12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</a:t>
                      </a:r>
                      <a:r>
                        <a:rPr lang="en-GB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teams 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case development of EDT, move forward with automation plans​,</a:t>
                      </a:r>
                      <a:r>
                        <a:rPr lang="en-GB" sz="12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strategy for joint triage 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Continue</a:t>
                      </a:r>
                      <a:r>
                        <a:rPr lang="en-GB" sz="12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provide quality service internally and to external contracts.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staffing for EDT.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EDT capacity for triage</a:t>
                      </a:r>
                      <a:r>
                        <a:rPr lang="en-GB" sz="12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Improved capacity for triage and therapy within TT</a:t>
                      </a:r>
                      <a:r>
                        <a:rPr lang="en-GB" sz="12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services.  Improved quality. 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Zero spend on</a:t>
                      </a:r>
                      <a:r>
                        <a:rPr lang="en-GB" sz="12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private therapy companies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Triage</a:t>
                      </a:r>
                      <a:r>
                        <a:rPr lang="en-GB" sz="12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capacity</a:t>
                      </a:r>
                    </a:p>
                    <a:p>
                      <a:pPr algn="l" rtl="0" fontAlgn="base"/>
                      <a:r>
                        <a:rPr lang="en-GB" sz="12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Increased therapist performance</a:t>
                      </a:r>
                    </a:p>
                    <a:p>
                      <a:pPr algn="l" rtl="0" fontAlgn="base"/>
                      <a:r>
                        <a:rPr lang="en-GB" sz="12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Reduced expenditure on external private contracts</a:t>
                      </a:r>
                    </a:p>
                    <a:p>
                      <a:pPr algn="l" rtl="0" fontAlgn="base"/>
                      <a:r>
                        <a:rPr lang="en-GB" sz="12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Reduced expenditure on administration staff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support</a:t>
                      </a:r>
                    </a:p>
                    <a:p>
                      <a:pPr algn="l" rtl="0" fontAlgn="base"/>
                      <a:r>
                        <a:rPr lang="en-GB" sz="12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 support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ACDs</a:t>
                      </a:r>
                    </a:p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EDT lead</a:t>
                      </a:r>
                    </a:p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Clinical and Ops Leads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129122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SU engagement &amp;</a:t>
                      </a:r>
                      <a:r>
                        <a:rPr lang="en-GB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PP in TT.  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Addressing Inequalities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​Review strategy</a:t>
                      </a:r>
                      <a:r>
                        <a:rPr lang="en-GB" sz="12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PP and SU engagement in Talking Therapies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space for PP to be discussed across services, SU engagement in strategy,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Increased SU engagement ​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user board, employ Sus​</a:t>
                      </a:r>
                    </a:p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Improved access and outcomes</a:t>
                      </a:r>
                    </a:p>
                    <a:p>
                      <a:pPr algn="l" rtl="0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</a:t>
                      </a:r>
                      <a:r>
                        <a:rPr lang="en-GB" sz="1200" b="0" i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service feedback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 participation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ACDs, PP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129122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dirty="0">
                          <a:latin typeface="Arial"/>
                        </a:rPr>
                        <a:t>Reduce</a:t>
                      </a:r>
                      <a:r>
                        <a:rPr lang="en-US" sz="1200" b="0" baseline="0" dirty="0">
                          <a:latin typeface="Arial"/>
                        </a:rPr>
                        <a:t> spend on interpreting services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dirty="0">
                          <a:latin typeface="Arial"/>
                        </a:rPr>
                        <a:t>Review use of interpreting</a:t>
                      </a:r>
                      <a:r>
                        <a:rPr lang="en-US" sz="1200" b="0" baseline="0" dirty="0">
                          <a:latin typeface="Arial"/>
                        </a:rPr>
                        <a:t> in TT services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dirty="0">
                          <a:latin typeface="Arial"/>
                        </a:rPr>
                        <a:t>Identify alternative options/suppliers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dirty="0">
                          <a:latin typeface="Arial"/>
                        </a:rPr>
                        <a:t>Plan strategy for</a:t>
                      </a:r>
                      <a:r>
                        <a:rPr lang="en-US" sz="1200" b="0" baseline="0" dirty="0">
                          <a:latin typeface="Arial"/>
                        </a:rPr>
                        <a:t> change 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dirty="0">
                          <a:latin typeface="Arial"/>
                        </a:rPr>
                        <a:t>Implement</a:t>
                      </a:r>
                      <a:r>
                        <a:rPr lang="en-US" sz="1200" b="0" baseline="0" dirty="0">
                          <a:latin typeface="Arial"/>
                        </a:rPr>
                        <a:t> change and roll out</a:t>
                      </a: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dirty="0">
                          <a:latin typeface="Arial"/>
                        </a:rPr>
                        <a:t>Improved quality</a:t>
                      </a:r>
                      <a:r>
                        <a:rPr lang="en-US" sz="1200" b="0" baseline="0" dirty="0">
                          <a:latin typeface="Arial"/>
                        </a:rPr>
                        <a:t> in interpreting</a:t>
                      </a:r>
                    </a:p>
                    <a:p>
                      <a:pPr lvl="0">
                        <a:buNone/>
                      </a:pPr>
                      <a:r>
                        <a:rPr lang="en-US" sz="1200" b="0" baseline="0" dirty="0">
                          <a:latin typeface="Arial"/>
                        </a:rPr>
                        <a:t>Service user feedback</a:t>
                      </a:r>
                    </a:p>
                    <a:p>
                      <a:pPr lvl="0">
                        <a:buNone/>
                      </a:pPr>
                      <a:r>
                        <a:rPr lang="en-US" sz="1200" b="0" baseline="0" dirty="0">
                          <a:latin typeface="Arial"/>
                        </a:rPr>
                        <a:t>Reduced spend</a:t>
                      </a:r>
                      <a:endParaRPr lang="en-US" sz="1200" b="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200" b="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200" b="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200" b="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Digital support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ACDs, Ops</a:t>
                      </a:r>
                      <a:r>
                        <a:rPr lang="en-US" sz="1200" baseline="0" dirty="0">
                          <a:latin typeface="Arial"/>
                        </a:rPr>
                        <a:t> managers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94689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Reduce</a:t>
                      </a:r>
                      <a:r>
                        <a:rPr lang="en-US" sz="1200" baseline="0" dirty="0">
                          <a:latin typeface="Arial"/>
                        </a:rPr>
                        <a:t>/eradicate spend on external private contractors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Plan</a:t>
                      </a:r>
                      <a:r>
                        <a:rPr lang="en-US" sz="1200" baseline="0" dirty="0">
                          <a:latin typeface="Arial"/>
                        </a:rPr>
                        <a:t>/strategy for EDT triage expansion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Plan and implement EDT</a:t>
                      </a:r>
                      <a:r>
                        <a:rPr lang="en-US" sz="1200" baseline="0" dirty="0">
                          <a:latin typeface="Arial"/>
                        </a:rPr>
                        <a:t> capacity across TT community services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Refine and implement strategy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Long</a:t>
                      </a:r>
                      <a:r>
                        <a:rPr lang="en-US" sz="1200" baseline="0" dirty="0">
                          <a:latin typeface="Arial"/>
                        </a:rPr>
                        <a:t> term strategy implemented to manage all capacity internally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Monitor budgets</a:t>
                      </a:r>
                    </a:p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Measure</a:t>
                      </a:r>
                      <a:r>
                        <a:rPr lang="en-US" sz="1200" baseline="0" dirty="0">
                          <a:latin typeface="Arial"/>
                        </a:rPr>
                        <a:t> capacity</a:t>
                      </a:r>
                      <a:endParaRPr lang="en-US" sz="12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2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2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Digital support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ACDs, Clinical Leads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</a:tbl>
          </a:graphicData>
        </a:graphic>
      </p:graphicFrame>
      <p:sp>
        <p:nvSpPr>
          <p:cNvPr id="2" name="AutoShape 2" descr="https://ukc-powerpoint.officeapps.live.com/pods/GetClipboardImage.ashx?Id=50fb275b-0fb2-41e5-92ca-0b00f3068a8c&amp;DC=GUK3&amp;pkey=6d72c815-7798-4e9d-bd5e-b9d76078c2b4&amp;wdwaccluster=GUK3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https://ukc-powerpoint.officeapps.live.com/pods/GetClipboardImage.ashx?Id=50fb275b-0fb2-41e5-92ca-0b00f3068a8c&amp;DC=GUK3&amp;pkey=6d72c815-7798-4e9d-bd5e-b9d76078c2b4&amp;wdwaccluster=GUK3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TaxCatchAll xmlns="6194e418-5875-4308-b033-74eb9c1813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640CB3-D588-425A-AEA5-9272871C0FE6}">
  <ds:schemaRefs>
    <ds:schemaRef ds:uri="http://purl.org/dc/terms/"/>
    <ds:schemaRef ds:uri="c4ae4494-6685-4e2f-951c-0e37ae908da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f4c391b3-980e-4219-baa6-84637a18e434"/>
    <ds:schemaRef ds:uri="http://www.w3.org/XML/1998/namespace"/>
    <ds:schemaRef ds:uri="http://purl.org/dc/dcmitype/"/>
    <ds:schemaRef ds:uri="4d648a74-5c83-46a7-8e4c-7f989ae960a5"/>
    <ds:schemaRef ds:uri="6194e418-5875-4308-b033-74eb9c181361"/>
  </ds:schemaRefs>
</ds:datastoreItem>
</file>

<file path=customXml/itemProps2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103184-6CE9-4D24-AB7C-84C0E5F3BD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464</Words>
  <Application>Microsoft Office PowerPoint</Application>
  <PresentationFormat>Widescreen</PresentationFormat>
  <Paragraphs>83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Alban Rosalind</dc:creator>
  <cp:lastModifiedBy>Alban Rosalind</cp:lastModifiedBy>
  <cp:revision>56</cp:revision>
  <dcterms:created xsi:type="dcterms:W3CDTF">2023-12-01T11:05:55Z</dcterms:created>
  <dcterms:modified xsi:type="dcterms:W3CDTF">2024-03-18T09:32:28Z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