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508DD-0365-6CC1-7BB7-399BC7040B54}" v="61" dt="2024-03-25T11:26:11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50" d="100"/>
          <a:sy n="50" d="100"/>
        </p:scale>
        <p:origin x="655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402508DD-0365-6CC1-7BB7-399BC7040B54}"/>
    <pc:docChg chg="modSld">
      <pc:chgData name="BAKSH DE LA IGLESIA, Amber (EAST LONDON NHS FOUNDATION TRUST)" userId="S::amber.bakshdelaiglesia1@nhs.net::b2650a99-9385-4d98-8a06-8e7c9d440112" providerId="AD" clId="Web-{402508DD-0365-6CC1-7BB7-399BC7040B54}" dt="2024-03-25T11:26:11.931" v="52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402508DD-0365-6CC1-7BB7-399BC7040B54}" dt="2024-03-25T11:26:11.931" v="52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402508DD-0365-6CC1-7BB7-399BC7040B54}" dt="2024-03-25T11:26:11.931" v="52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402508DD-0365-6CC1-7BB7-399BC7040B54}" dt="2024-03-25T11:25:49.649" v="49"/>
        <pc:sldMkLst>
          <pc:docMk/>
          <pc:sldMk cId="243464121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402508DD-0365-6CC1-7BB7-399BC7040B54}" dt="2024-03-25T11:25:49.649" v="49"/>
          <ac:graphicFrameMkLst>
            <pc:docMk/>
            <pc:sldMk cId="243464121" sldId="265"/>
            <ac:graphicFrameMk id="3" creationId="{A4F86B3A-5489-60F5-F342-A0B9EC6994E4}"/>
          </ac:graphicFrameMkLst>
        </pc:graphicFrame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12A88481-2E82-09A6-8414-92CBA4FD007F}"/>
    <pc:docChg chg="addSld delSld modSld">
      <pc:chgData name="BAKSH DE LA IGLESIA, Amber (EAST LONDON NHS FOUNDATION TRUST)" userId="S::amber.bakshdelaiglesia1@nhs.net::b2650a99-9385-4d98-8a06-8e7c9d440112" providerId="AD" clId="Web-{12A88481-2E82-09A6-8414-92CBA4FD007F}" dt="2024-03-12T14:41:17.196" v="78" actId="14100"/>
      <pc:docMkLst>
        <pc:docMk/>
      </pc:docMkLst>
      <pc:sldChg chg="new del">
        <pc:chgData name="BAKSH DE LA IGLESIA, Amber (EAST LONDON NHS FOUNDATION TRUST)" userId="S::amber.bakshdelaiglesia1@nhs.net::b2650a99-9385-4d98-8a06-8e7c9d440112" providerId="AD" clId="Web-{12A88481-2E82-09A6-8414-92CBA4FD007F}" dt="2024-03-12T14:39:38.381" v="7"/>
        <pc:sldMkLst>
          <pc:docMk/>
          <pc:sldMk cId="562661612" sldId="256"/>
        </pc:sldMkLst>
      </pc:sldChg>
      <pc:sldChg chg="modSp add del">
        <pc:chgData name="BAKSH DE LA IGLESIA, Amber (EAST LONDON NHS FOUNDATION TRUST)" userId="S::amber.bakshdelaiglesia1@nhs.net::b2650a99-9385-4d98-8a06-8e7c9d440112" providerId="AD" clId="Web-{12A88481-2E82-09A6-8414-92CBA4FD007F}" dt="2024-03-12T14:41:17.196" v="78" actId="14100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12A88481-2E82-09A6-8414-92CBA4FD007F}" dt="2024-03-12T14:41:09.055" v="7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2A88481-2E82-09A6-8414-92CBA4FD007F}" dt="2024-03-12T14:41:08.930" v="72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2A88481-2E82-09A6-8414-92CBA4FD007F}" dt="2024-03-12T14:41:09.071" v="76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2A88481-2E82-09A6-8414-92CBA4FD007F}" dt="2024-03-12T14:41:08.961" v="73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2A88481-2E82-09A6-8414-92CBA4FD007F}" dt="2024-03-12T14:41:08.992" v="74" actId="1076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2A88481-2E82-09A6-8414-92CBA4FD007F}" dt="2024-03-12T14:41:09.102" v="77" actId="1076"/>
          <ac:spMkLst>
            <pc:docMk/>
            <pc:sldMk cId="1916856892" sldId="258"/>
            <ac:spMk id="42" creationId="{153FEF67-9012-0BB0-CA45-FBE360B31A3F}"/>
          </ac:spMkLst>
        </pc:spChg>
        <pc:cxnChg chg="mod">
          <ac:chgData name="BAKSH DE LA IGLESIA, Amber (EAST LONDON NHS FOUNDATION TRUST)" userId="S::amber.bakshdelaiglesia1@nhs.net::b2650a99-9385-4d98-8a06-8e7c9d440112" providerId="AD" clId="Web-{12A88481-2E82-09A6-8414-92CBA4FD007F}" dt="2024-03-12T14:41:09.055" v="75" actId="1076"/>
          <ac:cxnSpMkLst>
            <pc:docMk/>
            <pc:sldMk cId="1916856892" sldId="258"/>
            <ac:cxnSpMk id="26" creationId="{0830DBE8-D9FA-3175-383F-2EEE4752BF4D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12A88481-2E82-09A6-8414-92CBA4FD007F}" dt="2024-03-12T14:41:09.055" v="75" actId="1076"/>
          <ac:cxnSpMkLst>
            <pc:docMk/>
            <pc:sldMk cId="1916856892" sldId="258"/>
            <ac:cxnSpMk id="27" creationId="{6112AA52-88FB-A8FD-B51C-A49557A322F1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12A88481-2E82-09A6-8414-92CBA4FD007F}" dt="2024-03-12T14:41:08.930" v="72" actId="1076"/>
          <ac:cxnSpMkLst>
            <pc:docMk/>
            <pc:sldMk cId="1916856892" sldId="258"/>
            <ac:cxnSpMk id="28" creationId="{C1A233EB-12B9-0755-13EE-67D0EF87E3AE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12A88481-2E82-09A6-8414-92CBA4FD007F}" dt="2024-03-12T14:41:17.196" v="78" actId="14100"/>
          <ac:cxnSpMkLst>
            <pc:docMk/>
            <pc:sldMk cId="1916856892" sldId="258"/>
            <ac:cxnSpMk id="33" creationId="{27FBCCAF-BF40-322D-14D9-3AB57D664C0C}"/>
          </ac:cxnSpMkLst>
        </pc:cxnChg>
      </pc:sldChg>
      <pc:sldChg chg="modSp add del">
        <pc:chgData name="BAKSH DE LA IGLESIA, Amber (EAST LONDON NHS FOUNDATION TRUST)" userId="S::amber.bakshdelaiglesia1@nhs.net::b2650a99-9385-4d98-8a06-8e7c9d440112" providerId="AD" clId="Web-{12A88481-2E82-09A6-8414-92CBA4FD007F}" dt="2024-03-12T14:40:10.335" v="5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2A88481-2E82-09A6-8414-92CBA4FD007F}" dt="2024-03-12T14:40:10.335" v="5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">
        <pc:chgData name="BAKSH DE LA IGLESIA, Amber (EAST LONDON NHS FOUNDATION TRUST)" userId="S::amber.bakshdelaiglesia1@nhs.net::b2650a99-9385-4d98-8a06-8e7c9d440112" providerId="AD" clId="Web-{12A88481-2E82-09A6-8414-92CBA4FD007F}" dt="2024-03-12T14:40:26.554" v="58"/>
        <pc:sldMkLst>
          <pc:docMk/>
          <pc:sldMk cId="243464121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2A88481-2E82-09A6-8414-92CBA4FD007F}" dt="2024-03-12T14:40:26.554" v="58"/>
          <ac:graphicFrameMkLst>
            <pc:docMk/>
            <pc:sldMk cId="243464121" sldId="265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12A88481-2E82-09A6-8414-92CBA4FD007F}" dt="2024-03-12T14:39:29.630" v="0"/>
        <pc:sldMkLst>
          <pc:docMk/>
          <pc:sldMk cId="3548518915" sldId="265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1093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Tower Hamlets MH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2053731" y="1040935"/>
            <a:ext cx="835029" cy="2153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>
          <a:xfrm flipH="1">
            <a:off x="2053731" y="2552642"/>
            <a:ext cx="835027" cy="642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9" idx="1"/>
            <a:endCxn id="4" idx="3"/>
          </p:cNvCxnSpPr>
          <p:nvPr/>
        </p:nvCxnSpPr>
        <p:spPr>
          <a:xfrm flipH="1" flipV="1">
            <a:off x="2053731" y="3194680"/>
            <a:ext cx="835025" cy="8573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stCxn id="10" idx="1"/>
            <a:endCxn id="4" idx="3"/>
          </p:cNvCxnSpPr>
          <p:nvPr/>
        </p:nvCxnSpPr>
        <p:spPr>
          <a:xfrm flipH="1" flipV="1">
            <a:off x="2053731" y="3194680"/>
            <a:ext cx="835024" cy="2356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5" y="671281"/>
            <a:ext cx="1844260" cy="25746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Managing and continuing with current community transformation, learning disability and sustaining inpatient Mental Health care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129386" y="4614206"/>
            <a:ext cx="1844260" cy="952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Improve the experience of care by moving towards prevention and continuity in services across Tower Hamlets Mental Health Services in Tower Hamlets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129386" y="5717486"/>
            <a:ext cx="1844260" cy="8679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Working towards meeting financial viability and sustainability targets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 flipV="1">
            <a:off x="4733020" y="1040935"/>
            <a:ext cx="318835" cy="917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  <a:stCxn id="17" idx="1"/>
            <a:endCxn id="9" idx="3"/>
          </p:cNvCxnSpPr>
          <p:nvPr/>
        </p:nvCxnSpPr>
        <p:spPr>
          <a:xfrm flipH="1">
            <a:off x="4733016" y="1958587"/>
            <a:ext cx="318839" cy="20934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7" idx="3"/>
          </p:cNvCxnSpPr>
          <p:nvPr/>
        </p:nvCxnSpPr>
        <p:spPr>
          <a:xfrm flipH="1" flipV="1">
            <a:off x="4733018" y="2552642"/>
            <a:ext cx="396368" cy="2537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24" idx="1"/>
            <a:endCxn id="10" idx="3"/>
          </p:cNvCxnSpPr>
          <p:nvPr/>
        </p:nvCxnSpPr>
        <p:spPr>
          <a:xfrm flipH="1" flipV="1">
            <a:off x="4733015" y="5551479"/>
            <a:ext cx="396371" cy="599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71304" y="667769"/>
            <a:ext cx="4646453" cy="2566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Create a pilot and identify a base for a Community Mental Health Centre that becomes a Single Point of Access for that neighbourhood that is open 24 hours a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Embed and enhance the crisis function, guest beds, home treatment, pharmacy, psychology, benefits, housing, social care into the Community Mental Health Centre, Third sector involvement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Reduce the number of beds needed for inpatients in this locality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Write operational policies or a standard operating procedure to support the establishment of a Community Mental Health Centre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Identify and recruit staff to work in the Community Mental Health Centre, alongside the development of an articulated staffing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Working across Tower Hamlets to reduce mental health stigma and inequalities of access, particularly collaborating with the Third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Working with Tower Hamlets community to increase understanding of the proposed model for patients and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Calibri"/>
              </a:rPr>
              <a:t>Staff in the Tower Hamlets community to visit Trieste in January 2024 and further understand the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</a:rPr>
              <a:t>Focus on strengthen Safety culture (DNAs, Suicide Prevention and Observations)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308730" y="4614205"/>
            <a:ext cx="4646453" cy="952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Increase focus on community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Ensure more connected working with wider community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Support transitions of complex patients to community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Directorate safety improvement plan for community, learning disabilities and the inpatient services, undertake a thematic review of serious incidents and action plans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Embed the Intensive Support Team (IST) in learning disability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Undertake a review of supported living accommodation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76238" y="5717485"/>
            <a:ext cx="4646453" cy="8679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Increase the number of bed sales across Tower Hamlets to other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organisations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by reducing bed use through spot purchasing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Focus on initiatives that reduce environmental impact including medications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service alignments and embed in Community Mental Health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Centres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(Crisis, Home Treatment Teams, Psychology)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Remote Measurement Technology (RMTs) protocol and arrangement to be in place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129386" y="3465760"/>
            <a:ext cx="1844260" cy="952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Managing and maintaining the current community learning disability priorities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308730" y="3465759"/>
            <a:ext cx="4646453" cy="952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Development of the Learning Disability partnership board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Supporting people with learning disabilities to live locally which includes the increase in local supported living resource and Shared Lives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Continue with the Population Health and Obesity QI/Triple Aim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Improving the Transition experience for young people transitioning to CLDS by improving flow across the pathway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31" idx="1"/>
            <a:endCxn id="7" idx="3"/>
          </p:cNvCxnSpPr>
          <p:nvPr/>
        </p:nvCxnSpPr>
        <p:spPr>
          <a:xfrm flipH="1" flipV="1">
            <a:off x="4733018" y="2552642"/>
            <a:ext cx="396368" cy="13892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31" idx="1"/>
            <a:endCxn id="5" idx="3"/>
          </p:cNvCxnSpPr>
          <p:nvPr/>
        </p:nvCxnSpPr>
        <p:spPr>
          <a:xfrm flipH="1" flipV="1">
            <a:off x="4733020" y="1040935"/>
            <a:ext cx="396366" cy="2900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69585"/>
              </p:ext>
            </p:extLst>
          </p:nvPr>
        </p:nvGraphicFramePr>
        <p:xfrm>
          <a:off x="-830" y="-2883"/>
          <a:ext cx="11969890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582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62891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20568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175341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089938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75978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654773">
                  <a:extLst>
                    <a:ext uri="{9D8B030D-6E8A-4147-A177-3AD203B41FA5}">
                      <a16:colId xmlns:a16="http://schemas.microsoft.com/office/drawing/2014/main" val="1484163156"/>
                    </a:ext>
                  </a:extLst>
                </a:gridCol>
                <a:gridCol w="1654773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51024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061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/>
                        </a:rPr>
                        <a:t>Priority/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/>
                        </a:rPr>
                        <a:t>Sustainability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Arial"/>
                        </a:rPr>
                        <a:t>/FV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24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1756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Managing and continuing with current community transformation, learning disability and sustaining inpatient Mental Health care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Staff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in the TH Health community to visit Trieste in January 2024 and further understand the model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Identify a bed and refurbish for the Community Mental Health Centre (CHMC)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Embed and enhance the crisis function, guest beds, home treatment, pharmacy, psychology, benefits, housing, social care into CMHC, 3</a:t>
                      </a:r>
                      <a:r>
                        <a:rPr lang="en-US" sz="800" baseline="30000" dirty="0">
                          <a:solidFill>
                            <a:schemeClr val="tx1"/>
                          </a:solidFill>
                          <a:latin typeface="Arial"/>
                        </a:rPr>
                        <a:t>rd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Sector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Safety culture (DNAs, Suicide Prevention and Observations)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Identify and recruit staff to work in the Community Mental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Health Centre alongside an articulated staffing model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Write operational policies or standard operating procedure to support this new way of working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Create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a pilot community mental health </a:t>
                      </a:r>
                      <a:r>
                        <a:rPr lang="en-US" sz="800" baseline="0" err="1">
                          <a:solidFill>
                            <a:schemeClr val="tx1"/>
                          </a:solidFill>
                          <a:latin typeface="Arial"/>
                        </a:rPr>
                        <a:t>centre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that becomes a Single Point of Access for that neighbourhood that is open 24 hours a 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Work across Tower Hamlets to reduce mental health stigma and inequalities of access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Reduce the number of beds needed across inpatients for this locality 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Work with the Tower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Hamlets community to increase understanding of the proposed model for patients and staff so that it becomes a business as usual process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E.g. reduce length of stay by X...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Time between admissions (to measure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of prevention)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Reducing number of high intensity users being admitted (complex services)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Improved DNA/reduction Suicide across services, 72 hour follow-up 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Reducing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LOS – moving longest stays back to community 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Reduce OAP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Reducing medication usage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Reducing travel by seeing people seeing people closer to home/virtually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IT and Digital – establish new ways of capturing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data on RiO and reduce the time spent on manual paperwork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Staff movement consultation (People &amp; Culture)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Project management and freeing up senior clinicians and management time to engage in the process – (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Organisational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Development support)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Business Development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Local engagement with communities – Third Sector funding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Estates – building and soft and hard facilities management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Day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/Leah/Dadai/Marion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2321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Improve the experience of care by moving towards prevention and continuity in services across Tower Hamlets Mental Health Services in Tower Hamlets</a:t>
                      </a:r>
                      <a:endParaRPr lang="en-US" sz="90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Increase focus towards community services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ensuring more connectedness with wider community services – developing through MH Partnership Board through a dedicated communication strategy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Support transitions of complex patients to community services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Directorate safety improvement plans for community, LD and inpatient services – undertake a review of Serious Incidents and action plans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Embed Intensive Support Team in Learning Disability Services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Review of supported living accommodation – contracts and pathways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Directorate Learning Lessons sessions </a:t>
                      </a:r>
                      <a:endParaRPr lang="en-US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Increase resources in the resettlement team to focus on moving patient on in supported schemes </a:t>
                      </a:r>
                      <a:endParaRPr lang="en-US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 to green initiative in inpatient wards </a:t>
                      </a:r>
                      <a:endParaRPr lang="en-US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Suicide and observations specific sessions in SMC meeting </a:t>
                      </a:r>
                      <a:endParaRPr lang="en-US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Refocus on SMI population to prevent admissions </a:t>
                      </a:r>
                      <a:endParaRPr lang="en-US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Recruitment to fill all community based vacancies </a:t>
                      </a:r>
                      <a:endParaRPr lang="en-US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Reduce occupancy of inpatient beds to 85% </a:t>
                      </a:r>
                      <a:endParaRPr lang="en-US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•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Improve discharge pathways with local partners (homeless, NRFP, NFA)</a:t>
                      </a:r>
                      <a:endParaRPr lang="en-US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Q1 Priorities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to be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Business as usual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Q1 Priorities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to be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Business as usual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e.g. % of service users known to community teams reducing their occupied bed days usage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Reducing waiting times and waiting lists 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Measuring the impact of psychoeducation and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inreach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to hard to reach communities, raising the awareness – working closer in communities and number of sights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Intensive LD – how many service users seen, how can many return to community 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Number of closed SI Action plans and learning lesson sessions with partners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Length of time to moving into supported accommodation  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Private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beds/income generation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Training for the new PSIRF processes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Training and development with wider TH-based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providers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Commissioners input on supported accommodation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Day/Leah/Dadai/Marion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17661"/>
              </p:ext>
            </p:extLst>
          </p:nvPr>
        </p:nvGraphicFramePr>
        <p:xfrm>
          <a:off x="81548" y="213360"/>
          <a:ext cx="119699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582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482852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89147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24964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17801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75978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654776">
                  <a:extLst>
                    <a:ext uri="{9D8B030D-6E8A-4147-A177-3AD203B41FA5}">
                      <a16:colId xmlns:a16="http://schemas.microsoft.com/office/drawing/2014/main" val="1484163156"/>
                    </a:ext>
                  </a:extLst>
                </a:gridCol>
                <a:gridCol w="1654776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51024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3143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Sustainability</a:t>
                      </a:r>
                      <a:r>
                        <a:rPr lang="en-US" sz="1200" baseline="0" dirty="0">
                          <a:latin typeface="Arial"/>
                        </a:rPr>
                        <a:t>/FV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24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Working towards meeting financial viability and sustainability targets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Increase the number of bed sales across Tower Hamlets to other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organisations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 by reducing bed use through spot purchasing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Focus on initiatives that reduce environmental impact including medications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Remote Measurement Technology (RMTs) protocol and arrangement to be in 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Review service alignments and embed in Community Mental Health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Centres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 (Crisis, Home Treatment Teams, Psychology)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lvl="0" defTabSz="914400">
                        <a:buNone/>
                        <a:tabLst/>
                        <a:defRPr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Number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of OAPs and spot purchases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Support with contracts/spot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purchases – BDU and Finance input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Support identifying sustainability projects – Green Plan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Day/Leah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Managing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 and maintaining current community learning disability priorities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/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Development of the Learning Disability partnership board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Supporting people with learning disabilities to live locally which includes the increase in local supported living resource and Shared Lives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Continue with the Population Health and Obesity QI/Triple Aim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Improving the Transition experience for young people transitioning to CLDS by improving flow across the pathway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buNone/>
                        <a:tabLst/>
                        <a:defRPr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/>
                        </a:rPr>
                        <a:t>Mary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Marcus</a:t>
                      </a:r>
                    </a:p>
                    <a:p>
                      <a:pPr lvl="0">
                        <a:buNone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Nicole 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Eady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81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6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6194e418-5875-4308-b033-74eb9c181361"/>
    <ds:schemaRef ds:uri="4d648a74-5c83-46a7-8e4c-7f989ae960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1311</Words>
  <Application>Microsoft Office PowerPoint</Application>
  <PresentationFormat>Widescreen</PresentationFormat>
  <Paragraphs>142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IGLESIA, Amber (EAST LONDON NHS FOUNDATION TRUST)</cp:lastModifiedBy>
  <cp:revision>428</cp:revision>
  <dcterms:created xsi:type="dcterms:W3CDTF">2023-12-01T11:05:55Z</dcterms:created>
  <dcterms:modified xsi:type="dcterms:W3CDTF">2024-04-03T14:48:31Z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