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6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18E"/>
    <a:srgbClr val="6EA0FF"/>
    <a:srgbClr val="DC50A0"/>
    <a:srgbClr val="FFCD32"/>
    <a:srgbClr val="FF5555"/>
    <a:srgbClr val="EBEBFF"/>
    <a:srgbClr val="E6DCFF"/>
    <a:srgbClr val="AE2573"/>
    <a:srgbClr val="9BD78C"/>
    <a:srgbClr val="5FBB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CF7250-9C8F-4FDD-814B-176D658E712D}" v="25" dt="2024-04-19T18:49:10.1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30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Stevens" userId="31518be3-a42d-4832-82f4-df17cd0a4bf9" providerId="ADAL" clId="{19CF7250-9C8F-4FDD-814B-176D658E712D}"/>
    <pc:docChg chg="custSel modSld">
      <pc:chgData name="David Stevens" userId="31518be3-a42d-4832-82f4-df17cd0a4bf9" providerId="ADAL" clId="{19CF7250-9C8F-4FDD-814B-176D658E712D}" dt="2024-04-19T18:49:10.136" v="118"/>
      <pc:docMkLst>
        <pc:docMk/>
      </pc:docMkLst>
      <pc:sldChg chg="modSp mod">
        <pc:chgData name="David Stevens" userId="31518be3-a42d-4832-82f4-df17cd0a4bf9" providerId="ADAL" clId="{19CF7250-9C8F-4FDD-814B-176D658E712D}" dt="2024-04-19T18:43:45.341" v="28"/>
        <pc:sldMkLst>
          <pc:docMk/>
          <pc:sldMk cId="3814637367" sldId="262"/>
        </pc:sldMkLst>
        <pc:graphicFrameChg chg="mod modGraphic">
          <ac:chgData name="David Stevens" userId="31518be3-a42d-4832-82f4-df17cd0a4bf9" providerId="ADAL" clId="{19CF7250-9C8F-4FDD-814B-176D658E712D}" dt="2024-04-19T18:43:45.341" v="28"/>
          <ac:graphicFrameMkLst>
            <pc:docMk/>
            <pc:sldMk cId="3814637367" sldId="262"/>
            <ac:graphicFrameMk id="8" creationId="{E441EADF-2D10-B70F-D3D3-E90F93902E25}"/>
          </ac:graphicFrameMkLst>
        </pc:graphicFrameChg>
      </pc:sldChg>
      <pc:sldChg chg="modSp mod">
        <pc:chgData name="David Stevens" userId="31518be3-a42d-4832-82f4-df17cd0a4bf9" providerId="ADAL" clId="{19CF7250-9C8F-4FDD-814B-176D658E712D}" dt="2024-04-19T18:44:35.021" v="53" actId="20577"/>
        <pc:sldMkLst>
          <pc:docMk/>
          <pc:sldMk cId="1663142326" sldId="263"/>
        </pc:sldMkLst>
        <pc:graphicFrameChg chg="mod modGraphic">
          <ac:chgData name="David Stevens" userId="31518be3-a42d-4832-82f4-df17cd0a4bf9" providerId="ADAL" clId="{19CF7250-9C8F-4FDD-814B-176D658E712D}" dt="2024-04-19T18:44:35.021" v="53" actId="20577"/>
          <ac:graphicFrameMkLst>
            <pc:docMk/>
            <pc:sldMk cId="1663142326" sldId="263"/>
            <ac:graphicFrameMk id="8" creationId="{E441EADF-2D10-B70F-D3D3-E90F93902E25}"/>
          </ac:graphicFrameMkLst>
        </pc:graphicFrameChg>
      </pc:sldChg>
      <pc:sldChg chg="modSp mod">
        <pc:chgData name="David Stevens" userId="31518be3-a42d-4832-82f4-df17cd0a4bf9" providerId="ADAL" clId="{19CF7250-9C8F-4FDD-814B-176D658E712D}" dt="2024-04-19T18:47:21.131" v="111"/>
        <pc:sldMkLst>
          <pc:docMk/>
          <pc:sldMk cId="4013455345" sldId="264"/>
        </pc:sldMkLst>
        <pc:graphicFrameChg chg="mod modGraphic">
          <ac:chgData name="David Stevens" userId="31518be3-a42d-4832-82f4-df17cd0a4bf9" providerId="ADAL" clId="{19CF7250-9C8F-4FDD-814B-176D658E712D}" dt="2024-04-19T18:47:21.131" v="111"/>
          <ac:graphicFrameMkLst>
            <pc:docMk/>
            <pc:sldMk cId="4013455345" sldId="264"/>
            <ac:graphicFrameMk id="8" creationId="{E441EADF-2D10-B70F-D3D3-E90F93902E25}"/>
          </ac:graphicFrameMkLst>
        </pc:graphicFrameChg>
      </pc:sldChg>
      <pc:sldChg chg="modSp mod">
        <pc:chgData name="David Stevens" userId="31518be3-a42d-4832-82f4-df17cd0a4bf9" providerId="ADAL" clId="{19CF7250-9C8F-4FDD-814B-176D658E712D}" dt="2024-04-19T18:45:21.560" v="70" actId="20577"/>
        <pc:sldMkLst>
          <pc:docMk/>
          <pc:sldMk cId="1198562109" sldId="265"/>
        </pc:sldMkLst>
        <pc:graphicFrameChg chg="modGraphic">
          <ac:chgData name="David Stevens" userId="31518be3-a42d-4832-82f4-df17cd0a4bf9" providerId="ADAL" clId="{19CF7250-9C8F-4FDD-814B-176D658E712D}" dt="2024-04-19T18:45:21.560" v="70" actId="20577"/>
          <ac:graphicFrameMkLst>
            <pc:docMk/>
            <pc:sldMk cId="1198562109" sldId="265"/>
            <ac:graphicFrameMk id="8" creationId="{E441EADF-2D10-B70F-D3D3-E90F93902E25}"/>
          </ac:graphicFrameMkLst>
        </pc:graphicFrameChg>
      </pc:sldChg>
      <pc:sldChg chg="modSp mod">
        <pc:chgData name="David Stevens" userId="31518be3-a42d-4832-82f4-df17cd0a4bf9" providerId="ADAL" clId="{19CF7250-9C8F-4FDD-814B-176D658E712D}" dt="2024-04-19T18:49:10.136" v="118"/>
        <pc:sldMkLst>
          <pc:docMk/>
          <pc:sldMk cId="789274978" sldId="266"/>
        </pc:sldMkLst>
        <pc:graphicFrameChg chg="mod modGraphic">
          <ac:chgData name="David Stevens" userId="31518be3-a42d-4832-82f4-df17cd0a4bf9" providerId="ADAL" clId="{19CF7250-9C8F-4FDD-814B-176D658E712D}" dt="2024-04-19T18:49:10.136" v="118"/>
          <ac:graphicFrameMkLst>
            <pc:docMk/>
            <pc:sldMk cId="789274978" sldId="266"/>
            <ac:graphicFrameMk id="8" creationId="{E441EADF-2D10-B70F-D3D3-E90F93902E2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0DEE-4D4E-4719-85F8-FC4848C58763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ED32-E012-40E4-854A-EE84F31C8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25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0DEE-4D4E-4719-85F8-FC4848C58763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ED32-E012-40E4-854A-EE84F31C8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30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0DEE-4D4E-4719-85F8-FC4848C58763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ED32-E012-40E4-854A-EE84F31C8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47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9D019B4-697B-1E42-92B9-1831D658E78C}"/>
              </a:ext>
            </a:extLst>
          </p:cNvPr>
          <p:cNvSpPr txBox="1"/>
          <p:nvPr userDrawn="1"/>
        </p:nvSpPr>
        <p:spPr>
          <a:xfrm>
            <a:off x="10210799" y="6299200"/>
            <a:ext cx="1667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err="1">
                <a:solidFill>
                  <a:srgbClr val="0067A5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elft.nhs.uk</a:t>
            </a:r>
            <a:endParaRPr lang="en-GB" sz="1600" kern="1200">
              <a:solidFill>
                <a:srgbClr val="0067A5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83400AE1-494C-2F41-8C8C-5EDAEA3221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2536" y="5943666"/>
            <a:ext cx="1964267" cy="67714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1BE6C46-1CED-194F-8E5F-5AF412A2D058}"/>
              </a:ext>
            </a:extLst>
          </p:cNvPr>
          <p:cNvSpPr/>
          <p:nvPr userDrawn="1"/>
        </p:nvSpPr>
        <p:spPr>
          <a:xfrm>
            <a:off x="0" y="0"/>
            <a:ext cx="12192000" cy="1041400"/>
          </a:xfrm>
          <a:prstGeom prst="rect">
            <a:avLst/>
          </a:prstGeom>
          <a:solidFill>
            <a:srgbClr val="0067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76205BC2-E895-7B4A-9F73-E5C3294E2F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6929" y="133349"/>
            <a:ext cx="1572683" cy="802131"/>
          </a:xfrm>
          <a:prstGeom prst="rect">
            <a:avLst/>
          </a:prstGeom>
        </p:spPr>
      </p:pic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6327FCB-ED4F-0746-B6EE-C0DFA3DFD0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2279" y="371445"/>
            <a:ext cx="4862808" cy="642424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E36A0934-E77B-CD45-A334-A5AEE9F0DA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279" y="1883900"/>
            <a:ext cx="3651414" cy="3206771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67A5"/>
              </a:buClr>
              <a:buSzTx/>
              <a:buFont typeface="Arial" panose="020B0604020202020204" pitchFamily="34" charset="0"/>
              <a:buChar char="•"/>
              <a:tabLst/>
              <a:def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1</a:t>
            </a:r>
          </a:p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2</a:t>
            </a:r>
          </a:p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3</a:t>
            </a:r>
          </a:p>
        </p:txBody>
      </p:sp>
    </p:spTree>
    <p:extLst>
      <p:ext uri="{BB962C8B-B14F-4D97-AF65-F5344CB8AC3E}">
        <p14:creationId xmlns:p14="http://schemas.microsoft.com/office/powerpoint/2010/main" val="76961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0DEE-4D4E-4719-85F8-FC4848C58763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ED32-E012-40E4-854A-EE84F31C8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751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0DEE-4D4E-4719-85F8-FC4848C58763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ED32-E012-40E4-854A-EE84F31C8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17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0DEE-4D4E-4719-85F8-FC4848C58763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ED32-E012-40E4-854A-EE84F31C8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45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0DEE-4D4E-4719-85F8-FC4848C58763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ED32-E012-40E4-854A-EE84F31C8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89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0DEE-4D4E-4719-85F8-FC4848C58763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ED32-E012-40E4-854A-EE84F31C8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50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0DEE-4D4E-4719-85F8-FC4848C58763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ED32-E012-40E4-854A-EE84F31C8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07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0DEE-4D4E-4719-85F8-FC4848C58763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ED32-E012-40E4-854A-EE84F31C8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04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0DEE-4D4E-4719-85F8-FC4848C58763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ED32-E012-40E4-854A-EE84F31C8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91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40DEE-4D4E-4719-85F8-FC4848C58763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CED32-E012-40E4-854A-EE84F31C8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33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32261"/>
            <a:ext cx="9144000" cy="2387600"/>
          </a:xfrm>
        </p:spPr>
        <p:txBody>
          <a:bodyPr/>
          <a:lstStyle/>
          <a:p>
            <a:r>
              <a:rPr lang="en-US">
                <a:latin typeface="Arial"/>
                <a:cs typeface="Calibri Light"/>
              </a:rPr>
              <a:t>Estates, Facilities &amp; Capital Development</a:t>
            </a:r>
            <a:endParaRPr lang="en-US" i="1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1936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Calibri"/>
              </a:rPr>
              <a:t>2024/25 Annual Plan</a:t>
            </a:r>
            <a:endParaRPr lang="en-US"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16" y="134625"/>
            <a:ext cx="1619048" cy="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887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Impact Key"/>
          <p:cNvGrpSpPr/>
          <p:nvPr/>
        </p:nvGrpSpPr>
        <p:grpSpPr>
          <a:xfrm>
            <a:off x="171897" y="5908548"/>
            <a:ext cx="1785257" cy="677108"/>
            <a:chOff x="261257" y="5796172"/>
            <a:chExt cx="1785257" cy="677108"/>
          </a:xfrm>
        </p:grpSpPr>
        <p:sp>
          <p:nvSpPr>
            <p:cNvPr id="83" name="Impact Key"/>
            <p:cNvSpPr txBox="1"/>
            <p:nvPr/>
          </p:nvSpPr>
          <p:spPr>
            <a:xfrm>
              <a:off x="261257" y="5796172"/>
              <a:ext cx="1785257" cy="67710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/>
                <a:t>Impact Key</a:t>
              </a:r>
            </a:p>
            <a:p>
              <a:endParaRPr lang="en-GB" sz="200" b="1"/>
            </a:p>
            <a:p>
              <a:r>
                <a:rPr lang="en-GB" sz="1200"/>
                <a:t>                        Primary</a:t>
              </a:r>
            </a:p>
            <a:p>
              <a:r>
                <a:rPr lang="en-GB" sz="1200"/>
                <a:t>                        Secondary</a:t>
              </a:r>
            </a:p>
          </p:txBody>
        </p:sp>
        <p:cxnSp>
          <p:nvCxnSpPr>
            <p:cNvPr id="80" name="Driver key Primary"/>
            <p:cNvCxnSpPr/>
            <p:nvPr/>
          </p:nvCxnSpPr>
          <p:spPr>
            <a:xfrm flipH="1" flipV="1">
              <a:off x="444228" y="6147904"/>
              <a:ext cx="630000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Driver key Secondary"/>
            <p:cNvCxnSpPr/>
            <p:nvPr/>
          </p:nvCxnSpPr>
          <p:spPr>
            <a:xfrm flipH="1" flipV="1">
              <a:off x="444228" y="6343844"/>
              <a:ext cx="630000" cy="0"/>
            </a:xfrm>
            <a:prstGeom prst="straightConnector1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5ECC52A-E4EE-3C51-22D9-4DF71661E7AB}"/>
              </a:ext>
            </a:extLst>
          </p:cNvPr>
          <p:cNvGrpSpPr/>
          <p:nvPr/>
        </p:nvGrpSpPr>
        <p:grpSpPr>
          <a:xfrm>
            <a:off x="4483541" y="894402"/>
            <a:ext cx="1800000" cy="5691254"/>
            <a:chOff x="4483541" y="894402"/>
            <a:chExt cx="1800000" cy="5691254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B34D39D-4193-77D6-3453-C957D5C7C0F1}"/>
                </a:ext>
              </a:extLst>
            </p:cNvPr>
            <p:cNvSpPr/>
            <p:nvPr/>
          </p:nvSpPr>
          <p:spPr>
            <a:xfrm>
              <a:off x="4483541" y="894402"/>
              <a:ext cx="1800000" cy="450000"/>
            </a:xfrm>
            <a:prstGeom prst="rect">
              <a:avLst/>
            </a:prstGeom>
            <a:solidFill>
              <a:srgbClr val="22C0F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  <a:cs typeface="Calibri"/>
                </a:rPr>
                <a:t>Anchor and Marmot Trust Support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A40D362-0113-2269-14B5-7ED173A0A75E}"/>
                </a:ext>
              </a:extLst>
            </p:cNvPr>
            <p:cNvSpPr/>
            <p:nvPr/>
          </p:nvSpPr>
          <p:spPr>
            <a:xfrm>
              <a:off x="4483541" y="1643153"/>
              <a:ext cx="1800000" cy="450000"/>
            </a:xfrm>
            <a:prstGeom prst="rect">
              <a:avLst/>
            </a:prstGeom>
            <a:solidFill>
              <a:srgbClr val="22C0F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  <a:cs typeface="Calibri"/>
                </a:rPr>
                <a:t>Place Based Care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1D6C0ED-4551-93E3-1CF4-28B489A3FA3C}"/>
                </a:ext>
              </a:extLst>
            </p:cNvPr>
            <p:cNvSpPr/>
            <p:nvPr/>
          </p:nvSpPr>
          <p:spPr>
            <a:xfrm>
              <a:off x="4483541" y="2391904"/>
              <a:ext cx="1800000" cy="450000"/>
            </a:xfrm>
            <a:prstGeom prst="rect">
              <a:avLst/>
            </a:prstGeom>
            <a:solidFill>
              <a:srgbClr val="22C0F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1400">
                  <a:solidFill>
                    <a:schemeClr val="bg1"/>
                  </a:solidFill>
                  <a:cs typeface="Calibri"/>
                </a:rPr>
                <a:t>Prioritisation</a:t>
              </a:r>
              <a:r>
                <a:rPr lang="en-US" sz="1400">
                  <a:solidFill>
                    <a:schemeClr val="bg1"/>
                  </a:solidFill>
                  <a:cs typeface="Calibri"/>
                </a:rPr>
                <a:t> of Investment schemes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B9F0EAB-6430-C86F-E977-96C8437137B7}"/>
                </a:ext>
              </a:extLst>
            </p:cNvPr>
            <p:cNvSpPr/>
            <p:nvPr/>
          </p:nvSpPr>
          <p:spPr>
            <a:xfrm>
              <a:off x="4483541" y="3140655"/>
              <a:ext cx="1800000" cy="450000"/>
            </a:xfrm>
            <a:prstGeom prst="rect">
              <a:avLst/>
            </a:prstGeom>
            <a:solidFill>
              <a:srgbClr val="22C0F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  <a:cs typeface="Calibri"/>
                </a:rPr>
                <a:t>Improved Sustainability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950941D-68F4-F8EB-6B65-F7EBCEB957CB}"/>
                </a:ext>
              </a:extLst>
            </p:cNvPr>
            <p:cNvSpPr/>
            <p:nvPr/>
          </p:nvSpPr>
          <p:spPr>
            <a:xfrm>
              <a:off x="4483541" y="3889406"/>
              <a:ext cx="1800000" cy="450000"/>
            </a:xfrm>
            <a:prstGeom prst="rect">
              <a:avLst/>
            </a:prstGeom>
            <a:solidFill>
              <a:srgbClr val="22C0F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  <a:cs typeface="Calibri"/>
                </a:rPr>
                <a:t>Quality Improvement </a:t>
              </a:r>
              <a:r>
                <a:rPr lang="en-GB" sz="1400">
                  <a:solidFill>
                    <a:schemeClr val="bg1"/>
                  </a:solidFill>
                  <a:cs typeface="Calibri"/>
                </a:rPr>
                <a:t>Programme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A3B3CDA-B21A-FF21-3496-16166C0D518E}"/>
                </a:ext>
              </a:extLst>
            </p:cNvPr>
            <p:cNvSpPr/>
            <p:nvPr/>
          </p:nvSpPr>
          <p:spPr>
            <a:xfrm>
              <a:off x="4483541" y="4638157"/>
              <a:ext cx="1800000" cy="450000"/>
            </a:xfrm>
            <a:prstGeom prst="rect">
              <a:avLst/>
            </a:prstGeom>
            <a:solidFill>
              <a:srgbClr val="22C0F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  <a:cs typeface="Calibri"/>
                </a:rPr>
                <a:t>Digital Spaces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7B7212B-A402-548F-7A03-0B16C9F5FFE1}"/>
                </a:ext>
              </a:extLst>
            </p:cNvPr>
            <p:cNvSpPr/>
            <p:nvPr/>
          </p:nvSpPr>
          <p:spPr>
            <a:xfrm>
              <a:off x="4483541" y="5386908"/>
              <a:ext cx="1800000" cy="450000"/>
            </a:xfrm>
            <a:prstGeom prst="rect">
              <a:avLst/>
            </a:prstGeom>
            <a:solidFill>
              <a:srgbClr val="22C0F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  <a:cs typeface="Calibri"/>
                </a:rPr>
                <a:t>Engineering and Infrastructure 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7C3D620-3D11-AA1D-CB58-E113823E0B74}"/>
                </a:ext>
              </a:extLst>
            </p:cNvPr>
            <p:cNvSpPr/>
            <p:nvPr/>
          </p:nvSpPr>
          <p:spPr>
            <a:xfrm>
              <a:off x="4483541" y="6135656"/>
              <a:ext cx="1800000" cy="450000"/>
            </a:xfrm>
            <a:prstGeom prst="rect">
              <a:avLst/>
            </a:prstGeom>
            <a:solidFill>
              <a:srgbClr val="22C0F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  <a:cs typeface="Calibri"/>
                </a:rPr>
                <a:t>Delivering Value</a:t>
              </a:r>
            </a:p>
          </p:txBody>
        </p:sp>
      </p:grpSp>
      <p:grpSp>
        <p:nvGrpSpPr>
          <p:cNvPr id="86" name="Level 2 Arrows"/>
          <p:cNvGrpSpPr/>
          <p:nvPr/>
        </p:nvGrpSpPr>
        <p:grpSpPr>
          <a:xfrm>
            <a:off x="3616059" y="1119402"/>
            <a:ext cx="867482" cy="5241254"/>
            <a:chOff x="3557585" y="872573"/>
            <a:chExt cx="867482" cy="5241254"/>
          </a:xfrm>
        </p:grpSpPr>
        <p:cxnSp>
          <p:nvCxnSpPr>
            <p:cNvPr id="39" name="Straight Arrow Connector 38"/>
            <p:cNvCxnSpPr>
              <a:stCxn id="29" idx="1"/>
              <a:endCxn id="6" idx="3"/>
            </p:cNvCxnSpPr>
            <p:nvPr/>
          </p:nvCxnSpPr>
          <p:spPr>
            <a:xfrm flipH="1">
              <a:off x="3557585" y="872573"/>
              <a:ext cx="867482" cy="40500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0" idx="1"/>
              <a:endCxn id="6" idx="3"/>
            </p:cNvCxnSpPr>
            <p:nvPr/>
          </p:nvCxnSpPr>
          <p:spPr>
            <a:xfrm flipH="1" flipV="1">
              <a:off x="3557585" y="1277573"/>
              <a:ext cx="867482" cy="343751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1" idx="1"/>
              <a:endCxn id="7" idx="3"/>
            </p:cNvCxnSpPr>
            <p:nvPr/>
          </p:nvCxnSpPr>
          <p:spPr>
            <a:xfrm flipH="1">
              <a:off x="3557585" y="2370075"/>
              <a:ext cx="867482" cy="384583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2" idx="1"/>
              <a:endCxn id="7" idx="3"/>
            </p:cNvCxnSpPr>
            <p:nvPr/>
          </p:nvCxnSpPr>
          <p:spPr>
            <a:xfrm flipH="1" flipV="1">
              <a:off x="3557585" y="2754658"/>
              <a:ext cx="867482" cy="36416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34" idx="1"/>
              <a:endCxn id="8" idx="3"/>
            </p:cNvCxnSpPr>
            <p:nvPr/>
          </p:nvCxnSpPr>
          <p:spPr>
            <a:xfrm flipH="1">
              <a:off x="3557585" y="3867577"/>
              <a:ext cx="867482" cy="364166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5" idx="1"/>
              <a:endCxn id="8" idx="3"/>
            </p:cNvCxnSpPr>
            <p:nvPr/>
          </p:nvCxnSpPr>
          <p:spPr>
            <a:xfrm flipH="1" flipV="1">
              <a:off x="3557585" y="4231743"/>
              <a:ext cx="867482" cy="384585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36" idx="1"/>
              <a:endCxn id="9" idx="3"/>
            </p:cNvCxnSpPr>
            <p:nvPr/>
          </p:nvCxnSpPr>
          <p:spPr>
            <a:xfrm flipH="1">
              <a:off x="3557585" y="5365079"/>
              <a:ext cx="867482" cy="34374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37" idx="1"/>
              <a:endCxn id="9" idx="3"/>
            </p:cNvCxnSpPr>
            <p:nvPr/>
          </p:nvCxnSpPr>
          <p:spPr>
            <a:xfrm flipH="1" flipV="1">
              <a:off x="3557585" y="5708827"/>
              <a:ext cx="867482" cy="40500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Level 1 Arrows"/>
          <p:cNvGrpSpPr/>
          <p:nvPr/>
        </p:nvGrpSpPr>
        <p:grpSpPr>
          <a:xfrm>
            <a:off x="1570604" y="1524402"/>
            <a:ext cx="785455" cy="4431254"/>
            <a:chOff x="1648985" y="1277573"/>
            <a:chExt cx="785455" cy="4431254"/>
          </a:xfrm>
        </p:grpSpPr>
        <p:cxnSp>
          <p:nvCxnSpPr>
            <p:cNvPr id="67" name="Straight Arrow Connector 66"/>
            <p:cNvCxnSpPr>
              <a:stCxn id="6" idx="1"/>
              <a:endCxn id="5" idx="3"/>
            </p:cNvCxnSpPr>
            <p:nvPr/>
          </p:nvCxnSpPr>
          <p:spPr>
            <a:xfrm flipH="1">
              <a:off x="1648985" y="1277573"/>
              <a:ext cx="785455" cy="221562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7" idx="1"/>
              <a:endCxn id="5" idx="3"/>
            </p:cNvCxnSpPr>
            <p:nvPr/>
          </p:nvCxnSpPr>
          <p:spPr>
            <a:xfrm flipH="1">
              <a:off x="1648985" y="2754658"/>
              <a:ext cx="785455" cy="738542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8" idx="1"/>
              <a:endCxn id="5" idx="3"/>
            </p:cNvCxnSpPr>
            <p:nvPr/>
          </p:nvCxnSpPr>
          <p:spPr>
            <a:xfrm flipH="1" flipV="1">
              <a:off x="1648985" y="3493200"/>
              <a:ext cx="785455" cy="738543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9" idx="1"/>
              <a:endCxn id="5" idx="3"/>
            </p:cNvCxnSpPr>
            <p:nvPr/>
          </p:nvCxnSpPr>
          <p:spPr>
            <a:xfrm flipH="1" flipV="1">
              <a:off x="1648985" y="3493200"/>
              <a:ext cx="785455" cy="221562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trategic Outcomes"/>
          <p:cNvGrpSpPr/>
          <p:nvPr/>
        </p:nvGrpSpPr>
        <p:grpSpPr>
          <a:xfrm>
            <a:off x="2356059" y="894402"/>
            <a:ext cx="1260000" cy="5691254"/>
            <a:chOff x="2540162" y="760073"/>
            <a:chExt cx="1260000" cy="569125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8040B2C-E5F6-B4AE-82B5-C01A84D5E308}"/>
                </a:ext>
              </a:extLst>
            </p:cNvPr>
            <p:cNvSpPr/>
            <p:nvPr/>
          </p:nvSpPr>
          <p:spPr>
            <a:xfrm>
              <a:off x="2540162" y="760073"/>
              <a:ext cx="1260000" cy="1260000"/>
            </a:xfrm>
            <a:prstGeom prst="rect">
              <a:avLst/>
            </a:prstGeom>
            <a:solidFill>
              <a:srgbClr val="5FBB4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6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Improved Population Health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6C491FD-E604-9344-DEF7-DE718783197F}"/>
                </a:ext>
              </a:extLst>
            </p:cNvPr>
            <p:cNvSpPr/>
            <p:nvPr/>
          </p:nvSpPr>
          <p:spPr>
            <a:xfrm>
              <a:off x="2540162" y="2237158"/>
              <a:ext cx="1260000" cy="1260000"/>
            </a:xfrm>
            <a:prstGeom prst="rect">
              <a:avLst/>
            </a:prstGeom>
            <a:solidFill>
              <a:srgbClr val="5FBB4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6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Improved Experience of Care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14CF52A-E226-1663-AADA-0B700E67665E}"/>
                </a:ext>
              </a:extLst>
            </p:cNvPr>
            <p:cNvSpPr/>
            <p:nvPr/>
          </p:nvSpPr>
          <p:spPr>
            <a:xfrm>
              <a:off x="2540162" y="3714243"/>
              <a:ext cx="1260000" cy="1260000"/>
            </a:xfrm>
            <a:prstGeom prst="rect">
              <a:avLst/>
            </a:prstGeom>
            <a:solidFill>
              <a:srgbClr val="5FBB4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6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Improved Staff Experience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EED66E1-0754-BBEB-109D-B072037E1EBF}"/>
                </a:ext>
              </a:extLst>
            </p:cNvPr>
            <p:cNvSpPr/>
            <p:nvPr/>
          </p:nvSpPr>
          <p:spPr>
            <a:xfrm>
              <a:off x="2540162" y="5191327"/>
              <a:ext cx="1260000" cy="1260000"/>
            </a:xfrm>
            <a:prstGeom prst="rect">
              <a:avLst/>
            </a:prstGeom>
            <a:solidFill>
              <a:srgbClr val="5FBB4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6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Improved Value</a:t>
              </a:r>
            </a:p>
          </p:txBody>
        </p:sp>
      </p:grpSp>
      <p:sp>
        <p:nvSpPr>
          <p:cNvPr id="5" name="Mission"/>
          <p:cNvSpPr/>
          <p:nvPr/>
        </p:nvSpPr>
        <p:spPr>
          <a:xfrm>
            <a:off x="310604" y="3110029"/>
            <a:ext cx="1260000" cy="1260000"/>
          </a:xfrm>
          <a:prstGeom prst="rect">
            <a:avLst/>
          </a:prstGeom>
          <a:solidFill>
            <a:srgbClr val="AE25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/>
              <a:t>To improve the quality of life for all we serve</a:t>
            </a:r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7D545780-4C95-C471-5D52-FD378D74DEBD}"/>
              </a:ext>
            </a:extLst>
          </p:cNvPr>
          <p:cNvSpPr txBox="1">
            <a:spLocks/>
          </p:cNvSpPr>
          <p:nvPr/>
        </p:nvSpPr>
        <p:spPr>
          <a:xfrm>
            <a:off x="165916" y="890772"/>
            <a:ext cx="1619048" cy="36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0" tIns="0" rIns="0" bIns="0" rtlCol="0" anchor="ctr" anchorCtr="1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GB" sz="1400" b="1" kern="0">
                <a:solidFill>
                  <a:schemeClr val="bg1"/>
                </a:solidFill>
              </a:rPr>
              <a:t>Annual Plan 24/25</a:t>
            </a:r>
            <a:endParaRPr lang="en-GB" sz="1400" b="1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16" y="134625"/>
            <a:ext cx="1619048" cy="71428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266059" y="522474"/>
            <a:ext cx="14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/>
              <a:t>Strategic Outcomes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663541" y="522474"/>
            <a:ext cx="14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/>
              <a:t>Estates Objectives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536092" y="522474"/>
            <a:ext cx="23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/>
              <a:t>Estates Programmes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513876" y="900265"/>
            <a:ext cx="4348433" cy="5685391"/>
            <a:chOff x="7513876" y="900265"/>
            <a:chExt cx="4348433" cy="5685391"/>
          </a:xfrm>
        </p:grpSpPr>
        <p:grpSp>
          <p:nvGrpSpPr>
            <p:cNvPr id="18" name="Group 17"/>
            <p:cNvGrpSpPr/>
            <p:nvPr/>
          </p:nvGrpSpPr>
          <p:grpSpPr>
            <a:xfrm>
              <a:off x="7992309" y="900265"/>
              <a:ext cx="3870000" cy="5685391"/>
              <a:chOff x="7229404" y="900265"/>
              <a:chExt cx="4320000" cy="5685391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229404" y="900265"/>
                <a:ext cx="4320000" cy="450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>
                    <a:solidFill>
                      <a:schemeClr val="tx1"/>
                    </a:solidFill>
                  </a:rPr>
                  <a:t>Backlog Maintenance Programme - Reduced by 2.5% and 5% of Six Facet Survey Priority 1 (Most Urgent) jobs completed.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229404" y="1376210"/>
                <a:ext cx="4320000" cy="450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>
                    <a:solidFill>
                      <a:schemeClr val="tx1"/>
                    </a:solidFill>
                  </a:rPr>
                  <a:t>Social value in partnership with OCS to deliver staff, service users and population health projects to Marmot and Anchor principles.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7229404" y="1852155"/>
                <a:ext cx="4320000" cy="450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>
                    <a:solidFill>
                      <a:schemeClr val="tx1"/>
                    </a:solidFill>
                  </a:rPr>
                  <a:t>Manage PLACE 2024, ensure completion of PLACE 2023 actions, and start a “Put Yourself In My Shoes” accessibility assessment.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7229404" y="2328100"/>
                <a:ext cx="4320000" cy="450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dirty="0">
                    <a:solidFill>
                      <a:schemeClr val="tx1"/>
                    </a:solidFill>
                  </a:rPr>
                  <a:t>Increase efficiency through space management and new premises. 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7229404" y="2804045"/>
                <a:ext cx="4320000" cy="450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>
                    <a:solidFill>
                      <a:schemeClr val="tx1"/>
                    </a:solidFill>
                  </a:rPr>
                  <a:t>Integrating estates decarb plan into backlog &amp; capital plan leading to a 4% reduction in estates generated carbon footprint.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7229404" y="3279990"/>
                <a:ext cx="4320000" cy="450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dirty="0">
                    <a:solidFill>
                      <a:schemeClr val="tx1"/>
                    </a:solidFill>
                  </a:rPr>
                  <a:t>Produce and maintain a 5 to 10-year Capital Projects Pipeline &amp; Prioritisation plan and align to new NHS reporting process.</a:t>
                </a:r>
                <a:endParaRPr lang="en-GB" sz="11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7229404" y="3755935"/>
                <a:ext cx="4320000" cy="450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rtl="0"/>
                <a:r>
                  <a:rPr lang="en-GB" sz="1100" dirty="0">
                    <a:solidFill>
                      <a:schemeClr val="tx1"/>
                    </a:solidFill>
                  </a:rPr>
                  <a:t>5% utilities reduction and 35% recycling rate achieved across the Trust.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229404" y="4231880"/>
                <a:ext cx="4320000" cy="450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dirty="0">
                    <a:solidFill>
                      <a:schemeClr val="tx1"/>
                    </a:solidFill>
                  </a:rPr>
                  <a:t>Improve and upgrade 2 green spaces to improve clinical care and staff/SU satisfaction.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229404" y="4707825"/>
                <a:ext cx="4320000" cy="450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dirty="0">
                    <a:solidFill>
                      <a:schemeClr val="tx1"/>
                    </a:solidFill>
                  </a:rPr>
                  <a:t>Estates Dashboards for all directorate and boroughs to be in use including staffing metrics and digital links.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7229404" y="5183770"/>
                <a:ext cx="4320000" cy="450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0" i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Compliance - A Programme of Improvement - </a:t>
                </a:r>
                <a:r>
                  <a:rPr lang="en-GB" sz="1100">
                    <a:solidFill>
                      <a:schemeClr val="tx1"/>
                    </a:solidFill>
                  </a:rPr>
                  <a:t>Compliance Assurance to improve to 90% by 1</a:t>
                </a:r>
                <a:r>
                  <a:rPr lang="en-GB" sz="1100" baseline="30000">
                    <a:solidFill>
                      <a:schemeClr val="tx1"/>
                    </a:solidFill>
                  </a:rPr>
                  <a:t>st</a:t>
                </a:r>
                <a:r>
                  <a:rPr lang="en-GB" sz="1100">
                    <a:solidFill>
                      <a:schemeClr val="tx1"/>
                    </a:solidFill>
                  </a:rPr>
                  <a:t> April 2025.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7229404" y="5659715"/>
                <a:ext cx="4320000" cy="450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dirty="0">
                    <a:solidFill>
                      <a:schemeClr val="tx1"/>
                    </a:solidFill>
                  </a:rPr>
                  <a:t>Improve soft service delivery, governance and assurance across the NHS Trusts and commercial partners we work with.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7229404" y="6135656"/>
                <a:ext cx="4320000" cy="450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dirty="0">
                    <a:solidFill>
                      <a:schemeClr val="tx1"/>
                    </a:solidFill>
                  </a:rPr>
                  <a:t>Hard FM Tender Project – Ensuring that appointment of Hard FM Supplier(s) by 1</a:t>
                </a:r>
                <a:r>
                  <a:rPr lang="en-GB" sz="1100" baseline="30000" dirty="0">
                    <a:solidFill>
                      <a:schemeClr val="tx1"/>
                    </a:solidFill>
                  </a:rPr>
                  <a:t>st</a:t>
                </a:r>
                <a:r>
                  <a:rPr lang="en-GB" sz="1100" dirty="0">
                    <a:solidFill>
                      <a:schemeClr val="tx1"/>
                    </a:solidFill>
                  </a:rPr>
                  <a:t> April 2025. Back to Basics Review</a:t>
                </a:r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7513876" y="900265"/>
              <a:ext cx="450000" cy="5685391"/>
              <a:chOff x="7229404" y="900265"/>
              <a:chExt cx="4320000" cy="5685391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7229404" y="900265"/>
                <a:ext cx="4320000" cy="450000"/>
              </a:xfrm>
              <a:prstGeom prst="rect">
                <a:avLst/>
              </a:prstGeom>
              <a:solidFill>
                <a:srgbClr val="FF555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7229404" y="1376210"/>
                <a:ext cx="4320000" cy="450000"/>
              </a:xfrm>
              <a:prstGeom prst="rect">
                <a:avLst/>
              </a:prstGeom>
              <a:solidFill>
                <a:srgbClr val="FFCD3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b="1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7229404" y="1852155"/>
                <a:ext cx="4320000" cy="450000"/>
              </a:xfrm>
              <a:prstGeom prst="rect">
                <a:avLst/>
              </a:prstGeom>
              <a:solidFill>
                <a:srgbClr val="0020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229404" y="2328100"/>
                <a:ext cx="4320000" cy="450000"/>
              </a:xfrm>
              <a:prstGeom prst="rect">
                <a:avLst/>
              </a:prstGeom>
              <a:solidFill>
                <a:srgbClr val="DC5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229404" y="2804045"/>
                <a:ext cx="4320000" cy="450000"/>
              </a:xfrm>
              <a:prstGeom prst="rect">
                <a:avLst/>
              </a:prstGeom>
              <a:solidFill>
                <a:srgbClr val="A9D18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229404" y="3279990"/>
                <a:ext cx="4320000" cy="450000"/>
              </a:xfrm>
              <a:prstGeom prst="rect">
                <a:avLst/>
              </a:prstGeom>
              <a:solidFill>
                <a:srgbClr val="6EA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229404" y="3755935"/>
                <a:ext cx="4320000" cy="450000"/>
              </a:xfrm>
              <a:prstGeom prst="rect">
                <a:avLst/>
              </a:prstGeom>
              <a:solidFill>
                <a:srgbClr val="A9D18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7229404" y="4231880"/>
                <a:ext cx="4320000" cy="450000"/>
              </a:xfrm>
              <a:prstGeom prst="rect">
                <a:avLst/>
              </a:prstGeom>
              <a:solidFill>
                <a:srgbClr val="A9D18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229404" y="4707825"/>
                <a:ext cx="4320000" cy="450000"/>
              </a:xfrm>
              <a:prstGeom prst="rect">
                <a:avLst/>
              </a:prstGeom>
              <a:solidFill>
                <a:srgbClr val="DC5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229404" y="5183770"/>
                <a:ext cx="4320000" cy="450000"/>
              </a:xfrm>
              <a:prstGeom prst="rect">
                <a:avLst/>
              </a:prstGeom>
              <a:solidFill>
                <a:srgbClr val="FF555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229404" y="5659715"/>
                <a:ext cx="4320000" cy="450000"/>
              </a:xfrm>
              <a:prstGeom prst="rect">
                <a:avLst/>
              </a:prstGeom>
              <a:solidFill>
                <a:srgbClr val="FFCD3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7229404" y="6135656"/>
                <a:ext cx="4320000" cy="450000"/>
              </a:xfrm>
              <a:prstGeom prst="rect">
                <a:avLst/>
              </a:prstGeom>
              <a:solidFill>
                <a:srgbClr val="FF555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</p:grpSp>
      </p:grpSp>
      <p:cxnSp>
        <p:nvCxnSpPr>
          <p:cNvPr id="107" name="Straight Arrow Connector 106"/>
          <p:cNvCxnSpPr>
            <a:stCxn id="97" idx="1"/>
            <a:endCxn id="30" idx="3"/>
          </p:cNvCxnSpPr>
          <p:nvPr/>
        </p:nvCxnSpPr>
        <p:spPr>
          <a:xfrm flipH="1" flipV="1">
            <a:off x="6283541" y="1868153"/>
            <a:ext cx="1230335" cy="209002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Driver key Secondary"/>
          <p:cNvCxnSpPr>
            <a:stCxn id="97" idx="1"/>
            <a:endCxn id="29" idx="3"/>
          </p:cNvCxnSpPr>
          <p:nvPr/>
        </p:nvCxnSpPr>
        <p:spPr>
          <a:xfrm flipH="1" flipV="1">
            <a:off x="6283541" y="1119402"/>
            <a:ext cx="1230335" cy="957753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99" idx="1"/>
            <a:endCxn id="32" idx="3"/>
          </p:cNvCxnSpPr>
          <p:nvPr/>
        </p:nvCxnSpPr>
        <p:spPr>
          <a:xfrm flipH="1">
            <a:off x="6283541" y="3029045"/>
            <a:ext cx="1230335" cy="33661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96" idx="1"/>
            <a:endCxn id="29" idx="3"/>
          </p:cNvCxnSpPr>
          <p:nvPr/>
        </p:nvCxnSpPr>
        <p:spPr>
          <a:xfrm flipH="1" flipV="1">
            <a:off x="6283541" y="1119402"/>
            <a:ext cx="1230335" cy="481808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105" idx="1"/>
            <a:endCxn id="37" idx="3"/>
          </p:cNvCxnSpPr>
          <p:nvPr/>
        </p:nvCxnSpPr>
        <p:spPr>
          <a:xfrm flipH="1">
            <a:off x="6283541" y="5884715"/>
            <a:ext cx="1230335" cy="475941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cxnSpLocks/>
            <a:stCxn id="103" idx="1"/>
            <a:endCxn id="37" idx="3"/>
          </p:cNvCxnSpPr>
          <p:nvPr/>
        </p:nvCxnSpPr>
        <p:spPr>
          <a:xfrm flipH="1">
            <a:off x="6283541" y="4932825"/>
            <a:ext cx="1230335" cy="1427831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Driver key Secondary"/>
          <p:cNvCxnSpPr>
            <a:stCxn id="97" idx="1"/>
            <a:endCxn id="32" idx="3"/>
          </p:cNvCxnSpPr>
          <p:nvPr/>
        </p:nvCxnSpPr>
        <p:spPr>
          <a:xfrm flipH="1">
            <a:off x="6283541" y="2077155"/>
            <a:ext cx="1230335" cy="128850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Driver key Secondary"/>
          <p:cNvCxnSpPr>
            <a:stCxn id="96" idx="1"/>
            <a:endCxn id="32" idx="3"/>
          </p:cNvCxnSpPr>
          <p:nvPr/>
        </p:nvCxnSpPr>
        <p:spPr>
          <a:xfrm flipH="1">
            <a:off x="6283541" y="1601210"/>
            <a:ext cx="1230335" cy="1764445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Driver key Secondary"/>
          <p:cNvCxnSpPr>
            <a:stCxn id="96" idx="1"/>
            <a:endCxn id="37" idx="3"/>
          </p:cNvCxnSpPr>
          <p:nvPr/>
        </p:nvCxnSpPr>
        <p:spPr>
          <a:xfrm flipH="1">
            <a:off x="6283541" y="1601210"/>
            <a:ext cx="1230335" cy="4759446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6E12470-DE3B-7296-1F17-4DB9C9DC96ED}"/>
              </a:ext>
            </a:extLst>
          </p:cNvPr>
          <p:cNvCxnSpPr>
            <a:cxnSpLocks/>
            <a:stCxn id="102" idx="1"/>
            <a:endCxn id="32" idx="3"/>
          </p:cNvCxnSpPr>
          <p:nvPr/>
        </p:nvCxnSpPr>
        <p:spPr>
          <a:xfrm flipH="1" flipV="1">
            <a:off x="6283541" y="3365655"/>
            <a:ext cx="1230335" cy="1091225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C7477B0-5834-717F-EE31-83C2054F3CD3}"/>
              </a:ext>
            </a:extLst>
          </p:cNvPr>
          <p:cNvCxnSpPr>
            <a:cxnSpLocks/>
            <a:endCxn id="36" idx="3"/>
          </p:cNvCxnSpPr>
          <p:nvPr/>
        </p:nvCxnSpPr>
        <p:spPr>
          <a:xfrm flipH="1">
            <a:off x="6283541" y="5408770"/>
            <a:ext cx="1230335" cy="203138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C8D2C69-F789-1D86-8366-92BB59EEA300}"/>
              </a:ext>
            </a:extLst>
          </p:cNvPr>
          <p:cNvCxnSpPr>
            <a:cxnSpLocks/>
            <a:stCxn id="106" idx="1"/>
          </p:cNvCxnSpPr>
          <p:nvPr/>
        </p:nvCxnSpPr>
        <p:spPr>
          <a:xfrm flipH="1" flipV="1">
            <a:off x="6283541" y="5611908"/>
            <a:ext cx="1230335" cy="748748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river key Secondary">
            <a:extLst>
              <a:ext uri="{FF2B5EF4-FFF2-40B4-BE49-F238E27FC236}">
                <a16:creationId xmlns:a16="http://schemas.microsoft.com/office/drawing/2014/main" id="{79E0C6F8-81AD-F2E7-20E0-F172427045C9}"/>
              </a:ext>
            </a:extLst>
          </p:cNvPr>
          <p:cNvCxnSpPr>
            <a:cxnSpLocks/>
            <a:stCxn id="106" idx="1"/>
            <a:endCxn id="37" idx="3"/>
          </p:cNvCxnSpPr>
          <p:nvPr/>
        </p:nvCxnSpPr>
        <p:spPr>
          <a:xfrm flipH="1">
            <a:off x="6283541" y="6360656"/>
            <a:ext cx="1230335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river key Secondary">
            <a:extLst>
              <a:ext uri="{FF2B5EF4-FFF2-40B4-BE49-F238E27FC236}">
                <a16:creationId xmlns:a16="http://schemas.microsoft.com/office/drawing/2014/main" id="{F80AEFFE-2F15-D30C-3EBC-BCFB350DF0B4}"/>
              </a:ext>
            </a:extLst>
          </p:cNvPr>
          <p:cNvCxnSpPr>
            <a:cxnSpLocks/>
            <a:endCxn id="34" idx="3"/>
          </p:cNvCxnSpPr>
          <p:nvPr/>
        </p:nvCxnSpPr>
        <p:spPr>
          <a:xfrm flipH="1" flipV="1">
            <a:off x="6283541" y="4114406"/>
            <a:ext cx="1230335" cy="129436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river key Secondary">
            <a:extLst>
              <a:ext uri="{FF2B5EF4-FFF2-40B4-BE49-F238E27FC236}">
                <a16:creationId xmlns:a16="http://schemas.microsoft.com/office/drawing/2014/main" id="{C35139C1-4A48-EA3D-BC2E-9F1DE57B5CE8}"/>
              </a:ext>
            </a:extLst>
          </p:cNvPr>
          <p:cNvCxnSpPr>
            <a:cxnSpLocks/>
            <a:stCxn id="95" idx="1"/>
            <a:endCxn id="32" idx="3"/>
          </p:cNvCxnSpPr>
          <p:nvPr/>
        </p:nvCxnSpPr>
        <p:spPr>
          <a:xfrm flipH="1">
            <a:off x="6283541" y="1125265"/>
            <a:ext cx="1230335" cy="224039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7E0124A-B7C2-EAC5-21B4-72DE13371CA2}"/>
              </a:ext>
            </a:extLst>
          </p:cNvPr>
          <p:cNvCxnSpPr>
            <a:cxnSpLocks/>
            <a:stCxn id="95" idx="1"/>
            <a:endCxn id="36" idx="3"/>
          </p:cNvCxnSpPr>
          <p:nvPr/>
        </p:nvCxnSpPr>
        <p:spPr>
          <a:xfrm flipH="1">
            <a:off x="6283541" y="1125265"/>
            <a:ext cx="1230335" cy="4486643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Driver key Secondary">
            <a:extLst>
              <a:ext uri="{FF2B5EF4-FFF2-40B4-BE49-F238E27FC236}">
                <a16:creationId xmlns:a16="http://schemas.microsoft.com/office/drawing/2014/main" id="{ED3E9210-C2DF-F644-8FA5-FC5E893957C4}"/>
              </a:ext>
            </a:extLst>
          </p:cNvPr>
          <p:cNvCxnSpPr>
            <a:cxnSpLocks/>
            <a:stCxn id="105" idx="1"/>
            <a:endCxn id="36" idx="3"/>
          </p:cNvCxnSpPr>
          <p:nvPr/>
        </p:nvCxnSpPr>
        <p:spPr>
          <a:xfrm flipH="1" flipV="1">
            <a:off x="6283541" y="5611908"/>
            <a:ext cx="1230335" cy="272807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Driver key Secondary">
            <a:extLst>
              <a:ext uri="{FF2B5EF4-FFF2-40B4-BE49-F238E27FC236}">
                <a16:creationId xmlns:a16="http://schemas.microsoft.com/office/drawing/2014/main" id="{806C44E5-01A1-DE36-41E6-80097435C9B2}"/>
              </a:ext>
            </a:extLst>
          </p:cNvPr>
          <p:cNvCxnSpPr>
            <a:cxnSpLocks/>
            <a:stCxn id="105" idx="1"/>
            <a:endCxn id="34" idx="3"/>
          </p:cNvCxnSpPr>
          <p:nvPr/>
        </p:nvCxnSpPr>
        <p:spPr>
          <a:xfrm flipH="1" flipV="1">
            <a:off x="6283541" y="4114406"/>
            <a:ext cx="1230335" cy="1770309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A89BC7E9-2A12-2EE1-AD69-266611E0D87A}"/>
              </a:ext>
            </a:extLst>
          </p:cNvPr>
          <p:cNvCxnSpPr>
            <a:cxnSpLocks/>
            <a:stCxn id="100" idx="1"/>
            <a:endCxn id="31" idx="3"/>
          </p:cNvCxnSpPr>
          <p:nvPr/>
        </p:nvCxnSpPr>
        <p:spPr>
          <a:xfrm flipH="1" flipV="1">
            <a:off x="6283541" y="2616904"/>
            <a:ext cx="1230335" cy="888086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423F40FB-CA8C-4FAE-676D-2A41E69DA692}"/>
              </a:ext>
            </a:extLst>
          </p:cNvPr>
          <p:cNvCxnSpPr>
            <a:cxnSpLocks/>
            <a:stCxn id="98" idx="1"/>
            <a:endCxn id="31" idx="3"/>
          </p:cNvCxnSpPr>
          <p:nvPr/>
        </p:nvCxnSpPr>
        <p:spPr>
          <a:xfrm flipH="1">
            <a:off x="6283541" y="2553100"/>
            <a:ext cx="1230335" cy="63804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Driver key Secondary">
            <a:extLst>
              <a:ext uri="{FF2B5EF4-FFF2-40B4-BE49-F238E27FC236}">
                <a16:creationId xmlns:a16="http://schemas.microsoft.com/office/drawing/2014/main" id="{06612064-F604-A5F4-E2E0-46EF0214DD4D}"/>
              </a:ext>
            </a:extLst>
          </p:cNvPr>
          <p:cNvCxnSpPr>
            <a:cxnSpLocks/>
            <a:stCxn id="103" idx="1"/>
            <a:endCxn id="35" idx="3"/>
          </p:cNvCxnSpPr>
          <p:nvPr/>
        </p:nvCxnSpPr>
        <p:spPr>
          <a:xfrm flipH="1" flipV="1">
            <a:off x="6283541" y="4863157"/>
            <a:ext cx="1230335" cy="69668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8DE0565-BAF4-5878-AB50-7EF9CDFB0FAB}"/>
              </a:ext>
            </a:extLst>
          </p:cNvPr>
          <p:cNvCxnSpPr>
            <a:cxnSpLocks/>
            <a:stCxn id="101" idx="1"/>
            <a:endCxn id="32" idx="3"/>
          </p:cNvCxnSpPr>
          <p:nvPr/>
        </p:nvCxnSpPr>
        <p:spPr>
          <a:xfrm flipH="1" flipV="1">
            <a:off x="6283541" y="3365655"/>
            <a:ext cx="1230335" cy="61528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207B955-26EA-C53E-B164-2A6AA61AC22A}"/>
              </a:ext>
            </a:extLst>
          </p:cNvPr>
          <p:cNvCxnSpPr>
            <a:cxnSpLocks/>
            <a:stCxn id="101" idx="1"/>
            <a:endCxn id="37" idx="3"/>
          </p:cNvCxnSpPr>
          <p:nvPr/>
        </p:nvCxnSpPr>
        <p:spPr>
          <a:xfrm flipH="1">
            <a:off x="6283541" y="3980935"/>
            <a:ext cx="1230335" cy="2379721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04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441EADF-2D10-B70F-D3D3-E90F93902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71128"/>
              </p:ext>
            </p:extLst>
          </p:nvPr>
        </p:nvGraphicFramePr>
        <p:xfrm>
          <a:off x="38101" y="802092"/>
          <a:ext cx="12115797" cy="605445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02531">
                  <a:extLst>
                    <a:ext uri="{9D8B030D-6E8A-4147-A177-3AD203B41FA5}">
                      <a16:colId xmlns:a16="http://schemas.microsoft.com/office/drawing/2014/main" val="1649958134"/>
                    </a:ext>
                  </a:extLst>
                </a:gridCol>
                <a:gridCol w="1187648">
                  <a:extLst>
                    <a:ext uri="{9D8B030D-6E8A-4147-A177-3AD203B41FA5}">
                      <a16:colId xmlns:a16="http://schemas.microsoft.com/office/drawing/2014/main" val="4090669806"/>
                    </a:ext>
                  </a:extLst>
                </a:gridCol>
                <a:gridCol w="1187648">
                  <a:extLst>
                    <a:ext uri="{9D8B030D-6E8A-4147-A177-3AD203B41FA5}">
                      <a16:colId xmlns:a16="http://schemas.microsoft.com/office/drawing/2014/main" val="3545155282"/>
                    </a:ext>
                  </a:extLst>
                </a:gridCol>
                <a:gridCol w="1187648">
                  <a:extLst>
                    <a:ext uri="{9D8B030D-6E8A-4147-A177-3AD203B41FA5}">
                      <a16:colId xmlns:a16="http://schemas.microsoft.com/office/drawing/2014/main" val="122716566"/>
                    </a:ext>
                  </a:extLst>
                </a:gridCol>
                <a:gridCol w="1187648">
                  <a:extLst>
                    <a:ext uri="{9D8B030D-6E8A-4147-A177-3AD203B41FA5}">
                      <a16:colId xmlns:a16="http://schemas.microsoft.com/office/drawing/2014/main" val="2931989149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1979883298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138164092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3201550186"/>
                    </a:ext>
                  </a:extLst>
                </a:gridCol>
                <a:gridCol w="1266824">
                  <a:extLst>
                    <a:ext uri="{9D8B030D-6E8A-4147-A177-3AD203B41FA5}">
                      <a16:colId xmlns:a16="http://schemas.microsoft.com/office/drawing/2014/main" val="3679633915"/>
                    </a:ext>
                  </a:extLst>
                </a:gridCol>
              </a:tblGrid>
              <a:tr h="343480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Priority/</a:t>
                      </a:r>
                    </a:p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Key Objective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What performance measures will be monitored?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What are your sustainability/FV goals/measures? 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What support is required to achieve this priority?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Accountable lead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74354"/>
                  </a:ext>
                </a:extLst>
              </a:tr>
              <a:tr h="5903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effectLst/>
                          <a:latin typeface="Arial"/>
                        </a:rPr>
                        <a:t>1st July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effectLst/>
                          <a:latin typeface="Arial"/>
                        </a:rPr>
                        <a:t>1st October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effectLst/>
                          <a:latin typeface="Arial"/>
                        </a:rPr>
                        <a:t>1st January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effectLst/>
                          <a:latin typeface="Arial"/>
                        </a:rPr>
                        <a:t>1st April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45685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GB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Backlog Maintenance Programme </a:t>
                      </a:r>
                      <a:endParaRPr lang="en-US" sz="900" kern="12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Identification of works to be completed based on risk, opportunities, cost, priority and property disposal status.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auto" latinLnBrk="0" hangingPunct="1">
                        <a:buNone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Tender and approvals.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Delivery of works.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Completion of works with relevant handover documentation / evidence.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Six Facet Survey data r</a:t>
                      </a:r>
                      <a:r>
                        <a:rPr lang="en-GB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educed by 2.5% and 5% of Six Facet Survey Priority 1 (Most Urgent) jobs completed.</a:t>
                      </a:r>
                      <a:endParaRPr lang="en-US" sz="900" kern="12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Improvement in population health.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Reduction in Back Log Maintenance and energy consumption.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Improved Staff Experience.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Improved Value.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Project Management support.</a:t>
                      </a:r>
                    </a:p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External Subject Matter expert support.</a:t>
                      </a:r>
                    </a:p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Sufficient funding to support reduction in backlog.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Assistant Director of Estates – Engineering and Infrastructure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489701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GB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Compliance - A Programme of Improvement</a:t>
                      </a:r>
                      <a:endParaRPr lang="en-US" sz="900" kern="12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auto" latinLnBrk="0" hangingPunct="1">
                        <a:buNone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Compliance Gap Analysis Report completed (April).</a:t>
                      </a:r>
                    </a:p>
                    <a:p>
                      <a:pPr marL="0" lvl="0" algn="l" defTabSz="914400" rtl="0" eaLnBrk="1" fontAlgn="auto" latinLnBrk="0" hangingPunct="1">
                        <a:buNone/>
                      </a:pPr>
                      <a:r>
                        <a:rPr lang="en-US" sz="900" kern="1200" noProof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Compliance dashboard development.</a:t>
                      </a:r>
                    </a:p>
                    <a:p>
                      <a:pPr marL="0" lvl="0" algn="l" defTabSz="914400" rtl="0" eaLnBrk="1" fontAlgn="auto" latinLnBrk="0" hangingPunct="1">
                        <a:buNone/>
                      </a:pPr>
                      <a:r>
                        <a:rPr lang="en-US" sz="900" kern="1200" noProof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Tracker –81%</a:t>
                      </a:r>
                      <a:endParaRPr lang="en-US" sz="900" kern="12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noProof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Compliance dashboard UAT.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Tracker – 83%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noProof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Compliance dashboard launched.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Tracker – 87%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Tracker – 90%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GB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Compliance Assurance Tracker to be at 90% by 1st April 2025.</a:t>
                      </a:r>
                      <a:endParaRPr lang="en-US" sz="900" kern="12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Improvements in Compliance levels in ELFT.</a:t>
                      </a:r>
                    </a:p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Improvement in the ELFT environment.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Improved Staff Experience.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Contractual and digital support.</a:t>
                      </a:r>
                    </a:p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Hard FM Supplier support.</a:t>
                      </a:r>
                    </a:p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Appropriate Hard FM resource.</a:t>
                      </a:r>
                    </a:p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Sufficient funding.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Assistant Director of Estates – Engineering and Infrastructure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57697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GB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Hard FM Tender Project </a:t>
                      </a:r>
                      <a:endParaRPr lang="en-US" sz="900" kern="12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Project Initiation</a:t>
                      </a:r>
                    </a:p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Specification of Requirements completed.</a:t>
                      </a:r>
                    </a:p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Tender released to Hard FM Market.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auto" latinLnBrk="0" hangingPunct="1">
                        <a:buNone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Invitation to Tender</a:t>
                      </a:r>
                    </a:p>
                    <a:p>
                      <a:pPr marL="0" lvl="0" algn="l" defTabSz="914400" rtl="0" eaLnBrk="1" fontAlgn="auto" latinLnBrk="0" hangingPunct="1">
                        <a:buNone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Supplier(s) day.</a:t>
                      </a:r>
                    </a:p>
                    <a:p>
                      <a:pPr marL="0" lvl="0" algn="l" defTabSz="914400" rtl="0" eaLnBrk="1" fontAlgn="auto" latinLnBrk="0" hangingPunct="1">
                        <a:buNone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Evaluation of Tender returns.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Contract Award</a:t>
                      </a:r>
                    </a:p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Contract signed.</a:t>
                      </a:r>
                    </a:p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Meetings with successful supplier(s).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Implement Contract</a:t>
                      </a:r>
                    </a:p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Mobilisiation and demobilisation.</a:t>
                      </a:r>
                    </a:p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Contract go live.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GB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Appointment of Hard FM Supplier(s) by 1st April 2025.</a:t>
                      </a:r>
                      <a:endParaRPr lang="en-US" sz="900" kern="12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Improvements in Compliance levels in ELFT.</a:t>
                      </a:r>
                    </a:p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Improved Experience of Care. Improved Staff Experience. Improved Value. Back to basics when managing Estate issues.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Contractual support from property &amp; contracts colleagues procurement colleagues.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External Subject Matter expert support.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Sufficient funding.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Assistant Director of Estates – Engineering and Infrastructure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121469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Document Management Process – Ensuring that there is one version of the Truth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Collaborating with digital and estates colleagues to identify suitable product / location.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auto" latinLnBrk="0" hangingPunct="1">
                        <a:buNone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Product / location identified. </a:t>
                      </a:r>
                    </a:p>
                    <a:p>
                      <a:pPr marL="0" lvl="0" algn="l" defTabSz="914400" rtl="0" eaLnBrk="1" fontAlgn="auto" latinLnBrk="0" hangingPunct="1">
                        <a:buNone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Examples of documentation moved to suitable product / location.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User Acceptance Testing.</a:t>
                      </a:r>
                    </a:p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Decision Matrix (Go / No Go), system improvements.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Full implementation with business case submitted as required.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Improvements in Estates document management.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Improved Value.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Improvements in productivity.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Digital support.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External Subject Matter expert support.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Assistant Director of Estates – Engineering and Infrastructure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867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Fire Safety Improvements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Identification of Fire Safety improvement works and supported project timeline.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auto" latinLnBrk="0" hangingPunct="1">
                        <a:buNone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Delivery of identified Fire Safety projects.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Delivery of identified projects.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Completion of identified projects with relevant handover documentation / evidence.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Documented evidence of Fire Safety Improvements.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Improvements in Compliance levels in ELFT.</a:t>
                      </a:r>
                    </a:p>
                    <a:p>
                      <a:pPr marL="0" algn="l" defTabSz="914400" rtl="0" eaLnBrk="1" fontAlgn="auto" latinLnBrk="0" hangingPunct="1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Improved Experience of Care.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Project Management support.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Hard FM Supplier support.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Appropriate budget to deliver works.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Assistant Director of Estates – Fire Safety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481104"/>
                  </a:ext>
                </a:extLst>
              </a:tr>
            </a:tbl>
          </a:graphicData>
        </a:graphic>
      </p:graphicFrame>
      <p:sp>
        <p:nvSpPr>
          <p:cNvPr id="2" name="Title">
            <a:extLst>
              <a:ext uri="{FF2B5EF4-FFF2-40B4-BE49-F238E27FC236}">
                <a16:creationId xmlns:a16="http://schemas.microsoft.com/office/drawing/2014/main" id="{F3A13936-64D2-43B4-080A-9599C92EBB84}"/>
              </a:ext>
            </a:extLst>
          </p:cNvPr>
          <p:cNvSpPr txBox="1">
            <a:spLocks/>
          </p:cNvSpPr>
          <p:nvPr/>
        </p:nvSpPr>
        <p:spPr>
          <a:xfrm>
            <a:off x="38101" y="131768"/>
            <a:ext cx="4862195" cy="360000"/>
          </a:xfrm>
          <a:prstGeom prst="rect">
            <a:avLst/>
          </a:prstGeom>
          <a:solidFill>
            <a:srgbClr val="FF5555"/>
          </a:solidFill>
        </p:spPr>
        <p:txBody>
          <a:bodyPr vert="horz" lIns="72000" tIns="0" rIns="0" bIns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GB" sz="1400" b="1" kern="0">
                <a:solidFill>
                  <a:schemeClr val="bg1"/>
                </a:solidFill>
              </a:rPr>
              <a:t>Engineering &amp; Infrastructure (incl. Fire) – Expected Milestones</a:t>
            </a:r>
            <a:endParaRPr lang="en-GB" sz="1400" b="1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9941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441EADF-2D10-B70F-D3D3-E90F93902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318949"/>
              </p:ext>
            </p:extLst>
          </p:nvPr>
        </p:nvGraphicFramePr>
        <p:xfrm>
          <a:off x="38101" y="802092"/>
          <a:ext cx="12115797" cy="550545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02531">
                  <a:extLst>
                    <a:ext uri="{9D8B030D-6E8A-4147-A177-3AD203B41FA5}">
                      <a16:colId xmlns:a16="http://schemas.microsoft.com/office/drawing/2014/main" val="1649958134"/>
                    </a:ext>
                  </a:extLst>
                </a:gridCol>
                <a:gridCol w="1187648">
                  <a:extLst>
                    <a:ext uri="{9D8B030D-6E8A-4147-A177-3AD203B41FA5}">
                      <a16:colId xmlns:a16="http://schemas.microsoft.com/office/drawing/2014/main" val="4090669806"/>
                    </a:ext>
                  </a:extLst>
                </a:gridCol>
                <a:gridCol w="1187648">
                  <a:extLst>
                    <a:ext uri="{9D8B030D-6E8A-4147-A177-3AD203B41FA5}">
                      <a16:colId xmlns:a16="http://schemas.microsoft.com/office/drawing/2014/main" val="3545155282"/>
                    </a:ext>
                  </a:extLst>
                </a:gridCol>
                <a:gridCol w="1187648">
                  <a:extLst>
                    <a:ext uri="{9D8B030D-6E8A-4147-A177-3AD203B41FA5}">
                      <a16:colId xmlns:a16="http://schemas.microsoft.com/office/drawing/2014/main" val="122716566"/>
                    </a:ext>
                  </a:extLst>
                </a:gridCol>
                <a:gridCol w="1187648">
                  <a:extLst>
                    <a:ext uri="{9D8B030D-6E8A-4147-A177-3AD203B41FA5}">
                      <a16:colId xmlns:a16="http://schemas.microsoft.com/office/drawing/2014/main" val="2931989149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1979883298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138164092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3201550186"/>
                    </a:ext>
                  </a:extLst>
                </a:gridCol>
                <a:gridCol w="1266824">
                  <a:extLst>
                    <a:ext uri="{9D8B030D-6E8A-4147-A177-3AD203B41FA5}">
                      <a16:colId xmlns:a16="http://schemas.microsoft.com/office/drawing/2014/main" val="3679633915"/>
                    </a:ext>
                  </a:extLst>
                </a:gridCol>
              </a:tblGrid>
              <a:tr h="343480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Priority/</a:t>
                      </a:r>
                    </a:p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Key Objective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What performance measures will be monitored?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What are your sustainability/FV goals/measures? 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What support is required to achieve this priority?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Accountable lead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74354"/>
                  </a:ext>
                </a:extLst>
              </a:tr>
              <a:tr h="5903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effectLst/>
                          <a:latin typeface="Arial"/>
                        </a:rPr>
                        <a:t>1st July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effectLst/>
                          <a:latin typeface="Arial"/>
                        </a:rPr>
                        <a:t>1st October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effectLst/>
                          <a:latin typeface="Arial"/>
                        </a:rPr>
                        <a:t>1st January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effectLst/>
                          <a:latin typeface="Arial"/>
                        </a:rPr>
                        <a:t>1st April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45685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24/7 Vending Machines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Installed in 5 sites across Bedfordshire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Barts / HHFT./ CHP / GFM solutions in place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On-going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On-going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Machines will be in use. Staff feedback measures will be put in place to ensure they are well used.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Zero cost to the Trust. This is an NHSE requirement.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Project led by OCS and partner trusts.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GB" sz="9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Assistant Director of Estates – Facilities Management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489701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Food Standards adhering to all guidelines and checks in place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Initial Gap analysis complete and sent to catering partners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Actions to close identified gaps to have commenced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On-going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All gas closed and annual assurance request sent again to catering partners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Gap analysis document reviewed and show gaps being closed.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There may be cost pressures here if gaps are identified.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Time, staff resource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Assistant Director of Estates – Facilities Management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57697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Cleaning audit via tablet with environment audits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All Facilities Officers issued with tablets for audit sampling.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Environmental Audits on Audim. Carried out monthly at inpatients, 1/4ly at localities.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On-going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On-going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Statistics reviewed by Area FMs on Audim.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Better cleaning standards negates the need for ad hoc deep cleans charged to the Trust. Prevents rooms being taken out of use.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Support from the Facilities Team to embrace change.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GB" sz="9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Assistant Director of Estates – Facilities Management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121469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Continue to develop the team and provide training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Quarterly Training event in July planned. 3 Team meetings to have taken place in each area.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Quarterly Training event in October planned. 3 Team meetings to have taken place in each area.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Quarterly Training event in January planned. 3 Team meetings to have taken place in each area.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Quarterly Training event in April planned. 3 Team meetings to have taken place in each area,.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Attendance and interaction from FOs and FMs at training, team meetings and site visits et al.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Increased staff retention.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Time to plan and engage at the sessions and meetings.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GB" sz="9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Assistant Director of Estates – Facilities Management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867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fontAlgn="auto"/>
                      <a:r>
                        <a:rPr lang="en-US" sz="9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PLACE programme and actions closed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70% of PLACE 2023 actions closed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85% of PLACE 2023 actions closed and PLACE 2024 underway.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PLACE 2024 Action Log live document in use.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70% of PLACE 2024 actions closed.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PLACE scores and action log statistics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Combined work orders lead to efficiencies and preventative works avoids reactive response,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Funding in the APM budget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GB" sz="9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Assistant Director of Estates – Facilities Management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4811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EAG development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All EAGs (7) meeting covering the agreed areas.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Full engagement from Clinical, Estates and Contractors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Closure of action logs demonstrating a value from the meetings.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Ongoing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EAG Programme Board statistics.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Identifying priorities, preventing reactive callouts. Holding contractors to account.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Contractor, Clinical and Estates involvement.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Ad</a:t>
                      </a:r>
                      <a:r>
                        <a:rPr lang="en-GB" sz="9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Assistant Director of Estates – Facilities Management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am Fahn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214173"/>
                  </a:ext>
                </a:extLst>
              </a:tr>
            </a:tbl>
          </a:graphicData>
        </a:graphic>
      </p:graphicFrame>
      <p:sp>
        <p:nvSpPr>
          <p:cNvPr id="2" name="Title">
            <a:extLst>
              <a:ext uri="{FF2B5EF4-FFF2-40B4-BE49-F238E27FC236}">
                <a16:creationId xmlns:a16="http://schemas.microsoft.com/office/drawing/2014/main" id="{F3A13936-64D2-43B4-080A-9599C92EBB84}"/>
              </a:ext>
            </a:extLst>
          </p:cNvPr>
          <p:cNvSpPr txBox="1">
            <a:spLocks/>
          </p:cNvSpPr>
          <p:nvPr/>
        </p:nvSpPr>
        <p:spPr>
          <a:xfrm>
            <a:off x="38101" y="131768"/>
            <a:ext cx="3960000" cy="360000"/>
          </a:xfrm>
          <a:prstGeom prst="rect">
            <a:avLst/>
          </a:prstGeom>
          <a:solidFill>
            <a:srgbClr val="FFCD32"/>
          </a:solidFill>
        </p:spPr>
        <p:txBody>
          <a:bodyPr vert="horz" lIns="72000" tIns="0" rIns="0" bIns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GB" sz="1400" b="1" kern="0">
                <a:solidFill>
                  <a:sysClr val="windowText" lastClr="000000"/>
                </a:solidFill>
              </a:rPr>
              <a:t>Facilities Management – Expected Milestones</a:t>
            </a:r>
            <a:endParaRPr lang="en-GB" sz="1400" b="1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4637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441EADF-2D10-B70F-D3D3-E90F93902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678459"/>
              </p:ext>
            </p:extLst>
          </p:nvPr>
        </p:nvGraphicFramePr>
        <p:xfrm>
          <a:off x="38101" y="802092"/>
          <a:ext cx="12115797" cy="478545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02531">
                  <a:extLst>
                    <a:ext uri="{9D8B030D-6E8A-4147-A177-3AD203B41FA5}">
                      <a16:colId xmlns:a16="http://schemas.microsoft.com/office/drawing/2014/main" val="1649958134"/>
                    </a:ext>
                  </a:extLst>
                </a:gridCol>
                <a:gridCol w="1187648">
                  <a:extLst>
                    <a:ext uri="{9D8B030D-6E8A-4147-A177-3AD203B41FA5}">
                      <a16:colId xmlns:a16="http://schemas.microsoft.com/office/drawing/2014/main" val="4090669806"/>
                    </a:ext>
                  </a:extLst>
                </a:gridCol>
                <a:gridCol w="1187648">
                  <a:extLst>
                    <a:ext uri="{9D8B030D-6E8A-4147-A177-3AD203B41FA5}">
                      <a16:colId xmlns:a16="http://schemas.microsoft.com/office/drawing/2014/main" val="3545155282"/>
                    </a:ext>
                  </a:extLst>
                </a:gridCol>
                <a:gridCol w="1187648">
                  <a:extLst>
                    <a:ext uri="{9D8B030D-6E8A-4147-A177-3AD203B41FA5}">
                      <a16:colId xmlns:a16="http://schemas.microsoft.com/office/drawing/2014/main" val="122716566"/>
                    </a:ext>
                  </a:extLst>
                </a:gridCol>
                <a:gridCol w="1187648">
                  <a:extLst>
                    <a:ext uri="{9D8B030D-6E8A-4147-A177-3AD203B41FA5}">
                      <a16:colId xmlns:a16="http://schemas.microsoft.com/office/drawing/2014/main" val="2931989149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1979883298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138164092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3201550186"/>
                    </a:ext>
                  </a:extLst>
                </a:gridCol>
                <a:gridCol w="1266824">
                  <a:extLst>
                    <a:ext uri="{9D8B030D-6E8A-4147-A177-3AD203B41FA5}">
                      <a16:colId xmlns:a16="http://schemas.microsoft.com/office/drawing/2014/main" val="3679633915"/>
                    </a:ext>
                  </a:extLst>
                </a:gridCol>
              </a:tblGrid>
              <a:tr h="343480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Priority/</a:t>
                      </a:r>
                    </a:p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Key Objective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What performance measures will be monitored?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What are your sustainability/FV goals/measures? 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What support is required to achieve this priority?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Accountable lead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74354"/>
                  </a:ext>
                </a:extLst>
              </a:tr>
              <a:tr h="5903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effectLst/>
                          <a:latin typeface="Arial"/>
                        </a:rPr>
                        <a:t>1st July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effectLst/>
                          <a:latin typeface="Arial"/>
                        </a:rPr>
                        <a:t>1st October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effectLst/>
                          <a:latin typeface="Arial"/>
                        </a:rPr>
                        <a:t>1st January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effectLst/>
                          <a:latin typeface="Arial"/>
                        </a:rPr>
                        <a:t>1st April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45685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PLACE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Training complete for service users and staff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2024 PLACE to be underway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Data inputted and action plan made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Action plan complete and results received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Service user satisfaction surveys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Full support of the estate team including Adam Fahn, AFM’s and FO’s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Assistant Director of Estates – Facilities Management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489701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PYIMS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Service user involved in planning with Access Able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Financial approval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Access able surveys started and front end of project in progress with other PPL’s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Primary Care areas complete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Service user satisfaction surveys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Abdul Sikdar and the wider PPL staff and other trust staff members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Assistant Director of Estates – Property &amp; Contracts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57697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EAG support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All EAG’s running smoothly including minutes / agendas and action plans appropriately being used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All non-capital projects over 3 months old to be complete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Review of trends and</a:t>
                      </a:r>
                      <a:r>
                        <a:rPr lang="en-US" sz="9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effectiveness </a:t>
                      </a:r>
                      <a:endParaRPr lang="en-US" sz="9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Issue</a:t>
                      </a:r>
                      <a:r>
                        <a:rPr lang="en-US" sz="9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annual EAG Board report</a:t>
                      </a:r>
                      <a:endParaRPr lang="en-US" sz="9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EAG Program Board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All AD sponsors, chairs of each EAG and FO’s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GB" sz="9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Assistant Director of Estates – Facilities Management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121469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Food Committees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City and Hackney Food committee underway and running smoothly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Forensics and Newham food committees started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Tower Hamlets and Bedfordshire food committees started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All food committees running and feeding information into the NSG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Service user satisfaction surveys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Adam Fahn, Borough PPL’s, Borough directors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GB" sz="9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Assistant Director of Estates – Facilities Management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867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Estates Working</a:t>
                      </a:r>
                    </a:p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Together Group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Continued involvement with service users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Continued involvement with service users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Continued involvement with service users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Continued involvement with service users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Service user satisfaction surveys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No further support.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GB" sz="9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Assistant Director of Estates – Facilities Management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481104"/>
                  </a:ext>
                </a:extLst>
              </a:tr>
            </a:tbl>
          </a:graphicData>
        </a:graphic>
      </p:graphicFrame>
      <p:sp>
        <p:nvSpPr>
          <p:cNvPr id="2" name="Title">
            <a:extLst>
              <a:ext uri="{FF2B5EF4-FFF2-40B4-BE49-F238E27FC236}">
                <a16:creationId xmlns:a16="http://schemas.microsoft.com/office/drawing/2014/main" id="{F3A13936-64D2-43B4-080A-9599C92EBB84}"/>
              </a:ext>
            </a:extLst>
          </p:cNvPr>
          <p:cNvSpPr txBox="1">
            <a:spLocks/>
          </p:cNvSpPr>
          <p:nvPr/>
        </p:nvSpPr>
        <p:spPr>
          <a:xfrm>
            <a:off x="38101" y="131768"/>
            <a:ext cx="3960000" cy="360000"/>
          </a:xfrm>
          <a:prstGeom prst="rect">
            <a:avLst/>
          </a:prstGeom>
          <a:solidFill>
            <a:srgbClr val="002060"/>
          </a:solidFill>
        </p:spPr>
        <p:txBody>
          <a:bodyPr vert="horz" lIns="72000" tIns="0" rIns="0" bIns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GB" sz="1400" b="1" kern="0">
                <a:solidFill>
                  <a:schemeClr val="bg1"/>
                </a:solidFill>
              </a:rPr>
              <a:t>People Participation – Expected Milestones</a:t>
            </a:r>
            <a:endParaRPr lang="en-GB" sz="1400" b="1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3142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441EADF-2D10-B70F-D3D3-E90F93902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545033"/>
              </p:ext>
            </p:extLst>
          </p:nvPr>
        </p:nvGraphicFramePr>
        <p:xfrm>
          <a:off x="38101" y="802092"/>
          <a:ext cx="12115797" cy="597381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02531">
                  <a:extLst>
                    <a:ext uri="{9D8B030D-6E8A-4147-A177-3AD203B41FA5}">
                      <a16:colId xmlns:a16="http://schemas.microsoft.com/office/drawing/2014/main" val="1649958134"/>
                    </a:ext>
                  </a:extLst>
                </a:gridCol>
                <a:gridCol w="1187648">
                  <a:extLst>
                    <a:ext uri="{9D8B030D-6E8A-4147-A177-3AD203B41FA5}">
                      <a16:colId xmlns:a16="http://schemas.microsoft.com/office/drawing/2014/main" val="4090669806"/>
                    </a:ext>
                  </a:extLst>
                </a:gridCol>
                <a:gridCol w="1187648">
                  <a:extLst>
                    <a:ext uri="{9D8B030D-6E8A-4147-A177-3AD203B41FA5}">
                      <a16:colId xmlns:a16="http://schemas.microsoft.com/office/drawing/2014/main" val="3545155282"/>
                    </a:ext>
                  </a:extLst>
                </a:gridCol>
                <a:gridCol w="1187648">
                  <a:extLst>
                    <a:ext uri="{9D8B030D-6E8A-4147-A177-3AD203B41FA5}">
                      <a16:colId xmlns:a16="http://schemas.microsoft.com/office/drawing/2014/main" val="122716566"/>
                    </a:ext>
                  </a:extLst>
                </a:gridCol>
                <a:gridCol w="1187648">
                  <a:extLst>
                    <a:ext uri="{9D8B030D-6E8A-4147-A177-3AD203B41FA5}">
                      <a16:colId xmlns:a16="http://schemas.microsoft.com/office/drawing/2014/main" val="2931989149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1979883298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138164092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3201550186"/>
                    </a:ext>
                  </a:extLst>
                </a:gridCol>
                <a:gridCol w="1266824">
                  <a:extLst>
                    <a:ext uri="{9D8B030D-6E8A-4147-A177-3AD203B41FA5}">
                      <a16:colId xmlns:a16="http://schemas.microsoft.com/office/drawing/2014/main" val="3679633915"/>
                    </a:ext>
                  </a:extLst>
                </a:gridCol>
              </a:tblGrid>
              <a:tr h="343480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Priority/</a:t>
                      </a:r>
                    </a:p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Key Objective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What performance measures will be monitored?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What are your sustainability/FV goals/measures? 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What support is required to achieve this priority?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Accountable lead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74354"/>
                  </a:ext>
                </a:extLst>
              </a:tr>
              <a:tr h="5903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effectLst/>
                          <a:latin typeface="Arial"/>
                        </a:rPr>
                        <a:t>1st July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effectLst/>
                          <a:latin typeface="Arial"/>
                        </a:rPr>
                        <a:t>1st October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effectLst/>
                          <a:latin typeface="Arial"/>
                        </a:rPr>
                        <a:t>1st January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effectLst/>
                          <a:latin typeface="Arial"/>
                        </a:rPr>
                        <a:t>1st April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45685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fontAlgn="auto"/>
                      <a:r>
                        <a:rPr lang="en-US" sz="900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Integrating estates decarbonisation plan into backlog and capital plans</a:t>
                      </a:r>
                      <a:endParaRPr lang="en-US" sz="9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Plan scoped out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Joint projects commenced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Joint projects continued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Fully integrated process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Optimise estates funding and ensure effective delivery of joint priorities across estates</a:t>
                      </a:r>
                      <a:endParaRPr lang="en-US" sz="9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Support from capital and M&amp;E management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GB" sz="900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Assistant Director’s of Estates –</a:t>
                      </a:r>
                      <a:r>
                        <a:rPr lang="en-GB" sz="900" dirty="0" err="1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NZC</a:t>
                      </a:r>
                      <a:r>
                        <a:rPr lang="en-GB" sz="900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  &amp; EI</a:t>
                      </a:r>
                    </a:p>
                    <a:p>
                      <a:pPr fontAlgn="auto"/>
                      <a:endParaRPr lang="en-US" sz="9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489701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Wholesale improvements and upgrades to BMS systems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BMS requirements threaded through new M&amp;E Scope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Plan of works for upgrades completed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BMS improvements commenced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Phased plan for new FY created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Energy bureau data. Visibility of integrated BMS systems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Improve building efficiencies and reduce maintenance and utilities costs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Support from capital and M&amp;E management</a:t>
                      </a:r>
                      <a:endParaRPr lang="en-US" sz="1600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GB" sz="900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Assistant Director’s of Estates –</a:t>
                      </a:r>
                      <a:r>
                        <a:rPr lang="en-GB" sz="900" dirty="0" err="1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NZC</a:t>
                      </a:r>
                      <a:r>
                        <a:rPr lang="en-GB" sz="900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  &amp; EI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57697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35% recycling rate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34%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35%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Contractor data provided by online portal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Reduction of emissions associated to burning domestic waste. Reduction ion costs 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Waste matters continued support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GB" sz="900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Assistant Director of Estates – </a:t>
                      </a:r>
                      <a:r>
                        <a:rPr lang="en-GB" sz="900" dirty="0" err="1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NZC</a:t>
                      </a:r>
                      <a:r>
                        <a:rPr lang="en-GB" sz="900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 &amp; Sustainability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121469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3% reduction in gas usage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0.7%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1.14%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1.89%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3%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Energy bureau data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Reduction in carbon emissions and cost related to energy provision</a:t>
                      </a:r>
                      <a:endParaRPr lang="en-US" sz="1600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Support from estates optimisation team. Funding for energy efficiency improvements</a:t>
                      </a:r>
                      <a:endParaRPr lang="en-US" sz="9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Assistant Director of Estates – </a:t>
                      </a:r>
                      <a:r>
                        <a:rPr lang="en-US" sz="900" kern="1200" dirty="0" err="1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NZC</a:t>
                      </a: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&amp; Sustainability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867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3% reduction in elec usage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0.7%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1.14%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1.89%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Energy bureau data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Reduction in carbon emissions and cost related to energy provision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Support from estates optimisation team. Funding for energy efficiency improvements</a:t>
                      </a:r>
                      <a:endParaRPr lang="en-US" sz="1600" dirty="0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Assistant Director of Estates – </a:t>
                      </a:r>
                      <a:r>
                        <a:rPr lang="en-US" sz="900" kern="1200" dirty="0" err="1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NZC</a:t>
                      </a: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&amp; Sustainability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4811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rtl="0" fontAlgn="base"/>
                      <a:r>
                        <a:rPr lang="en-US" sz="900" b="0" i="0" u="none" strike="noStrike" noProof="0">
                          <a:solidFill>
                            <a:srgbClr val="808080"/>
                          </a:solidFill>
                          <a:effectLst/>
                        </a:rPr>
                        <a:t>Clear annual reduction projection graphs for all areas of our footprint</a:t>
                      </a:r>
                    </a:p>
                  </a:txBody>
                  <a:tcPr marL="50292" marR="50292" marT="25146" marB="251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Fully assessed with help of Greener NHS team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92" marR="50292" marT="25146" marB="251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Graphs created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92" marR="50292" marT="25146" marB="251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Graphs presented at FBIC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92" marR="50292" marT="25146" marB="251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900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Utilised regularly</a:t>
                      </a:r>
                      <a:endParaRPr lang="en-US" sz="9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92" marR="50292" marT="25146" marB="251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Assurance reports to FBIC and Estates Strategy Board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92" marR="50292" marT="25146" marB="251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Clarity on targets and simplification of assurance will help inform which areas require attention</a:t>
                      </a:r>
                    </a:p>
                  </a:txBody>
                  <a:tcPr marL="50292" marR="50292" marT="25146" marB="251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Support from Greener NHS and ICB's to assist with formulas and methodology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92" marR="50292" marT="25146" marB="251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Assistant Director of Estates – </a:t>
                      </a:r>
                      <a:r>
                        <a:rPr lang="en-US" sz="900" kern="1200" dirty="0" err="1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NZC</a:t>
                      </a: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&amp; Sustainability</a:t>
                      </a:r>
                    </a:p>
                  </a:txBody>
                  <a:tcPr marL="50292" marR="50292" marT="25146" marB="251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054677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rtl="0" fontAlgn="base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2 green spaces</a:t>
                      </a:r>
                    </a:p>
                  </a:txBody>
                  <a:tcPr marL="50292" marR="50292" marT="25146" marB="251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Funding identified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92" marR="50292" marT="25146" marB="251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Sites chosen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92" marR="50292" marT="25146" marB="251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Work commenced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92" marR="50292" marT="25146" marB="251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900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Work completed and </a:t>
                      </a:r>
                      <a:r>
                        <a:rPr lang="en-US" sz="900" dirty="0" err="1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utilised</a:t>
                      </a:r>
                      <a:r>
                        <a:rPr lang="en-US" sz="900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 by staff and SU's</a:t>
                      </a:r>
                      <a:endParaRPr lang="en-US" sz="9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92" marR="50292" marT="25146" marB="251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900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Percentage of useable green spaces via master site spreadsheet</a:t>
                      </a:r>
                      <a:endParaRPr lang="en-US" sz="9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92" marR="50292" marT="25146" marB="251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Reduction in medication potentially. Reduced staff absence due to improvements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92" marR="50292" marT="25146" marB="251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auto"/>
                      <a:r>
                        <a:rPr lang="en-US" sz="90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Investment required and clinical buy in</a:t>
                      </a:r>
                      <a:endParaRPr lang="en-US" sz="9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92" marR="50292" marT="25146" marB="251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Assistant Director of Estates – </a:t>
                      </a:r>
                      <a:r>
                        <a:rPr lang="en-US" sz="900" kern="1200" dirty="0" err="1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NZC</a:t>
                      </a: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&amp; Sustainability</a:t>
                      </a:r>
                    </a:p>
                  </a:txBody>
                  <a:tcPr marL="50292" marR="50292" marT="25146" marB="2514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60947"/>
                  </a:ext>
                </a:extLst>
              </a:tr>
            </a:tbl>
          </a:graphicData>
        </a:graphic>
      </p:graphicFrame>
      <p:sp>
        <p:nvSpPr>
          <p:cNvPr id="2" name="Title">
            <a:extLst>
              <a:ext uri="{FF2B5EF4-FFF2-40B4-BE49-F238E27FC236}">
                <a16:creationId xmlns:a16="http://schemas.microsoft.com/office/drawing/2014/main" id="{F3A13936-64D2-43B4-080A-9599C92EBB84}"/>
              </a:ext>
            </a:extLst>
          </p:cNvPr>
          <p:cNvSpPr txBox="1">
            <a:spLocks/>
          </p:cNvSpPr>
          <p:nvPr/>
        </p:nvSpPr>
        <p:spPr>
          <a:xfrm>
            <a:off x="38101" y="131768"/>
            <a:ext cx="3960000" cy="360000"/>
          </a:xfrm>
          <a:prstGeom prst="rect">
            <a:avLst/>
          </a:prstGeom>
          <a:solidFill>
            <a:srgbClr val="A9D18E"/>
          </a:solidFill>
        </p:spPr>
        <p:txBody>
          <a:bodyPr vert="horz" lIns="72000" tIns="0" rIns="0" bIns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</a:rPr>
              <a:t>NZC</a:t>
            </a:r>
            <a:r>
              <a:rPr lang="en-GB" sz="1400" b="1" kern="0" dirty="0">
                <a:solidFill>
                  <a:sysClr val="windowText" lastClr="000000"/>
                </a:solidFill>
              </a:rPr>
              <a:t> &amp; Sustainability – Expected Milestones</a:t>
            </a:r>
            <a:endParaRPr lang="en-GB" sz="1400" b="1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3455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441EADF-2D10-B70F-D3D3-E90F93902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329671"/>
              </p:ext>
            </p:extLst>
          </p:nvPr>
        </p:nvGraphicFramePr>
        <p:xfrm>
          <a:off x="38101" y="802092"/>
          <a:ext cx="12115797" cy="564297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02531">
                  <a:extLst>
                    <a:ext uri="{9D8B030D-6E8A-4147-A177-3AD203B41FA5}">
                      <a16:colId xmlns:a16="http://schemas.microsoft.com/office/drawing/2014/main" val="1649958134"/>
                    </a:ext>
                  </a:extLst>
                </a:gridCol>
                <a:gridCol w="1187648">
                  <a:extLst>
                    <a:ext uri="{9D8B030D-6E8A-4147-A177-3AD203B41FA5}">
                      <a16:colId xmlns:a16="http://schemas.microsoft.com/office/drawing/2014/main" val="4090669806"/>
                    </a:ext>
                  </a:extLst>
                </a:gridCol>
                <a:gridCol w="1187648">
                  <a:extLst>
                    <a:ext uri="{9D8B030D-6E8A-4147-A177-3AD203B41FA5}">
                      <a16:colId xmlns:a16="http://schemas.microsoft.com/office/drawing/2014/main" val="3545155282"/>
                    </a:ext>
                  </a:extLst>
                </a:gridCol>
                <a:gridCol w="1187648">
                  <a:extLst>
                    <a:ext uri="{9D8B030D-6E8A-4147-A177-3AD203B41FA5}">
                      <a16:colId xmlns:a16="http://schemas.microsoft.com/office/drawing/2014/main" val="122716566"/>
                    </a:ext>
                  </a:extLst>
                </a:gridCol>
                <a:gridCol w="1187648">
                  <a:extLst>
                    <a:ext uri="{9D8B030D-6E8A-4147-A177-3AD203B41FA5}">
                      <a16:colId xmlns:a16="http://schemas.microsoft.com/office/drawing/2014/main" val="2931989149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1979883298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138164092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3201550186"/>
                    </a:ext>
                  </a:extLst>
                </a:gridCol>
                <a:gridCol w="1266824">
                  <a:extLst>
                    <a:ext uri="{9D8B030D-6E8A-4147-A177-3AD203B41FA5}">
                      <a16:colId xmlns:a16="http://schemas.microsoft.com/office/drawing/2014/main" val="3679633915"/>
                    </a:ext>
                  </a:extLst>
                </a:gridCol>
              </a:tblGrid>
              <a:tr h="343480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Priority/</a:t>
                      </a:r>
                    </a:p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Key Objective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What performance measures will be monitored?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What are your sustainability/FV goals/measures? 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What support is required to achieve this priority?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Accountable lead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74354"/>
                  </a:ext>
                </a:extLst>
              </a:tr>
              <a:tr h="5903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effectLst/>
                          <a:latin typeface="Arial"/>
                        </a:rPr>
                        <a:t>1st July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effectLst/>
                          <a:latin typeface="Arial"/>
                        </a:rPr>
                        <a:t>1st October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effectLst/>
                          <a:latin typeface="Arial"/>
                        </a:rPr>
                        <a:t>1st January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effectLst/>
                          <a:latin typeface="Arial"/>
                        </a:rPr>
                        <a:t>1st April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45685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Create a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Capital/Revenue project pipeline with a rolling 1-5-10-year visibility</a:t>
                      </a:r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Template approved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Current In-year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plan complete and active</a:t>
                      </a:r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First draft of 25/26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plan available</a:t>
                      </a:r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Final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draft of 25/26 plan agreed</a:t>
                      </a:r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Capital programme &amp; pipeline to be reviewed monthly at CPSG level.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Improved project targeting and focus on linked Trust priorities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Finance team input</a:t>
                      </a:r>
                    </a:p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Service Directors support</a:t>
                      </a:r>
                    </a:p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Estates PMO </a:t>
                      </a:r>
                    </a:p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Digital Teams input and co-production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Assistant Director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of Estates – Capital </a:t>
                      </a:r>
                      <a:r>
                        <a:rPr lang="en-US" sz="900" kern="1200" baseline="0" dirty="0" err="1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Programmes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&amp; Delivery </a:t>
                      </a:r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489701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Review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and consolidate a project scoring matrix </a:t>
                      </a:r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Second draft circulated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Final scoring matrix approved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Scoring matrix activated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BAU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Application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applied on each project.</a:t>
                      </a:r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More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robust selection process to achieve higher returns of investment linked to Trust strategy.</a:t>
                      </a:r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Finance team input</a:t>
                      </a:r>
                    </a:p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Service Directors support</a:t>
                      </a:r>
                    </a:p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Estates PMO </a:t>
                      </a:r>
                    </a:p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Digital Teams input and co-production</a:t>
                      </a:r>
                    </a:p>
                    <a:p>
                      <a:pPr fontAlgn="auto"/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Assistant Director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of Estates – Capital </a:t>
                      </a:r>
                      <a:r>
                        <a:rPr lang="en-US" sz="900" kern="1200" baseline="0" dirty="0" err="1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Programmes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&amp; Delivery </a:t>
                      </a:r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fontAlgn="auto"/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57697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Implement Annual project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reviews with service leads and Directors</a:t>
                      </a:r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fontAlgn="auto"/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Prepare and agree time-table 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Set up review workshop dates with service directors.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Issue current and draft pipelines.</a:t>
                      </a:r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Completed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85% of all service planning  workshops and issued playbacks</a:t>
                      </a:r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Final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draft of 25/26 plan agreed</a:t>
                      </a:r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fontAlgn="auto"/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Completion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of a</a:t>
                      </a: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nnual service based planning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workshops to review and develop schemes for inclusion in the capital Programme Pipeline.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Intelligent/informed link between capital pipeline and service directorates (clinical services)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Finance team input</a:t>
                      </a:r>
                    </a:p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Service Directors support</a:t>
                      </a:r>
                    </a:p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Estates PMO </a:t>
                      </a:r>
                    </a:p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Digital Teams input and co-production</a:t>
                      </a:r>
                    </a:p>
                    <a:p>
                      <a:pPr fontAlgn="auto"/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Assistant Director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of Estates – Capital </a:t>
                      </a:r>
                      <a:r>
                        <a:rPr lang="en-US" sz="900" kern="1200" baseline="0" dirty="0" err="1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Programmes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&amp; Delivery </a:t>
                      </a:r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fontAlgn="auto"/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121469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fontAlgn="auto"/>
                      <a:r>
                        <a:rPr lang="en-GB" sz="900" b="0" i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Prepare for the move to national NHS reporting of capital estates projects onto a cloud-based platform</a:t>
                      </a:r>
                      <a:endParaRPr lang="en-US" sz="9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Understand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requirements and review reporting format against current ELFT processes.</a:t>
                      </a:r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50%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migration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of projects onto cloud completed </a:t>
                      </a:r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100% migration of projects onto cloud completed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Review and analyse data and make adjustments where necessary.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Identify national time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-table and upload relevant submissions to the cloud following monthly CPSG’s</a:t>
                      </a:r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Improved reporting and benchmarking opportunity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Finance team input</a:t>
                      </a:r>
                    </a:p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Service Directors support</a:t>
                      </a:r>
                    </a:p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Estates PMO </a:t>
                      </a:r>
                    </a:p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Digital Teams input and co-production</a:t>
                      </a:r>
                    </a:p>
                    <a:p>
                      <a:pPr fontAlgn="auto"/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Assistant Director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of Estates – Capital </a:t>
                      </a:r>
                      <a:r>
                        <a:rPr lang="en-US" sz="900" kern="1200" baseline="0" dirty="0" err="1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Programmes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&amp; Delivery </a:t>
                      </a:r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fontAlgn="auto"/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867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Create a pipeline of schemes to fit within national UEC funding opportunities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Identify parameters for potential schemes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Identify 4 suitable schemes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for inclusion and regular review </a:t>
                      </a:r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Re-evaluate pipeline to ensure readiness.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Continue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as part of BAU</a:t>
                      </a:r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Maintain and review a database of potential schemes on a monthly basis via CPSG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Effective and timely response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to emerging funding and an increase success rate in securing patient experience enhancing opportunities.</a:t>
                      </a:r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Finance team input</a:t>
                      </a:r>
                    </a:p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Service Directors support</a:t>
                      </a:r>
                    </a:p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Estates PMO </a:t>
                      </a:r>
                    </a:p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Digital Teams input and co-production</a:t>
                      </a:r>
                    </a:p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BDU </a:t>
                      </a:r>
                    </a:p>
                    <a:p>
                      <a:pPr fontAlgn="auto"/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Assistant Director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of Estates – Capital </a:t>
                      </a:r>
                      <a:r>
                        <a:rPr lang="en-US" sz="900" kern="1200" baseline="0" dirty="0" err="1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Programmes</a:t>
                      </a:r>
                      <a:r>
                        <a:rPr lang="en-US" sz="900" kern="1200" baseline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&amp; Delivery </a:t>
                      </a:r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fontAlgn="auto"/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481104"/>
                  </a:ext>
                </a:extLst>
              </a:tr>
            </a:tbl>
          </a:graphicData>
        </a:graphic>
      </p:graphicFrame>
      <p:sp>
        <p:nvSpPr>
          <p:cNvPr id="2" name="Title">
            <a:extLst>
              <a:ext uri="{FF2B5EF4-FFF2-40B4-BE49-F238E27FC236}">
                <a16:creationId xmlns:a16="http://schemas.microsoft.com/office/drawing/2014/main" id="{F3A13936-64D2-43B4-080A-9599C92EBB84}"/>
              </a:ext>
            </a:extLst>
          </p:cNvPr>
          <p:cNvSpPr txBox="1">
            <a:spLocks/>
          </p:cNvSpPr>
          <p:nvPr/>
        </p:nvSpPr>
        <p:spPr>
          <a:xfrm>
            <a:off x="38101" y="131768"/>
            <a:ext cx="3960000" cy="360000"/>
          </a:xfrm>
          <a:prstGeom prst="rect">
            <a:avLst/>
          </a:prstGeom>
          <a:solidFill>
            <a:srgbClr val="6EA0FF"/>
          </a:solidFill>
        </p:spPr>
        <p:txBody>
          <a:bodyPr vert="horz" lIns="72000" tIns="0" rIns="0" bIns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GB" sz="1400" b="1" kern="0">
                <a:solidFill>
                  <a:sysClr val="windowText" lastClr="000000"/>
                </a:solidFill>
              </a:rPr>
              <a:t>Capital – Expected Milestones</a:t>
            </a:r>
            <a:endParaRPr lang="en-GB" sz="1400" b="1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8562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441EADF-2D10-B70F-D3D3-E90F93902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167149"/>
              </p:ext>
            </p:extLst>
          </p:nvPr>
        </p:nvGraphicFramePr>
        <p:xfrm>
          <a:off x="38101" y="802092"/>
          <a:ext cx="12115797" cy="564297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02531">
                  <a:extLst>
                    <a:ext uri="{9D8B030D-6E8A-4147-A177-3AD203B41FA5}">
                      <a16:colId xmlns:a16="http://schemas.microsoft.com/office/drawing/2014/main" val="1649958134"/>
                    </a:ext>
                  </a:extLst>
                </a:gridCol>
                <a:gridCol w="1187648">
                  <a:extLst>
                    <a:ext uri="{9D8B030D-6E8A-4147-A177-3AD203B41FA5}">
                      <a16:colId xmlns:a16="http://schemas.microsoft.com/office/drawing/2014/main" val="4090669806"/>
                    </a:ext>
                  </a:extLst>
                </a:gridCol>
                <a:gridCol w="1187648">
                  <a:extLst>
                    <a:ext uri="{9D8B030D-6E8A-4147-A177-3AD203B41FA5}">
                      <a16:colId xmlns:a16="http://schemas.microsoft.com/office/drawing/2014/main" val="3545155282"/>
                    </a:ext>
                  </a:extLst>
                </a:gridCol>
                <a:gridCol w="1187648">
                  <a:extLst>
                    <a:ext uri="{9D8B030D-6E8A-4147-A177-3AD203B41FA5}">
                      <a16:colId xmlns:a16="http://schemas.microsoft.com/office/drawing/2014/main" val="122716566"/>
                    </a:ext>
                  </a:extLst>
                </a:gridCol>
                <a:gridCol w="1187648">
                  <a:extLst>
                    <a:ext uri="{9D8B030D-6E8A-4147-A177-3AD203B41FA5}">
                      <a16:colId xmlns:a16="http://schemas.microsoft.com/office/drawing/2014/main" val="2931989149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1979883298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138164092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3201550186"/>
                    </a:ext>
                  </a:extLst>
                </a:gridCol>
                <a:gridCol w="1266824">
                  <a:extLst>
                    <a:ext uri="{9D8B030D-6E8A-4147-A177-3AD203B41FA5}">
                      <a16:colId xmlns:a16="http://schemas.microsoft.com/office/drawing/2014/main" val="3679633915"/>
                    </a:ext>
                  </a:extLst>
                </a:gridCol>
              </a:tblGrid>
              <a:tr h="343480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Priority/</a:t>
                      </a:r>
                    </a:p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Key Objective</a:t>
                      </a:r>
                      <a:endParaRPr lang="en-US" sz="12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What performance measures will be monitored?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What are your sustainability/FV goals/measures? 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What support is required to achieve this priority?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Accountable lead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74354"/>
                  </a:ext>
                </a:extLst>
              </a:tr>
              <a:tr h="5903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effectLst/>
                          <a:latin typeface="Arial"/>
                        </a:rPr>
                        <a:t>1st July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effectLst/>
                          <a:latin typeface="Arial"/>
                        </a:rPr>
                        <a:t>1st October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effectLst/>
                          <a:latin typeface="Arial"/>
                        </a:rPr>
                        <a:t>1st January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>
                          <a:effectLst/>
                          <a:latin typeface="Arial"/>
                        </a:rPr>
                        <a:t>1st April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45685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Premises Assurance Model (PAM)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Completion of Self-Assessment Questionnaires, </a:t>
                      </a:r>
                    </a:p>
                    <a:p>
                      <a:pPr lvl="0">
                        <a:buNone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Action Tracker, Costed Plans and Report 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Submission to NHS England 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Review submitted data and develop new action plan and costed plans ahead of 2025 submission 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PAM Submission window opens. 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fontAlgn="auto">
                        <a:buFont typeface="Arial"/>
                        <a:buChar char="•"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PAM user groups 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kern="1200" noProof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Priorities investment decisions in order to raise standards.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Support from Estates Senior Leadership Team, Health &amp; Safety and Clinical Leads.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Assistant Director of Estates –Property &amp; Contracts 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489701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Individual Service Dashboards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Complete 40% of dashboards and conduct quarterly  dashboard review meetings for those services.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kern="1200" noProof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Complete 60% of dashboards and conduct </a:t>
                      </a:r>
                      <a:endParaRPr lang="en-US" sz="900" kern="12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kern="1200" noProof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quarterly  dashboard review meetings for those services  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kern="1200" noProof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Complete 80% of dashboards and conduct </a:t>
                      </a:r>
                      <a:endParaRPr lang="en-US" sz="900" kern="12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kern="1200" noProof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quarterly  dashboard review meetings for those services</a:t>
                      </a:r>
                      <a:endParaRPr lang="en-US" sz="900" kern="12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kern="1200" noProof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Complete 100% of dashboards and conduct </a:t>
                      </a:r>
                      <a:endParaRPr lang="en-US" sz="900" kern="12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kern="1200" noProof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quarterly  </a:t>
                      </a:r>
                      <a:endParaRPr lang="en-US" sz="900" kern="12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kern="1200" noProof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dashboard </a:t>
                      </a:r>
                      <a:endParaRPr lang="en-US" sz="900" kern="12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kern="1200" noProof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review meetings for those services </a:t>
                      </a:r>
                      <a:endParaRPr lang="en-US" sz="900" kern="12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fontAlgn="auto">
                        <a:buFont typeface="Arial"/>
                        <a:buChar char="•"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Property Terrier 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Helpdesk/PMO data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Improved value of Estate.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Estates Helpdesk and PMO Team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00" kern="1200" noProof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Assistant Director of Estates –Property &amp; Contracts 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57697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Lease Regularistion </a:t>
                      </a:r>
                    </a:p>
                    <a:p>
                      <a:pPr lvl="0">
                        <a:buNone/>
                      </a:pP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Programme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Review leases, property contracts and other property agreements. 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Regularise 40% of undocumented leases and other temporary property agreements 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Regularise 60% of undocumented leases and other temporary  property  </a:t>
                      </a:r>
                    </a:p>
                    <a:p>
                      <a:pPr lvl="0">
                        <a:buNone/>
                      </a:pP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agreements 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Regularise </a:t>
                      </a:r>
                    </a:p>
                    <a:p>
                      <a:pPr lvl="0">
                        <a:buNone/>
                      </a:pP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90% of undocumented leases and other temporary </a:t>
                      </a:r>
                    </a:p>
                    <a:p>
                      <a:pPr lvl="0">
                        <a:buNone/>
                      </a:pP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agreements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fontAlgn="auto">
                        <a:buFont typeface="Arial"/>
                        <a:buChar char="•"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Property Terrier 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Monthly Property Report 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Premises Assurance Model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Lease reports to CPSG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Improved value and reduction in occupancy risk.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Legal support, surveyors, District Valuer and ICB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00" kern="1200" noProof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Assistant Director of Estates –Property &amp; Contracts 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121469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Property Data Review Programme 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Identification of property data for review, electronic storing and archiving</a:t>
                      </a:r>
                      <a:r>
                        <a:rPr lang="en-US" sz="900" kern="1200" noProof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 to ensure ownership of data.</a:t>
                      </a:r>
                      <a:endParaRPr lang="en-US" sz="900" kern="12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Obtain quotes from legal for retrieving and archiving legal property data including leases.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50% of hard copy files to be archived and stored electronically and data to be recorded internally.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100% </a:t>
                      </a:r>
                      <a:r>
                        <a:rPr lang="en-US" sz="900" kern="1200" noProof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of hard copy files to be archived </a:t>
                      </a:r>
                      <a:endParaRPr lang="en-US" sz="900" kern="12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kern="1200" noProof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 stored </a:t>
                      </a:r>
                      <a:endParaRPr lang="en-US" sz="900" kern="12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kern="1200" noProof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Electronically and data to be recorded internally. </a:t>
                      </a:r>
                      <a:endParaRPr lang="en-US" sz="900" kern="120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fontAlgn="auto">
                        <a:buFont typeface="Arial"/>
                        <a:buChar char="•"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Property Terrier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Assurance Reports to Estates Strategy Board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Improved use, efficiency and utilisation of space. 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Legal, Digital and PMO  support 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Assistant Director of Estates –Property &amp; Contracts 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867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Space Management 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Completion of draft space management policy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Send draft policy to relevant leads for comments and input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Final draft of policy to be completed.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Ratification/</a:t>
                      </a:r>
                    </a:p>
                    <a:p>
                      <a:pPr lvl="0">
                        <a:buNone/>
                      </a:pP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Approval of policy /  recruitment of space manger subject to approval.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fontAlgn="auto">
                        <a:buFont typeface="Arial"/>
                        <a:buChar char="•"/>
                      </a:pP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Space management, utilisation and efficiency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900" kern="12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Room booking data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kern="1200" noProof="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Optimise use and improve building utilisation.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Support from Estates Senior Leadership Team 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900" kern="120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Assistant Director of Estates –Property &amp; Contracts </a:t>
                      </a:r>
                      <a:endParaRPr lang="en-US" sz="900" kern="120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481104"/>
                  </a:ext>
                </a:extLst>
              </a:tr>
            </a:tbl>
          </a:graphicData>
        </a:graphic>
      </p:graphicFrame>
      <p:sp>
        <p:nvSpPr>
          <p:cNvPr id="2" name="Title">
            <a:extLst>
              <a:ext uri="{FF2B5EF4-FFF2-40B4-BE49-F238E27FC236}">
                <a16:creationId xmlns:a16="http://schemas.microsoft.com/office/drawing/2014/main" id="{F3A13936-64D2-43B4-080A-9599C92EBB84}"/>
              </a:ext>
            </a:extLst>
          </p:cNvPr>
          <p:cNvSpPr txBox="1">
            <a:spLocks/>
          </p:cNvSpPr>
          <p:nvPr/>
        </p:nvSpPr>
        <p:spPr>
          <a:xfrm>
            <a:off x="38101" y="131768"/>
            <a:ext cx="3960000" cy="360000"/>
          </a:xfrm>
          <a:prstGeom prst="rect">
            <a:avLst/>
          </a:prstGeom>
          <a:solidFill>
            <a:srgbClr val="DC50A0"/>
          </a:solidFill>
        </p:spPr>
        <p:txBody>
          <a:bodyPr vert="horz" lIns="72000" tIns="0" rIns="0" bIns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GB" sz="1400" b="1" kern="0">
                <a:solidFill>
                  <a:schemeClr val="bg1"/>
                </a:solidFill>
              </a:rPr>
              <a:t>Property &amp; Contracts – Expected Milestones</a:t>
            </a:r>
            <a:endParaRPr lang="en-GB" sz="1400" b="1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9274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TaxCatchAll xmlns="6194e418-5875-4308-b033-74eb9c18136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2A1A5D-C1B6-4ACF-B962-1103CFAE1651}">
  <ds:schemaRefs>
    <ds:schemaRef ds:uri="d23f5c59-3f72-4bf2-8978-9edf0e1aca35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58c2789b-5506-4de0-b155-3b7232e88c02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693D8FE-0B4F-4F02-9DBB-3DF79C3E9678}"/>
</file>

<file path=customXml/itemProps3.xml><?xml version="1.0" encoding="utf-8"?>
<ds:datastoreItem xmlns:ds="http://schemas.openxmlformats.org/officeDocument/2006/customXml" ds:itemID="{F7A6C340-053B-4D02-8FC3-CFF4070488C1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3070</Words>
  <Application>Microsoft Office PowerPoint</Application>
  <PresentationFormat>Widescreen</PresentationFormat>
  <Paragraphs>467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Estates, Facilities &amp; Capital Development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FAHN, Adam (EAST LONDON NHS FOUNDATION TRUST)</dc:creator>
  <cp:lastModifiedBy>DJ Stevens</cp:lastModifiedBy>
  <cp:revision>12</cp:revision>
  <dcterms:created xsi:type="dcterms:W3CDTF">2024-02-08T20:16:28Z</dcterms:created>
  <dcterms:modified xsi:type="dcterms:W3CDTF">2024-04-19T18:49:10Z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