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1381" r:id="rId5"/>
    <p:sldId id="366" r:id="rId6"/>
    <p:sldId id="13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7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6D3A2-9668-4190-91CD-14CBF2C6B183}" type="datetimeFigureOut">
              <a:rPr lang="en-GB" smtClean="0"/>
              <a:t>24/02/2024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1FF65-8AFD-48ED-B7D6-E599F386BDF5}" type="slidenum">
              <a:rPr lang="en-GB" smtClean="0"/>
              <a:t>‹#›</a:t>
            </a:fld>
            <a:endParaRPr lang="en-GB"/>
          </a:p>
        </p:txBody>
      </p:sp>
    </p:spTree>
    <p:extLst>
      <p:ext uri="{BB962C8B-B14F-4D97-AF65-F5344CB8AC3E}">
        <p14:creationId xmlns:p14="http://schemas.microsoft.com/office/powerpoint/2010/main" val="425229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fehack.org/849510/be-self-awa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Argent CF"/>
              </a:rPr>
              <a:t>Circle of Concern</a:t>
            </a:r>
          </a:p>
          <a:p>
            <a:pPr algn="l"/>
            <a:r>
              <a:rPr lang="en-US" b="0" i="0" dirty="0">
                <a:solidFill>
                  <a:srgbClr val="444444"/>
                </a:solidFill>
                <a:effectLst/>
                <a:latin typeface="Barlow" panose="020F0502020204030204" pitchFamily="2" charset="0"/>
              </a:rPr>
              <a:t>The simple graphical representation explains that your Circle of Concern includes everything external such as war, politics, pandemics, weather, etc. It depicts everything important to a certain person. This comprises factors that a person may affect and control.</a:t>
            </a:r>
          </a:p>
          <a:p>
            <a:pPr algn="l"/>
            <a:endParaRPr lang="en-US" b="0" i="0" dirty="0">
              <a:solidFill>
                <a:srgbClr val="444444"/>
              </a:solidFill>
              <a:effectLst/>
              <a:latin typeface="Barlow" panose="020F0502020204030204" pitchFamily="2" charset="0"/>
            </a:endParaRPr>
          </a:p>
          <a:p>
            <a:pPr algn="l"/>
            <a:r>
              <a:rPr lang="en-US" b="0" i="0" dirty="0">
                <a:solidFill>
                  <a:srgbClr val="444444"/>
                </a:solidFill>
                <a:effectLst/>
                <a:latin typeface="Barlow" panose="020F0502020204030204" pitchFamily="2" charset="0"/>
              </a:rPr>
              <a:t>The Circle of Concern will always contain numerous things outside of a person’s influence or control by its very nature. </a:t>
            </a:r>
            <a:r>
              <a:rPr lang="en-US" b="0" i="0" baseline="30000" dirty="0">
                <a:solidFill>
                  <a:srgbClr val="444444"/>
                </a:solidFill>
                <a:effectLst/>
                <a:latin typeface="Barlow" panose="020F0502020204030204" pitchFamily="2" charset="0"/>
              </a:rPr>
              <a:t>[1]</a:t>
            </a:r>
            <a:r>
              <a:rPr lang="en-US" b="0" i="0" dirty="0">
                <a:solidFill>
                  <a:srgbClr val="444444"/>
                </a:solidFill>
                <a:effectLst/>
                <a:latin typeface="Barlow" panose="020F0502020204030204" pitchFamily="2" charset="0"/>
              </a:rPr>
              <a:t> For example, most people are concerned about the news/weather and how it affects their everyday lives, yet they have little control over it.</a:t>
            </a:r>
          </a:p>
          <a:p>
            <a:pPr algn="l"/>
            <a:endParaRPr lang="en-US" b="0" i="0" dirty="0">
              <a:solidFill>
                <a:srgbClr val="444444"/>
              </a:solidFill>
              <a:effectLst/>
              <a:latin typeface="Argent CF"/>
            </a:endParaRPr>
          </a:p>
          <a:p>
            <a:pPr algn="l"/>
            <a:r>
              <a:rPr lang="en-US" b="0" i="0" dirty="0">
                <a:solidFill>
                  <a:srgbClr val="444444"/>
                </a:solidFill>
                <a:effectLst/>
                <a:latin typeface="Argent CF"/>
              </a:rPr>
              <a:t>Circle of Influence</a:t>
            </a:r>
          </a:p>
          <a:p>
            <a:pPr algn="l"/>
            <a:r>
              <a:rPr lang="en-US" b="0" i="0" dirty="0">
                <a:solidFill>
                  <a:srgbClr val="444444"/>
                </a:solidFill>
                <a:effectLst/>
                <a:latin typeface="Barlow" panose="020F0502020204030204" pitchFamily="2" charset="0"/>
              </a:rPr>
              <a:t>Since humans are social creatures, an individual’s Circle of Concern may be influenced by others. This is their Circle of Influence, and it has to do with the quality of their connections and their dialogues with others. The behavior of your team, your company’s work culture, your promotion prospects, etc. are all examples of the Circle of Influence. You may be concerned about the long working hours, but thinking through how can you reduce these falls into the Circle of Influence.</a:t>
            </a:r>
          </a:p>
          <a:p>
            <a:pPr algn="l"/>
            <a:r>
              <a:rPr lang="en-US" b="0" i="0" dirty="0">
                <a:solidFill>
                  <a:srgbClr val="444444"/>
                </a:solidFill>
                <a:effectLst/>
                <a:latin typeface="Barlow" panose="020F0502020204030204" pitchFamily="2" charset="0"/>
              </a:rPr>
              <a:t>The Circle of Influence is an excellent tool for effectively directing your time and energy. It has the potential to improve your performance, personal growth, and overall enjoyment in life.</a:t>
            </a:r>
          </a:p>
          <a:p>
            <a:pPr algn="l"/>
            <a:r>
              <a:rPr lang="en-US" b="0" i="0" dirty="0">
                <a:solidFill>
                  <a:srgbClr val="444444"/>
                </a:solidFill>
                <a:effectLst/>
                <a:latin typeface="Argent CF"/>
              </a:rPr>
              <a:t>Circle of Control</a:t>
            </a:r>
          </a:p>
          <a:p>
            <a:pPr algn="l"/>
            <a:r>
              <a:rPr lang="en-US" b="0" i="0" dirty="0">
                <a:solidFill>
                  <a:srgbClr val="444444"/>
                </a:solidFill>
                <a:effectLst/>
                <a:latin typeface="Barlow" panose="020F0502020204030204" pitchFamily="2" charset="0"/>
              </a:rPr>
              <a:t>A circle of control entails how you respond to these external situations. Your thoughts, your attitude, and your enthusiasm are what form the circle of control. These are the things that you have the power to control. ‘Control,’ refers to what we can directly cause to happen due to our decisions, regardless of whether or not others agree. Our Circle of Control can only relate to ourselves in this way, and even then, only to our conscious self. What is the reason behind this?</a:t>
            </a:r>
          </a:p>
          <a:p>
            <a:pPr algn="l"/>
            <a:r>
              <a:rPr lang="en-US" b="0" i="0" dirty="0">
                <a:solidFill>
                  <a:srgbClr val="444444"/>
                </a:solidFill>
                <a:effectLst/>
                <a:latin typeface="Barlow" panose="020F0502020204030204" pitchFamily="2" charset="0"/>
              </a:rPr>
              <a:t>‘Control,’ as per ontological perspective,</a:t>
            </a:r>
            <a:r>
              <a:rPr lang="en-US" b="0" i="0" baseline="30000" dirty="0">
                <a:solidFill>
                  <a:srgbClr val="444444"/>
                </a:solidFill>
                <a:effectLst/>
                <a:latin typeface="Barlow" panose="020F0502020204030204" pitchFamily="2" charset="0"/>
              </a:rPr>
              <a:t>[2]</a:t>
            </a:r>
            <a:r>
              <a:rPr lang="en-US" b="0" i="0" dirty="0">
                <a:solidFill>
                  <a:srgbClr val="444444"/>
                </a:solidFill>
                <a:effectLst/>
                <a:latin typeface="Barlow" panose="020F0502020204030204" pitchFamily="2" charset="0"/>
              </a:rPr>
              <a:t> is inextricably tied to conscious decision. </a:t>
            </a:r>
            <a:r>
              <a:rPr lang="en-US" b="1" i="0" dirty="0">
                <a:solidFill>
                  <a:srgbClr val="444444"/>
                </a:solidFill>
                <a:effectLst/>
                <a:latin typeface="Barlow" panose="020F0502020204030204" pitchFamily="2" charset="0"/>
              </a:rPr>
              <a:t>‘Control = Awareness + Choice,’</a:t>
            </a:r>
            <a:r>
              <a:rPr lang="en-US" b="0" i="0" dirty="0">
                <a:solidFill>
                  <a:srgbClr val="444444"/>
                </a:solidFill>
                <a:effectLst/>
                <a:latin typeface="Barlow" panose="020F0502020204030204" pitchFamily="2" charset="0"/>
              </a:rPr>
              <a:t> as the adage goes. As a result, a person can only exercise control over parts of their own way of being that they are aware of.</a:t>
            </a:r>
          </a:p>
          <a:p>
            <a:pPr algn="l"/>
            <a:r>
              <a:rPr lang="en-US" b="0" i="0" dirty="0">
                <a:solidFill>
                  <a:srgbClr val="444444"/>
                </a:solidFill>
                <a:effectLst/>
                <a:latin typeface="Barlow" panose="020F0502020204030204" pitchFamily="2" charset="0"/>
              </a:rPr>
              <a:t>We typically behave without conscious deliberation about how we will act and play out well-worn behavior patterns since much of what we do is habitual, or what we call “transparent” in the ontological perspective.</a:t>
            </a:r>
          </a:p>
          <a:p>
            <a:pPr algn="l"/>
            <a:r>
              <a:rPr lang="en-US" b="0" i="0" dirty="0">
                <a:solidFill>
                  <a:srgbClr val="444444"/>
                </a:solidFill>
                <a:effectLst/>
                <a:latin typeface="Barlow" panose="020F0502020204030204" pitchFamily="2" charset="0"/>
              </a:rPr>
              <a:t>Acting in this manner implies that we are acting outside of our immediate control. It’s important to remember that habits are more than simply physical behaviors; they also encompass how we view and interpret our surroundings.</a:t>
            </a:r>
          </a:p>
          <a:p>
            <a:pPr algn="l"/>
            <a:r>
              <a:rPr lang="en-US" b="0" i="0" dirty="0">
                <a:solidFill>
                  <a:srgbClr val="444444"/>
                </a:solidFill>
                <a:effectLst/>
                <a:latin typeface="Barlow" panose="020F0502020204030204" pitchFamily="2" charset="0"/>
              </a:rPr>
              <a:t>As a result, the more our capacity for </a:t>
            </a:r>
            <a:r>
              <a:rPr lang="en-US" b="0" i="0" u="none" strike="noStrike" dirty="0">
                <a:solidFill>
                  <a:srgbClr val="444444"/>
                </a:solidFill>
                <a:effectLst/>
                <a:latin typeface="Barlow" panose="020F0502020204030204" pitchFamily="2" charset="0"/>
                <a:hlinkClick r:id="rId3"/>
              </a:rPr>
              <a:t>self-awareness</a:t>
            </a:r>
            <a:r>
              <a:rPr lang="en-US" b="0" i="0" dirty="0">
                <a:solidFill>
                  <a:srgbClr val="444444"/>
                </a:solidFill>
                <a:effectLst/>
                <a:latin typeface="Barlow" panose="020F0502020204030204" pitchFamily="2" charset="0"/>
              </a:rPr>
              <a:t>, the greater our ability to command our state of being.</a:t>
            </a:r>
          </a:p>
          <a:p>
            <a:endParaRPr lang="en-GB" dirty="0"/>
          </a:p>
        </p:txBody>
      </p:sp>
      <p:sp>
        <p:nvSpPr>
          <p:cNvPr id="4" name="Slide Number Placeholder 3"/>
          <p:cNvSpPr>
            <a:spLocks noGrp="1"/>
          </p:cNvSpPr>
          <p:nvPr>
            <p:ph type="sldNum" sz="quarter" idx="10"/>
          </p:nvPr>
        </p:nvSpPr>
        <p:spPr/>
        <p:txBody>
          <a:bodyPr/>
          <a:lstStyle/>
          <a:p>
            <a:fld id="{DD3D3C33-0D26-1D4D-8462-1A3E81CAE05B}" type="slidenum">
              <a:rPr lang="en-US" smtClean="0"/>
              <a:t>1</a:t>
            </a:fld>
            <a:endParaRPr lang="en-US"/>
          </a:p>
        </p:txBody>
      </p:sp>
    </p:spTree>
    <p:extLst>
      <p:ext uri="{BB962C8B-B14F-4D97-AF65-F5344CB8AC3E}">
        <p14:creationId xmlns:p14="http://schemas.microsoft.com/office/powerpoint/2010/main" val="284694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D3C33-0D26-1D4D-8462-1A3E81CAE05B}" type="slidenum">
              <a:rPr lang="en-US" smtClean="0"/>
              <a:t>2</a:t>
            </a:fld>
            <a:endParaRPr lang="en-US"/>
          </a:p>
        </p:txBody>
      </p:sp>
    </p:spTree>
    <p:extLst>
      <p:ext uri="{BB962C8B-B14F-4D97-AF65-F5344CB8AC3E}">
        <p14:creationId xmlns:p14="http://schemas.microsoft.com/office/powerpoint/2010/main" val="55700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1E1B2-4BF2-6564-993B-7F5272339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CD060-FA60-F499-B81F-7CC50D6B8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EE4AB-6BE3-95FE-2125-0B6DF5B109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176A29-721C-3DD2-3C5C-484BAEDCA7FE}"/>
              </a:ext>
            </a:extLst>
          </p:cNvPr>
          <p:cNvSpPr>
            <a:spLocks noGrp="1"/>
          </p:cNvSpPr>
          <p:nvPr>
            <p:ph type="sldNum" sz="quarter" idx="10"/>
          </p:nvPr>
        </p:nvSpPr>
        <p:spPr/>
        <p:txBody>
          <a:bodyPr/>
          <a:lstStyle/>
          <a:p>
            <a:fld id="{DD3D3C33-0D26-1D4D-8462-1A3E81CAE05B}" type="slidenum">
              <a:rPr lang="en-US" smtClean="0"/>
              <a:t>3</a:t>
            </a:fld>
            <a:endParaRPr lang="en-US"/>
          </a:p>
        </p:txBody>
      </p:sp>
    </p:spTree>
    <p:extLst>
      <p:ext uri="{BB962C8B-B14F-4D97-AF65-F5344CB8AC3E}">
        <p14:creationId xmlns:p14="http://schemas.microsoft.com/office/powerpoint/2010/main" val="100178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94C6-B070-B794-2A64-07C8E436B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C0F287-5562-5332-BDCF-2D6A5DCEB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37C2A2-74E3-2478-F944-BCA248000258}"/>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CD9F1C35-30E9-0550-FB06-425405718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9E022-7335-3266-C373-56CD39EACDE1}"/>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323323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396F-E40F-1E72-2861-6997EC19EB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C901F-AA1C-DDF6-F0BA-BEB586D055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DA4F67-93BE-711D-70DD-8F79C0CC8559}"/>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5E756BE7-9D2C-283B-84CC-B0AFE57A3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02FC6-99A6-1E5B-D85C-F3D85CD2EB06}"/>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419303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EBA78-A0D3-76EF-217A-FEE40F5440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22F3B4-1B6C-8E1F-E93E-DDD44644A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0174B-51EC-24B8-9AB4-2852D6CBA91F}"/>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1BB5D602-DBCF-DF01-2B2A-69E78531E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0270F-6653-8430-9073-BE2133328A5C}"/>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18085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4933201"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Tree>
    <p:extLst>
      <p:ext uri="{BB962C8B-B14F-4D97-AF65-F5344CB8AC3E}">
        <p14:creationId xmlns:p14="http://schemas.microsoft.com/office/powerpoint/2010/main" val="2565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129C-A4FC-884F-3AE2-C907C7094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BE90C7-BA74-063D-469C-E643469DA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B2BFB0-1E32-896C-A502-6BEFD22E7315}"/>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239E76B5-571B-9840-AB19-1D7BF4112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3C9B5-547D-570A-5EC2-26283A825CA1}"/>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65962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1A5B-C2D2-8686-223B-4360EB3DB7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A1F2A9-8CAD-E4D1-447D-F6D3B1FE2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2B859-CAF9-6D46-559C-2BD0CCF30673}"/>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42BF39CE-8994-C4B9-231F-1565BB417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5A3E4-C82A-0F77-70F7-982ED291D267}"/>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300647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826C-0F49-8CC8-0A49-3887AFD4CD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1B6071-6EF4-36A8-127B-7B1D6D6E64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839881-A762-C37D-CAF0-D065316B40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4F9346-499C-2201-BB03-EEDB2163EBA8}"/>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6" name="Footer Placeholder 5">
            <a:extLst>
              <a:ext uri="{FF2B5EF4-FFF2-40B4-BE49-F238E27FC236}">
                <a16:creationId xmlns:a16="http://schemas.microsoft.com/office/drawing/2014/main" id="{E84590A9-EA12-5926-EA73-C771E79275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671A00-4B63-9049-9668-84B97394AD58}"/>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13357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0242-F9A2-53DA-9715-8D1B44FFA7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51707-0DFE-398C-820A-07B462099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8F499-81AE-3491-868E-55C1C8695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2630A8-8987-8F84-630E-24D648FC0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0C810-886F-0BA7-D328-4EC394992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F90655-E7A7-B059-876A-A15E70BE92AC}"/>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8" name="Footer Placeholder 7">
            <a:extLst>
              <a:ext uri="{FF2B5EF4-FFF2-40B4-BE49-F238E27FC236}">
                <a16:creationId xmlns:a16="http://schemas.microsoft.com/office/drawing/2014/main" id="{2DE0BE08-C574-7C41-0708-7CE075637E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4A0BED-0A64-E2DF-7D73-380F8A50D6FD}"/>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114201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A6FE-2287-F6D1-87AE-1F70C6689C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663D6C-B41C-DE6A-A068-EA074044325D}"/>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4" name="Footer Placeholder 3">
            <a:extLst>
              <a:ext uri="{FF2B5EF4-FFF2-40B4-BE49-F238E27FC236}">
                <a16:creationId xmlns:a16="http://schemas.microsoft.com/office/drawing/2014/main" id="{550FDD2C-705A-9E9E-B35A-D97EC1DEA5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5A75B3-1738-1FF1-4EFC-46A5E02667E8}"/>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84962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9A7DD-5284-C388-44A8-DDE667A20720}"/>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3" name="Footer Placeholder 2">
            <a:extLst>
              <a:ext uri="{FF2B5EF4-FFF2-40B4-BE49-F238E27FC236}">
                <a16:creationId xmlns:a16="http://schemas.microsoft.com/office/drawing/2014/main" id="{427ED30D-478A-B8CC-9295-84A561D19D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58799C-16AD-59DB-9076-75F5CF3ED5E2}"/>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37178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E41C-E408-396E-DC1C-EDB0F0A99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33B126-2749-C05A-1C2D-B393EF22F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243879-5986-708A-7240-9A967EE2B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E46F-93C9-29DA-25BF-022007EFA835}"/>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6" name="Footer Placeholder 5">
            <a:extLst>
              <a:ext uri="{FF2B5EF4-FFF2-40B4-BE49-F238E27FC236}">
                <a16:creationId xmlns:a16="http://schemas.microsoft.com/office/drawing/2014/main" id="{D4BB14A6-C9CD-0720-9510-743DD6B233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3DC59-4C3D-B5C0-0E13-6933B61614FD}"/>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300103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28B9-1A1B-51E4-2728-B1BC0F43A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0B211-B56A-A684-6281-5C6154B09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0FC880-FB3C-D010-197E-E80F8BD19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F651A-3DC9-EAC2-AF09-ED7DA09F8EC7}"/>
              </a:ext>
            </a:extLst>
          </p:cNvPr>
          <p:cNvSpPr>
            <a:spLocks noGrp="1"/>
          </p:cNvSpPr>
          <p:nvPr>
            <p:ph type="dt" sz="half" idx="10"/>
          </p:nvPr>
        </p:nvSpPr>
        <p:spPr/>
        <p:txBody>
          <a:bodyPr/>
          <a:lstStyle/>
          <a:p>
            <a:fld id="{7F85D5AF-416C-48C8-8BF0-71344E1F76C1}" type="datetimeFigureOut">
              <a:rPr lang="en-GB" smtClean="0"/>
              <a:t>24/02/2024</a:t>
            </a:fld>
            <a:endParaRPr lang="en-GB"/>
          </a:p>
        </p:txBody>
      </p:sp>
      <p:sp>
        <p:nvSpPr>
          <p:cNvPr id="6" name="Footer Placeholder 5">
            <a:extLst>
              <a:ext uri="{FF2B5EF4-FFF2-40B4-BE49-F238E27FC236}">
                <a16:creationId xmlns:a16="http://schemas.microsoft.com/office/drawing/2014/main" id="{3F84A76C-A41A-063F-F3FF-880565FF3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E5BF3-D4BA-4C1B-F79D-8E5A62DCD15D}"/>
              </a:ext>
            </a:extLst>
          </p:cNvPr>
          <p:cNvSpPr>
            <a:spLocks noGrp="1"/>
          </p:cNvSpPr>
          <p:nvPr>
            <p:ph type="sldNum" sz="quarter" idx="12"/>
          </p:nvPr>
        </p:nvSpPr>
        <p:spPr/>
        <p:txBody>
          <a:bodyPr/>
          <a:lstStyle/>
          <a:p>
            <a:fld id="{0C3FBE2D-844B-47A1-80DF-1EA4D350F6DC}" type="slidenum">
              <a:rPr lang="en-GB" smtClean="0"/>
              <a:t>‹#›</a:t>
            </a:fld>
            <a:endParaRPr lang="en-GB"/>
          </a:p>
        </p:txBody>
      </p:sp>
    </p:spTree>
    <p:extLst>
      <p:ext uri="{BB962C8B-B14F-4D97-AF65-F5344CB8AC3E}">
        <p14:creationId xmlns:p14="http://schemas.microsoft.com/office/powerpoint/2010/main" val="223293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A37A7-DA7E-77AA-BBD5-F35D95F28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A7881-3496-D059-B64F-2D7DBA89B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98AABD-A56D-E9CC-DADD-A0EC0E445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5D5AF-416C-48C8-8BF0-71344E1F76C1}" type="datetimeFigureOut">
              <a:rPr lang="en-GB" smtClean="0"/>
              <a:t>24/02/2024</a:t>
            </a:fld>
            <a:endParaRPr lang="en-GB"/>
          </a:p>
        </p:txBody>
      </p:sp>
      <p:sp>
        <p:nvSpPr>
          <p:cNvPr id="5" name="Footer Placeholder 4">
            <a:extLst>
              <a:ext uri="{FF2B5EF4-FFF2-40B4-BE49-F238E27FC236}">
                <a16:creationId xmlns:a16="http://schemas.microsoft.com/office/drawing/2014/main" id="{D6390E16-8550-4889-8E06-3F1E85567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10B3A3-F54F-EE38-8526-AEAEBA986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FBE2D-844B-47A1-80DF-1EA4D350F6DC}" type="slidenum">
              <a:rPr lang="en-GB" smtClean="0"/>
              <a:t>‹#›</a:t>
            </a:fld>
            <a:endParaRPr lang="en-GB"/>
          </a:p>
        </p:txBody>
      </p:sp>
    </p:spTree>
    <p:extLst>
      <p:ext uri="{BB962C8B-B14F-4D97-AF65-F5344CB8AC3E}">
        <p14:creationId xmlns:p14="http://schemas.microsoft.com/office/powerpoint/2010/main" val="4232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96900" y="266699"/>
            <a:ext cx="9398000" cy="632869"/>
          </a:xfrm>
        </p:spPr>
        <p:txBody>
          <a:bodyPr>
            <a:noAutofit/>
          </a:bodyPr>
          <a:lstStyle/>
          <a:p>
            <a:r>
              <a:rPr lang="en-GB" sz="2800" b="1" dirty="0">
                <a:latin typeface="+mn-lt"/>
              </a:rPr>
              <a:t>Circles of Control Model</a:t>
            </a:r>
            <a:endParaRPr lang="en-GB" sz="2800" b="1" kern="0" dirty="0">
              <a:latin typeface="+mn-lt"/>
              <a:cs typeface="Calibri" panose="020F0502020204030204" pitchFamily="34" charset="0"/>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2567836" y="1172044"/>
            <a:ext cx="6463430" cy="451932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5828D9D-C810-4C24-880F-923C62611EA3}"/>
              </a:ext>
            </a:extLst>
          </p:cNvPr>
          <p:cNvSpPr txBox="1"/>
          <p:nvPr/>
        </p:nvSpPr>
        <p:spPr>
          <a:xfrm>
            <a:off x="1" y="2302598"/>
            <a:ext cx="2838720" cy="2862322"/>
          </a:xfrm>
          <a:prstGeom prst="rect">
            <a:avLst/>
          </a:prstGeom>
          <a:noFill/>
        </p:spPr>
        <p:txBody>
          <a:bodyPr wrap="square" rtlCol="0">
            <a:spAutoFit/>
          </a:bodyPr>
          <a:lstStyle/>
          <a:p>
            <a:r>
              <a:rPr lang="en-GB" b="1" u="sng" dirty="0"/>
              <a:t>Concern</a:t>
            </a:r>
          </a:p>
          <a:p>
            <a:pPr marL="285750" indent="-285750">
              <a:buFont typeface="Arial" panose="020B0604020202020204" pitchFamily="34" charset="0"/>
              <a:buChar char="•"/>
            </a:pPr>
            <a:r>
              <a:rPr lang="en-GB" dirty="0"/>
              <a:t>Weather</a:t>
            </a:r>
          </a:p>
          <a:p>
            <a:pPr marL="285750" indent="-285750">
              <a:buFont typeface="Arial" panose="020B0604020202020204" pitchFamily="34" charset="0"/>
              <a:buChar char="•"/>
            </a:pPr>
            <a:r>
              <a:rPr lang="en-GB" dirty="0"/>
              <a:t>Traffic</a:t>
            </a:r>
          </a:p>
          <a:p>
            <a:pPr marL="285750" indent="-285750">
              <a:buFont typeface="Arial" panose="020B0604020202020204" pitchFamily="34" charset="0"/>
              <a:buChar char="•"/>
            </a:pPr>
            <a:r>
              <a:rPr lang="en-GB" dirty="0"/>
              <a:t>Others moods</a:t>
            </a:r>
          </a:p>
          <a:p>
            <a:pPr marL="285750" indent="-285750">
              <a:buFont typeface="Arial" panose="020B0604020202020204" pitchFamily="34" charset="0"/>
              <a:buChar char="•"/>
            </a:pPr>
            <a:r>
              <a:rPr lang="en-GB" dirty="0"/>
              <a:t>Others decisions</a:t>
            </a:r>
          </a:p>
          <a:p>
            <a:pPr marL="285750" indent="-285750">
              <a:buFont typeface="Arial" panose="020B0604020202020204" pitchFamily="34" charset="0"/>
              <a:buChar char="•"/>
            </a:pPr>
            <a:r>
              <a:rPr lang="en-GB" dirty="0"/>
              <a:t>The economy</a:t>
            </a:r>
          </a:p>
          <a:p>
            <a:pPr marL="285750" indent="-285750">
              <a:buFont typeface="Arial" panose="020B0604020202020204" pitchFamily="34" charset="0"/>
              <a:buChar char="•"/>
            </a:pPr>
            <a:r>
              <a:rPr lang="en-GB" dirty="0"/>
              <a:t>Others opinions of us (may be able to influence)</a:t>
            </a:r>
          </a:p>
          <a:p>
            <a:endParaRPr lang="en-GB" dirty="0"/>
          </a:p>
        </p:txBody>
      </p:sp>
      <p:sp>
        <p:nvSpPr>
          <p:cNvPr id="7" name="TextBox 6">
            <a:extLst>
              <a:ext uri="{FF2B5EF4-FFF2-40B4-BE49-F238E27FC236}">
                <a16:creationId xmlns:a16="http://schemas.microsoft.com/office/drawing/2014/main" id="{91F7CFCA-9286-1174-C840-B80330BE7001}"/>
              </a:ext>
            </a:extLst>
          </p:cNvPr>
          <p:cNvSpPr txBox="1"/>
          <p:nvPr/>
        </p:nvSpPr>
        <p:spPr>
          <a:xfrm>
            <a:off x="9093026" y="2277546"/>
            <a:ext cx="3004239" cy="2308324"/>
          </a:xfrm>
          <a:prstGeom prst="rect">
            <a:avLst/>
          </a:prstGeom>
          <a:noFill/>
        </p:spPr>
        <p:txBody>
          <a:bodyPr wrap="square">
            <a:spAutoFit/>
          </a:bodyPr>
          <a:lstStyle/>
          <a:p>
            <a:r>
              <a:rPr lang="en-GB" b="1" u="sng" dirty="0"/>
              <a:t>Control</a:t>
            </a:r>
          </a:p>
          <a:p>
            <a:pPr marL="285750" indent="-285750">
              <a:buFont typeface="Arial" panose="020B0604020202020204" pitchFamily="34" charset="0"/>
              <a:buChar char="•"/>
            </a:pPr>
            <a:r>
              <a:rPr lang="en-GB" dirty="0"/>
              <a:t>Our mood</a:t>
            </a:r>
          </a:p>
          <a:p>
            <a:pPr marL="285750" indent="-285750">
              <a:buFont typeface="Arial" panose="020B0604020202020204" pitchFamily="34" charset="0"/>
              <a:buChar char="•"/>
            </a:pPr>
            <a:r>
              <a:rPr lang="en-GB" dirty="0"/>
              <a:t>Our decisions</a:t>
            </a:r>
          </a:p>
          <a:p>
            <a:pPr marL="285750" indent="-285750">
              <a:buFont typeface="Arial" panose="020B0604020202020204" pitchFamily="34" charset="0"/>
              <a:buChar char="•"/>
            </a:pPr>
            <a:r>
              <a:rPr lang="en-GB" dirty="0"/>
              <a:t>Our reactions</a:t>
            </a:r>
          </a:p>
          <a:p>
            <a:pPr marL="285750" indent="-285750">
              <a:buFont typeface="Arial" panose="020B0604020202020204" pitchFamily="34" charset="0"/>
              <a:buChar char="•"/>
            </a:pPr>
            <a:r>
              <a:rPr lang="en-GB" dirty="0"/>
              <a:t>What we say</a:t>
            </a:r>
          </a:p>
          <a:p>
            <a:pPr marL="285750" indent="-285750">
              <a:buFont typeface="Arial" panose="020B0604020202020204" pitchFamily="34" charset="0"/>
              <a:buChar char="•"/>
            </a:pPr>
            <a:r>
              <a:rPr lang="en-GB" dirty="0"/>
              <a:t>Who we spend time with</a:t>
            </a:r>
          </a:p>
          <a:p>
            <a:pPr marL="285750" indent="-285750">
              <a:buFont typeface="Arial" panose="020B0604020202020204" pitchFamily="34" charset="0"/>
              <a:buChar char="•"/>
            </a:pPr>
            <a:r>
              <a:rPr lang="en-GB" dirty="0"/>
              <a:t>What we learn </a:t>
            </a:r>
          </a:p>
          <a:p>
            <a:endParaRPr lang="en-GB" dirty="0"/>
          </a:p>
        </p:txBody>
      </p:sp>
      <p:sp>
        <p:nvSpPr>
          <p:cNvPr id="10" name="TextBox 9">
            <a:extLst>
              <a:ext uri="{FF2B5EF4-FFF2-40B4-BE49-F238E27FC236}">
                <a16:creationId xmlns:a16="http://schemas.microsoft.com/office/drawing/2014/main" id="{EA8F1B09-1066-4716-AC6B-A12597068D61}"/>
              </a:ext>
            </a:extLst>
          </p:cNvPr>
          <p:cNvSpPr txBox="1"/>
          <p:nvPr/>
        </p:nvSpPr>
        <p:spPr>
          <a:xfrm>
            <a:off x="2977978" y="5683402"/>
            <a:ext cx="5077693" cy="1200329"/>
          </a:xfrm>
          <a:prstGeom prst="rect">
            <a:avLst/>
          </a:prstGeom>
          <a:noFill/>
        </p:spPr>
        <p:txBody>
          <a:bodyPr wrap="square" rtlCol="0">
            <a:spAutoFit/>
          </a:bodyPr>
          <a:lstStyle/>
          <a:p>
            <a:pPr algn="ctr"/>
            <a:r>
              <a:rPr lang="en-GB" b="1" u="sng" dirty="0"/>
              <a:t>Influence</a:t>
            </a:r>
          </a:p>
          <a:p>
            <a:pPr marL="285750" indent="-285750">
              <a:buFont typeface="Arial" panose="020B0604020202020204" pitchFamily="34" charset="0"/>
              <a:buChar char="•"/>
            </a:pPr>
            <a:r>
              <a:rPr lang="en-GB" dirty="0"/>
              <a:t>Those around us e.g. in a meeting we can influence the mood</a:t>
            </a:r>
          </a:p>
          <a:p>
            <a:endParaRPr lang="en-GB" dirty="0"/>
          </a:p>
        </p:txBody>
      </p:sp>
      <p:sp>
        <p:nvSpPr>
          <p:cNvPr id="11" name="TextBox 10">
            <a:extLst>
              <a:ext uri="{FF2B5EF4-FFF2-40B4-BE49-F238E27FC236}">
                <a16:creationId xmlns:a16="http://schemas.microsoft.com/office/drawing/2014/main" id="{FE41FBB7-0483-42D3-9020-972A6AFB0879}"/>
              </a:ext>
            </a:extLst>
          </p:cNvPr>
          <p:cNvSpPr txBox="1"/>
          <p:nvPr/>
        </p:nvSpPr>
        <p:spPr>
          <a:xfrm>
            <a:off x="8941836" y="5945012"/>
            <a:ext cx="6310858" cy="338554"/>
          </a:xfrm>
          <a:prstGeom prst="rect">
            <a:avLst/>
          </a:prstGeom>
          <a:noFill/>
        </p:spPr>
        <p:txBody>
          <a:bodyPr wrap="square">
            <a:spAutoFit/>
          </a:bodyPr>
          <a:lstStyle/>
          <a:p>
            <a:r>
              <a:rPr lang="en-GB" altLang="en-US" sz="1600" b="1" dirty="0">
                <a:solidFill>
                  <a:schemeClr val="accent1">
                    <a:lumMod val="75000"/>
                  </a:schemeClr>
                </a:solidFill>
                <a:latin typeface="+mj-lt"/>
              </a:rPr>
              <a:t>from the work of Stephen Covey</a:t>
            </a:r>
            <a:endParaRPr lang="en-GB" sz="1600" dirty="0">
              <a:solidFill>
                <a:schemeClr val="accent1">
                  <a:lumMod val="75000"/>
                </a:schemeClr>
              </a:solidFill>
            </a:endParaRPr>
          </a:p>
        </p:txBody>
      </p:sp>
    </p:spTree>
    <p:extLst>
      <p:ext uri="{BB962C8B-B14F-4D97-AF65-F5344CB8AC3E}">
        <p14:creationId xmlns:p14="http://schemas.microsoft.com/office/powerpoint/2010/main" val="137447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96900" y="266699"/>
            <a:ext cx="9398000" cy="632869"/>
          </a:xfrm>
        </p:spPr>
        <p:txBody>
          <a:bodyPr>
            <a:noAutofit/>
          </a:bodyPr>
          <a:lstStyle/>
          <a:p>
            <a:r>
              <a:rPr lang="en-GB" sz="2800" b="1" dirty="0">
                <a:latin typeface="+mn-lt"/>
              </a:rPr>
              <a:t>Your Circles</a:t>
            </a:r>
            <a:endParaRPr lang="en-GB" sz="2800" b="1" kern="0" dirty="0">
              <a:latin typeface="+mn-lt"/>
              <a:cs typeface="Calibri" panose="020F0502020204030204" pitchFamily="34" charset="0"/>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596900" y="1461060"/>
            <a:ext cx="4268570" cy="3493077"/>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295900" y="1477855"/>
            <a:ext cx="6039134"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What is my concern?</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Of my concern what is in my control?</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What is out of my control?</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What am I currently trying to control?</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Where can I have influence?</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What can I control that I am not presently controlling?</a:t>
            </a: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39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86A9-FCF8-EFD9-6E9C-71881B459B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B155D0-38F2-6C0F-10D8-ECFC92B2CA66}"/>
              </a:ext>
            </a:extLst>
          </p:cNvPr>
          <p:cNvSpPr>
            <a:spLocks noGrp="1"/>
          </p:cNvSpPr>
          <p:nvPr>
            <p:ph type="body" sz="quarter" idx="12"/>
          </p:nvPr>
        </p:nvSpPr>
        <p:spPr>
          <a:xfrm>
            <a:off x="596900" y="266699"/>
            <a:ext cx="9398000" cy="632869"/>
          </a:xfrm>
        </p:spPr>
        <p:txBody>
          <a:bodyPr>
            <a:noAutofit/>
          </a:bodyPr>
          <a:lstStyle/>
          <a:p>
            <a:r>
              <a:rPr lang="en-GB" sz="2800" b="1" dirty="0"/>
              <a:t>Suggestions on Circle of Control </a:t>
            </a:r>
            <a:endParaRPr lang="en-GB" sz="2800" b="1" kern="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06CDEFD-CEC9-CB98-A8EF-954D1061F31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635319" y="1324582"/>
            <a:ext cx="2074459" cy="1814403"/>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7D351F8-E9D9-642D-FAB6-7727653A8339}"/>
              </a:ext>
            </a:extLst>
          </p:cNvPr>
          <p:cNvSpPr txBox="1"/>
          <p:nvPr/>
        </p:nvSpPr>
        <p:spPr>
          <a:xfrm>
            <a:off x="366403" y="1392819"/>
            <a:ext cx="9268916" cy="4524315"/>
          </a:xfrm>
          <a:prstGeom prst="rect">
            <a:avLst/>
          </a:prstGeom>
          <a:noFill/>
        </p:spPr>
        <p:txBody>
          <a:bodyPr wrap="square" rtlCol="0">
            <a:spAutoFit/>
          </a:bodyPr>
          <a:lstStyle/>
          <a:p>
            <a:pPr marL="342900" indent="-342900" algn="l">
              <a:buFont typeface="Arial" panose="020B0604020202020204" pitchFamily="34" charset="0"/>
              <a:buChar char="•"/>
            </a:pPr>
            <a:r>
              <a:rPr lang="en-US" sz="2400" b="1" i="0" dirty="0">
                <a:effectLst/>
              </a:rPr>
              <a:t>When you feel anxious or start getting worried</a:t>
            </a:r>
            <a:r>
              <a:rPr lang="en-US" sz="2400" b="0" i="0" dirty="0">
                <a:effectLst/>
              </a:rPr>
              <a:t> over external events, you can simply change your mindset to focus on things within your control. You have already learned that things beyond your control are not worth brooding or worrying over.</a:t>
            </a:r>
          </a:p>
          <a:p>
            <a:pPr marL="342900" indent="-342900" algn="l">
              <a:buFont typeface="Arial" panose="020B0604020202020204" pitchFamily="34" charset="0"/>
              <a:buChar char="•"/>
            </a:pPr>
            <a:endParaRPr lang="en-US" sz="2400" b="0" i="0" dirty="0">
              <a:effectLst/>
            </a:endParaRPr>
          </a:p>
          <a:p>
            <a:pPr marL="342900" indent="-342900" algn="l">
              <a:buFont typeface="Arial" panose="020B0604020202020204" pitchFamily="34" charset="0"/>
              <a:buChar char="•"/>
            </a:pPr>
            <a:r>
              <a:rPr lang="en-US" sz="2400" b="1" i="0" dirty="0">
                <a:effectLst/>
              </a:rPr>
              <a:t>When you feel overwhelmed</a:t>
            </a:r>
            <a:r>
              <a:rPr lang="en-US" sz="2400" b="0" i="0" dirty="0">
                <a:effectLst/>
              </a:rPr>
              <a:t> is you can start identifying your focus and priorities in life. It will allow you to stay focused on what’s important to you and remind you why you should maintain a mental balance.</a:t>
            </a:r>
          </a:p>
          <a:p>
            <a:pPr marL="342900" indent="-342900" algn="l">
              <a:buFont typeface="Arial" panose="020B0604020202020204" pitchFamily="34" charset="0"/>
              <a:buChar char="•"/>
            </a:pPr>
            <a:endParaRPr lang="en-US" sz="2400" b="0" i="0" dirty="0">
              <a:effectLst/>
            </a:endParaRPr>
          </a:p>
          <a:p>
            <a:pPr marL="342900" indent="-342900" algn="l">
              <a:buFont typeface="Arial" panose="020B0604020202020204" pitchFamily="34" charset="0"/>
              <a:buChar char="•"/>
            </a:pPr>
            <a:r>
              <a:rPr lang="en-US" sz="2400" b="1" i="0" dirty="0">
                <a:effectLst/>
              </a:rPr>
              <a:t>When anything unplanned or uncontrollable happens</a:t>
            </a:r>
            <a:r>
              <a:rPr lang="en-US" sz="2400" b="0" i="0" dirty="0">
                <a:effectLst/>
              </a:rPr>
              <a:t> such as the pandemic, simply focus on what you can influence and control.</a:t>
            </a:r>
          </a:p>
        </p:txBody>
      </p:sp>
    </p:spTree>
    <p:extLst>
      <p:ext uri="{BB962C8B-B14F-4D97-AF65-F5344CB8AC3E}">
        <p14:creationId xmlns:p14="http://schemas.microsoft.com/office/powerpoint/2010/main" val="44452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34B430FA86BD4298751F8079EF342C" ma:contentTypeVersion="12" ma:contentTypeDescription="Create a new document." ma:contentTypeScope="" ma:versionID="a9b9a830d08ab399114139987b71039c">
  <xsd:schema xmlns:xsd="http://www.w3.org/2001/XMLSchema" xmlns:xs="http://www.w3.org/2001/XMLSchema" xmlns:p="http://schemas.microsoft.com/office/2006/metadata/properties" xmlns:ns2="6f05cde9-ed0f-4143-94ba-df20b77b3424" xmlns:ns3="6f2dd751-0861-4bce-9be2-37e466fae4e5" targetNamespace="http://schemas.microsoft.com/office/2006/metadata/properties" ma:root="true" ma:fieldsID="c371673724ddd434e5c5f9f3df601829" ns2:_="" ns3:_="">
    <xsd:import namespace="6f05cde9-ed0f-4143-94ba-df20b77b3424"/>
    <xsd:import namespace="6f2dd751-0861-4bce-9be2-37e466fae4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5cde9-ed0f-4143-94ba-df20b77b3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dd751-0861-4bce-9be2-37e466fae4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05cde9-ed0f-4143-94ba-df20b77b34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1762E2-EF7C-48A6-AF47-40D20B81D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5cde9-ed0f-4143-94ba-df20b77b3424"/>
    <ds:schemaRef ds:uri="6f2dd751-0861-4bce-9be2-37e466fae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65C072-F25B-45E3-B57F-28F296616C17}">
  <ds:schemaRefs>
    <ds:schemaRef ds:uri="http://schemas.microsoft.com/sharepoint/v3/contenttype/forms"/>
  </ds:schemaRefs>
</ds:datastoreItem>
</file>

<file path=customXml/itemProps3.xml><?xml version="1.0" encoding="utf-8"?>
<ds:datastoreItem xmlns:ds="http://schemas.openxmlformats.org/officeDocument/2006/customXml" ds:itemID="{F53245A3-D876-44B4-B428-BF1E14F62535}">
  <ds:schemaRefs>
    <ds:schemaRef ds:uri="http://www.w3.org/XML/1998/namespace"/>
    <ds:schemaRef ds:uri="http://purl.org/dc/elements/1.1/"/>
    <ds:schemaRef ds:uri="6f05cde9-ed0f-4143-94ba-df20b77b3424"/>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6f2dd751-0861-4bce-9be2-37e466fae4e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Widescreen</PresentationFormat>
  <Paragraphs>48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Argent CF</vt:lpstr>
      <vt:lpstr>Arial</vt:lpstr>
      <vt:lpstr>Barlow</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Baker</dc:creator>
  <cp:lastModifiedBy>Lisa Baker</cp:lastModifiedBy>
  <cp:revision>1</cp:revision>
  <dcterms:created xsi:type="dcterms:W3CDTF">2024-02-24T12:26:51Z</dcterms:created>
  <dcterms:modified xsi:type="dcterms:W3CDTF">2024-02-24T12:27:32Z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0x0101006534B430FA86BD4298751F8079EF342C</vt:lpwstr>
  </property>
  <property fmtid="{D5CDD505-2E9C-101B-9397-08002B2CF9AE}" pid="3" name="MediaServiceImageTags">
    <vt:lpwstr/>
  </property>
</Properties>
</file>