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74F6-99D8-4304-8650-40FDEF42A75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5F39-F855-4BAF-BE8C-E5488F73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0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74F6-99D8-4304-8650-40FDEF42A75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5F39-F855-4BAF-BE8C-E5488F73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93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74F6-99D8-4304-8650-40FDEF42A75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5F39-F855-4BAF-BE8C-E5488F73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0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74F6-99D8-4304-8650-40FDEF42A75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5F39-F855-4BAF-BE8C-E5488F73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86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74F6-99D8-4304-8650-40FDEF42A75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5F39-F855-4BAF-BE8C-E5488F73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47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74F6-99D8-4304-8650-40FDEF42A75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5F39-F855-4BAF-BE8C-E5488F73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92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74F6-99D8-4304-8650-40FDEF42A75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5F39-F855-4BAF-BE8C-E5488F73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06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74F6-99D8-4304-8650-40FDEF42A75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5F39-F855-4BAF-BE8C-E5488F73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66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74F6-99D8-4304-8650-40FDEF42A75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5F39-F855-4BAF-BE8C-E5488F73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41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74F6-99D8-4304-8650-40FDEF42A75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5F39-F855-4BAF-BE8C-E5488F73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93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74F6-99D8-4304-8650-40FDEF42A75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5F39-F855-4BAF-BE8C-E5488F73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54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E74F6-99D8-4304-8650-40FDEF42A75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65F39-F855-4BAF-BE8C-E5488F73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3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B3C7E2-73B5-4784-AB37-2D707C0EC7B2}"/>
              </a:ext>
            </a:extLst>
          </p:cNvPr>
          <p:cNvSpPr txBox="1"/>
          <p:nvPr/>
        </p:nvSpPr>
        <p:spPr>
          <a:xfrm>
            <a:off x="95982" y="834916"/>
            <a:ext cx="1549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Data and Analytics</a:t>
            </a:r>
            <a:endParaRPr lang="en-GB" dirty="0"/>
          </a:p>
          <a:p>
            <a:r>
              <a:rPr lang="en-GB" dirty="0"/>
              <a:t>February 2024</a:t>
            </a:r>
          </a:p>
        </p:txBody>
      </p:sp>
      <p:pic>
        <p:nvPicPr>
          <p:cNvPr id="104" name="Picture 103" descr="A screenshot of a cell phone&#10;&#10;Description automatically generated">
            <a:extLst>
              <a:ext uri="{FF2B5EF4-FFF2-40B4-BE49-F238E27FC236}">
                <a16:creationId xmlns:a16="http://schemas.microsoft.com/office/drawing/2014/main" id="{8839411C-2FCF-42FE-BE36-4627305666F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23" t="12403" b="24755"/>
          <a:stretch/>
        </p:blipFill>
        <p:spPr>
          <a:xfrm>
            <a:off x="79310" y="89142"/>
            <a:ext cx="1410766" cy="73192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8E6700A-BBA0-4748-86CC-0498C8006847}"/>
              </a:ext>
            </a:extLst>
          </p:cNvPr>
          <p:cNvSpPr/>
          <p:nvPr/>
        </p:nvSpPr>
        <p:spPr>
          <a:xfrm>
            <a:off x="344125" y="2473652"/>
            <a:ext cx="1284348" cy="1292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dirty="0" smtClean="0"/>
              <a:t>Associate </a:t>
            </a:r>
            <a:r>
              <a:rPr lang="en-GB" sz="1100" dirty="0"/>
              <a:t>Director for Business Intelligence and Analytics (8d)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6EAC91-7E52-41A8-BAE7-AB52F5D41886}"/>
              </a:ext>
            </a:extLst>
          </p:cNvPr>
          <p:cNvSpPr/>
          <p:nvPr/>
        </p:nvSpPr>
        <p:spPr>
          <a:xfrm>
            <a:off x="2632463" y="814512"/>
            <a:ext cx="1284348" cy="129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dirty="0" smtClean="0"/>
              <a:t>Head </a:t>
            </a:r>
            <a:r>
              <a:rPr lang="en-GB" sz="1100" dirty="0"/>
              <a:t>of Data Science and Data Warehousing</a:t>
            </a:r>
            <a:br>
              <a:rPr lang="en-GB" sz="1100" dirty="0"/>
            </a:br>
            <a:r>
              <a:rPr lang="en-GB" sz="1100" dirty="0"/>
              <a:t>(8c)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E66CA07-9E50-4548-AB5D-A3D97A2860E7}"/>
              </a:ext>
            </a:extLst>
          </p:cNvPr>
          <p:cNvSpPr/>
          <p:nvPr/>
        </p:nvSpPr>
        <p:spPr>
          <a:xfrm>
            <a:off x="4920800" y="3100272"/>
            <a:ext cx="3397009" cy="4089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Principal </a:t>
            </a:r>
            <a:r>
              <a:rPr lang="en-GB" sz="1100" dirty="0"/>
              <a:t>information analyst (East London MH) (7)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DBA4DDD-ADAC-4C6D-8C06-1CF93CBE6556}"/>
              </a:ext>
            </a:extLst>
          </p:cNvPr>
          <p:cNvSpPr/>
          <p:nvPr/>
        </p:nvSpPr>
        <p:spPr>
          <a:xfrm>
            <a:off x="4920800" y="3565075"/>
            <a:ext cx="3397009" cy="51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Principal </a:t>
            </a:r>
            <a:r>
              <a:rPr lang="en-GB" sz="1100" dirty="0"/>
              <a:t>information analyst </a:t>
            </a:r>
          </a:p>
          <a:p>
            <a:pPr algn="ctr"/>
            <a:r>
              <a:rPr lang="en-GB" sz="1100" dirty="0"/>
              <a:t>(specialist commissioned services) (7)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3EF8A0A-A066-45DF-8266-5455169716F4}"/>
              </a:ext>
            </a:extLst>
          </p:cNvPr>
          <p:cNvSpPr/>
          <p:nvPr/>
        </p:nvSpPr>
        <p:spPr>
          <a:xfrm>
            <a:off x="4920800" y="4135714"/>
            <a:ext cx="3397009" cy="40311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Principal </a:t>
            </a:r>
            <a:r>
              <a:rPr lang="en-GB" sz="1100" dirty="0"/>
              <a:t>information analyst (Beds &amp; Luton MH) (7)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209EC04-8AA7-4ECC-81B4-ECAACAE4E37A}"/>
              </a:ext>
            </a:extLst>
          </p:cNvPr>
          <p:cNvSpPr/>
          <p:nvPr/>
        </p:nvSpPr>
        <p:spPr>
          <a:xfrm>
            <a:off x="9564669" y="3100272"/>
            <a:ext cx="2282400" cy="410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Senior </a:t>
            </a:r>
            <a:r>
              <a:rPr lang="en-GB" sz="1100" dirty="0"/>
              <a:t>information analyst (6)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788FF15-1A96-4073-BA22-3BE79DC509D4}"/>
              </a:ext>
            </a:extLst>
          </p:cNvPr>
          <p:cNvSpPr/>
          <p:nvPr/>
        </p:nvSpPr>
        <p:spPr>
          <a:xfrm>
            <a:off x="9564669" y="3602927"/>
            <a:ext cx="2282400" cy="410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Senior </a:t>
            </a:r>
            <a:r>
              <a:rPr lang="en-GB" sz="1100" dirty="0"/>
              <a:t>information analyst (6)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724217F-41A4-4EF2-9406-523C8E3D6272}"/>
              </a:ext>
            </a:extLst>
          </p:cNvPr>
          <p:cNvSpPr/>
          <p:nvPr/>
        </p:nvSpPr>
        <p:spPr>
          <a:xfrm>
            <a:off x="9564669" y="4128431"/>
            <a:ext cx="2282400" cy="410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Senior </a:t>
            </a:r>
            <a:r>
              <a:rPr lang="en-GB" sz="1100" dirty="0"/>
              <a:t>information analyst (6)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E87A86-55EE-4D1F-8038-1A7C43642AFB}"/>
              </a:ext>
            </a:extLst>
          </p:cNvPr>
          <p:cNvSpPr/>
          <p:nvPr/>
        </p:nvSpPr>
        <p:spPr>
          <a:xfrm>
            <a:off x="4929041" y="6290987"/>
            <a:ext cx="3397009" cy="4089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Principal </a:t>
            </a:r>
            <a:r>
              <a:rPr lang="en-GB" sz="1100" dirty="0"/>
              <a:t>information analyst  (Primary Care) (7)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79A4BB6-2DC1-44EE-B5C3-CEB796EFC1A9}"/>
              </a:ext>
            </a:extLst>
          </p:cNvPr>
          <p:cNvSpPr/>
          <p:nvPr/>
        </p:nvSpPr>
        <p:spPr>
          <a:xfrm>
            <a:off x="4920800" y="4586432"/>
            <a:ext cx="3397009" cy="49892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Principal </a:t>
            </a:r>
            <a:r>
              <a:rPr lang="en-GB" sz="1100" dirty="0"/>
              <a:t>information analyst (Newham Community Health and SCYPS)  (7)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ACB4C75-428E-48FD-820B-D70FDEE48E2B}"/>
              </a:ext>
            </a:extLst>
          </p:cNvPr>
          <p:cNvSpPr/>
          <p:nvPr/>
        </p:nvSpPr>
        <p:spPr>
          <a:xfrm>
            <a:off x="4920800" y="5141197"/>
            <a:ext cx="3397009" cy="51493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Principal </a:t>
            </a:r>
            <a:r>
              <a:rPr lang="en-GB" sz="1100" dirty="0"/>
              <a:t>information analyst  </a:t>
            </a:r>
          </a:p>
          <a:p>
            <a:pPr algn="ctr"/>
            <a:r>
              <a:rPr lang="en-GB" sz="1100" dirty="0"/>
              <a:t>(Tower Hamlets Community Health) (7)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C0153F0-73D4-4B06-AC1A-4912D6FB502B}"/>
              </a:ext>
            </a:extLst>
          </p:cNvPr>
          <p:cNvSpPr/>
          <p:nvPr/>
        </p:nvSpPr>
        <p:spPr>
          <a:xfrm>
            <a:off x="4920800" y="5711972"/>
            <a:ext cx="3397009" cy="51493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Principal </a:t>
            </a:r>
            <a:r>
              <a:rPr lang="en-GB" sz="1100" dirty="0"/>
              <a:t>information analyst </a:t>
            </a:r>
          </a:p>
          <a:p>
            <a:pPr algn="ctr"/>
            <a:r>
              <a:rPr lang="en-GB" sz="1100" dirty="0"/>
              <a:t>(Bedfordshire &amp; Luton Community Health)  (7)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6FA60EA-659E-4218-B5A0-821DF4143A6E}"/>
              </a:ext>
            </a:extLst>
          </p:cNvPr>
          <p:cNvSpPr/>
          <p:nvPr/>
        </p:nvSpPr>
        <p:spPr>
          <a:xfrm>
            <a:off x="9564669" y="6085069"/>
            <a:ext cx="2282400" cy="410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Senior </a:t>
            </a:r>
            <a:r>
              <a:rPr lang="en-GB" sz="1100" dirty="0"/>
              <a:t>information analyst (6)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F30267A-614E-461E-9CAA-C174D87FC0D0}"/>
              </a:ext>
            </a:extLst>
          </p:cNvPr>
          <p:cNvSpPr/>
          <p:nvPr/>
        </p:nvSpPr>
        <p:spPr>
          <a:xfrm>
            <a:off x="9564669" y="4630695"/>
            <a:ext cx="2282400" cy="410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Information </a:t>
            </a:r>
            <a:r>
              <a:rPr lang="en-GB" sz="1100" dirty="0"/>
              <a:t>analyst (5)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36C2313-27C6-418D-9CCB-F1B72F8161DE}"/>
              </a:ext>
            </a:extLst>
          </p:cNvPr>
          <p:cNvSpPr/>
          <p:nvPr/>
        </p:nvSpPr>
        <p:spPr>
          <a:xfrm>
            <a:off x="9564669" y="5141197"/>
            <a:ext cx="2282400" cy="410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Information </a:t>
            </a:r>
            <a:r>
              <a:rPr lang="en-GB" sz="1100" dirty="0"/>
              <a:t>analyst (5)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FB202CC-F7F1-4DF3-9961-68A73EE04D37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1628473" y="1460712"/>
            <a:ext cx="1003990" cy="1659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175AE8A-5472-4D89-BD23-96F134F3160D}"/>
              </a:ext>
            </a:extLst>
          </p:cNvPr>
          <p:cNvCxnSpPr>
            <a:cxnSpLocks/>
            <a:stCxn id="5" idx="3"/>
            <a:endCxn id="81" idx="1"/>
          </p:cNvCxnSpPr>
          <p:nvPr/>
        </p:nvCxnSpPr>
        <p:spPr>
          <a:xfrm>
            <a:off x="1628473" y="3119852"/>
            <a:ext cx="1003990" cy="1705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138477A-2225-4235-B67A-FF6E64A807BC}"/>
              </a:ext>
            </a:extLst>
          </p:cNvPr>
          <p:cNvCxnSpPr>
            <a:cxnSpLocks/>
            <a:stCxn id="81" idx="3"/>
            <a:endCxn id="19" idx="1"/>
          </p:cNvCxnSpPr>
          <p:nvPr/>
        </p:nvCxnSpPr>
        <p:spPr>
          <a:xfrm flipV="1">
            <a:off x="3916811" y="3304754"/>
            <a:ext cx="1003989" cy="1520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B9ADE37-CF3F-4D01-AE03-3F4E48DA8277}"/>
              </a:ext>
            </a:extLst>
          </p:cNvPr>
          <p:cNvCxnSpPr>
            <a:cxnSpLocks/>
            <a:stCxn id="81" idx="3"/>
            <a:endCxn id="20" idx="1"/>
          </p:cNvCxnSpPr>
          <p:nvPr/>
        </p:nvCxnSpPr>
        <p:spPr>
          <a:xfrm flipV="1">
            <a:off x="3916811" y="3822475"/>
            <a:ext cx="1003989" cy="1002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C343283-6B3A-4635-B45A-E693B869DB6B}"/>
              </a:ext>
            </a:extLst>
          </p:cNvPr>
          <p:cNvCxnSpPr>
            <a:cxnSpLocks/>
            <a:stCxn id="81" idx="3"/>
            <a:endCxn id="21" idx="1"/>
          </p:cNvCxnSpPr>
          <p:nvPr/>
        </p:nvCxnSpPr>
        <p:spPr>
          <a:xfrm flipV="1">
            <a:off x="3916811" y="4337273"/>
            <a:ext cx="1003989" cy="488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58E5E9A-5B05-42CF-9F08-C081E4B63096}"/>
              </a:ext>
            </a:extLst>
          </p:cNvPr>
          <p:cNvCxnSpPr>
            <a:cxnSpLocks/>
            <a:stCxn id="81" idx="3"/>
            <a:endCxn id="28" idx="1"/>
          </p:cNvCxnSpPr>
          <p:nvPr/>
        </p:nvCxnSpPr>
        <p:spPr>
          <a:xfrm>
            <a:off x="3916811" y="4825376"/>
            <a:ext cx="1012230" cy="1670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917C758D-A924-413C-B599-4ACFAEC104F9}"/>
              </a:ext>
            </a:extLst>
          </p:cNvPr>
          <p:cNvCxnSpPr>
            <a:cxnSpLocks/>
            <a:stCxn id="81" idx="3"/>
            <a:endCxn id="29" idx="1"/>
          </p:cNvCxnSpPr>
          <p:nvPr/>
        </p:nvCxnSpPr>
        <p:spPr>
          <a:xfrm>
            <a:off x="3916811" y="4825376"/>
            <a:ext cx="1003989" cy="105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F729E0F-ABB6-4636-96F7-1AB9C87E5542}"/>
              </a:ext>
            </a:extLst>
          </p:cNvPr>
          <p:cNvCxnSpPr>
            <a:cxnSpLocks/>
            <a:stCxn id="81" idx="3"/>
            <a:endCxn id="30" idx="1"/>
          </p:cNvCxnSpPr>
          <p:nvPr/>
        </p:nvCxnSpPr>
        <p:spPr>
          <a:xfrm>
            <a:off x="3916811" y="4825376"/>
            <a:ext cx="1003989" cy="573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485C731C-1496-4232-9160-1601C8C9DA4B}"/>
              </a:ext>
            </a:extLst>
          </p:cNvPr>
          <p:cNvSpPr/>
          <p:nvPr/>
        </p:nvSpPr>
        <p:spPr>
          <a:xfrm>
            <a:off x="2632463" y="4178532"/>
            <a:ext cx="1284348" cy="12936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dirty="0" smtClean="0"/>
              <a:t>Head </a:t>
            </a:r>
            <a:r>
              <a:rPr lang="en-GB" sz="1100" dirty="0"/>
              <a:t>of Business Intelligence – Information Management</a:t>
            </a:r>
            <a:endParaRPr lang="en-US" dirty="0"/>
          </a:p>
          <a:p>
            <a:pPr algn="ctr"/>
            <a:r>
              <a:rPr lang="en-GB" sz="1100" dirty="0"/>
              <a:t>(8b)</a:t>
            </a:r>
          </a:p>
        </p:txBody>
      </p: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8C7008B0-1EFA-4C82-9B7A-ABE59E25E4A1}"/>
              </a:ext>
            </a:extLst>
          </p:cNvPr>
          <p:cNvCxnSpPr>
            <a:cxnSpLocks/>
            <a:stCxn id="19" idx="3"/>
            <a:endCxn id="23" idx="1"/>
          </p:cNvCxnSpPr>
          <p:nvPr/>
        </p:nvCxnSpPr>
        <p:spPr>
          <a:xfrm>
            <a:off x="8317809" y="3304754"/>
            <a:ext cx="1246860" cy="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8C7008B0-1EFA-4C82-9B7A-ABE59E25E4A1}"/>
              </a:ext>
            </a:extLst>
          </p:cNvPr>
          <p:cNvCxnSpPr>
            <a:cxnSpLocks/>
            <a:stCxn id="20" idx="3"/>
            <a:endCxn id="25" idx="1"/>
          </p:cNvCxnSpPr>
          <p:nvPr/>
        </p:nvCxnSpPr>
        <p:spPr>
          <a:xfrm flipV="1">
            <a:off x="8317809" y="3808127"/>
            <a:ext cx="1246860" cy="14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8C7008B0-1EFA-4C82-9B7A-ABE59E25E4A1}"/>
              </a:ext>
            </a:extLst>
          </p:cNvPr>
          <p:cNvCxnSpPr>
            <a:cxnSpLocks/>
            <a:stCxn id="21" idx="3"/>
            <a:endCxn id="27" idx="1"/>
          </p:cNvCxnSpPr>
          <p:nvPr/>
        </p:nvCxnSpPr>
        <p:spPr>
          <a:xfrm flipV="1">
            <a:off x="8317809" y="4333631"/>
            <a:ext cx="1246860" cy="36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8C7008B0-1EFA-4C82-9B7A-ABE59E25E4A1}"/>
              </a:ext>
            </a:extLst>
          </p:cNvPr>
          <p:cNvCxnSpPr>
            <a:cxnSpLocks/>
            <a:stCxn id="31" idx="3"/>
            <a:endCxn id="32" idx="1"/>
          </p:cNvCxnSpPr>
          <p:nvPr/>
        </p:nvCxnSpPr>
        <p:spPr>
          <a:xfrm>
            <a:off x="8317809" y="5969441"/>
            <a:ext cx="1246860" cy="320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8C7008B0-1EFA-4C82-9B7A-ABE59E25E4A1}"/>
              </a:ext>
            </a:extLst>
          </p:cNvPr>
          <p:cNvCxnSpPr>
            <a:cxnSpLocks/>
            <a:stCxn id="29" idx="3"/>
            <a:endCxn id="33" idx="1"/>
          </p:cNvCxnSpPr>
          <p:nvPr/>
        </p:nvCxnSpPr>
        <p:spPr>
          <a:xfrm>
            <a:off x="8317809" y="4835895"/>
            <a:ext cx="12468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8C7008B0-1EFA-4C82-9B7A-ABE59E25E4A1}"/>
              </a:ext>
            </a:extLst>
          </p:cNvPr>
          <p:cNvCxnSpPr>
            <a:cxnSpLocks/>
            <a:stCxn id="30" idx="3"/>
            <a:endCxn id="34" idx="1"/>
          </p:cNvCxnSpPr>
          <p:nvPr/>
        </p:nvCxnSpPr>
        <p:spPr>
          <a:xfrm flipV="1">
            <a:off x="8317809" y="5346397"/>
            <a:ext cx="1246860" cy="52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Rectangle 271">
            <a:extLst>
              <a:ext uri="{FF2B5EF4-FFF2-40B4-BE49-F238E27FC236}">
                <a16:creationId xmlns:a16="http://schemas.microsoft.com/office/drawing/2014/main" id="{6AFA822C-A533-49FC-8F2F-C086B50EFF5A}"/>
              </a:ext>
            </a:extLst>
          </p:cNvPr>
          <p:cNvSpPr/>
          <p:nvPr/>
        </p:nvSpPr>
        <p:spPr>
          <a:xfrm>
            <a:off x="616100" y="5573076"/>
            <a:ext cx="1514368" cy="81747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Information </a:t>
            </a:r>
            <a:r>
              <a:rPr lang="en-GB" sz="1100" dirty="0"/>
              <a:t>Analyst and Developer</a:t>
            </a:r>
            <a:br>
              <a:rPr lang="en-GB" sz="1100" dirty="0"/>
            </a:br>
            <a:r>
              <a:rPr lang="en-GB" sz="1100" dirty="0"/>
              <a:t>(Trainee)</a:t>
            </a:r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6AFA822C-A533-49FC-8F2F-C086B50EFF5A}"/>
              </a:ext>
            </a:extLst>
          </p:cNvPr>
          <p:cNvSpPr/>
          <p:nvPr/>
        </p:nvSpPr>
        <p:spPr>
          <a:xfrm>
            <a:off x="626775" y="4638913"/>
            <a:ext cx="1493018" cy="80857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Business </a:t>
            </a:r>
            <a:r>
              <a:rPr lang="en-GB" sz="1100" dirty="0"/>
              <a:t>Intelligence Programme support (5) 0.6 FTE</a:t>
            </a:r>
          </a:p>
        </p:txBody>
      </p: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4BDCCF1B-E595-4FBB-80AD-0F03A89160D1}"/>
              </a:ext>
            </a:extLst>
          </p:cNvPr>
          <p:cNvCxnSpPr>
            <a:cxnSpLocks/>
            <a:stCxn id="5" idx="2"/>
            <a:endCxn id="71" idx="0"/>
          </p:cNvCxnSpPr>
          <p:nvPr/>
        </p:nvCxnSpPr>
        <p:spPr>
          <a:xfrm>
            <a:off x="986299" y="3766052"/>
            <a:ext cx="393302" cy="76449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DF4B263-C91D-255B-1493-2FA1A79E7DA7}"/>
              </a:ext>
            </a:extLst>
          </p:cNvPr>
          <p:cNvCxnSpPr>
            <a:cxnSpLocks/>
            <a:stCxn id="31" idx="1"/>
            <a:endCxn id="81" idx="3"/>
          </p:cNvCxnSpPr>
          <p:nvPr/>
        </p:nvCxnSpPr>
        <p:spPr>
          <a:xfrm flipH="1" flipV="1">
            <a:off x="3916811" y="4825376"/>
            <a:ext cx="1003989" cy="11440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F912D9BA-EA66-4375-A00C-98703FDD8455}"/>
              </a:ext>
            </a:extLst>
          </p:cNvPr>
          <p:cNvSpPr/>
          <p:nvPr/>
        </p:nvSpPr>
        <p:spPr>
          <a:xfrm>
            <a:off x="4920800" y="1669447"/>
            <a:ext cx="3397009" cy="410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Senior </a:t>
            </a:r>
            <a:r>
              <a:rPr lang="en-GB" sz="1100" dirty="0"/>
              <a:t>Business Intelligence developer (7)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8880890-FF09-4634-9551-61EBA4F3DF83}"/>
              </a:ext>
            </a:extLst>
          </p:cNvPr>
          <p:cNvSpPr/>
          <p:nvPr/>
        </p:nvSpPr>
        <p:spPr>
          <a:xfrm>
            <a:off x="4920800" y="2600409"/>
            <a:ext cx="3397009" cy="410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Senior </a:t>
            </a:r>
            <a:r>
              <a:rPr lang="en-GB" sz="1100" dirty="0"/>
              <a:t>Business Intelligence developer (7)</a:t>
            </a:r>
          </a:p>
          <a:p>
            <a:pPr algn="ctr"/>
            <a:endParaRPr lang="en-GB" sz="1100" dirty="0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1A664A5-1258-4B04-B452-AB788F603293}"/>
              </a:ext>
            </a:extLst>
          </p:cNvPr>
          <p:cNvCxnSpPr>
            <a:cxnSpLocks/>
            <a:stCxn id="6" idx="3"/>
            <a:endCxn id="15" idx="1"/>
          </p:cNvCxnSpPr>
          <p:nvPr/>
        </p:nvCxnSpPr>
        <p:spPr>
          <a:xfrm>
            <a:off x="3916811" y="1460712"/>
            <a:ext cx="1003989" cy="41393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D8880890-FF09-4634-9551-61EBA4F3DF83}"/>
              </a:ext>
            </a:extLst>
          </p:cNvPr>
          <p:cNvSpPr/>
          <p:nvPr/>
        </p:nvSpPr>
        <p:spPr>
          <a:xfrm>
            <a:off x="9564669" y="1019317"/>
            <a:ext cx="2282400" cy="410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Business </a:t>
            </a:r>
            <a:r>
              <a:rPr lang="en-GB" sz="1100" dirty="0"/>
              <a:t>Intelligence developer (6)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1138477A-2225-4235-B67A-FF6E64A807BC}"/>
              </a:ext>
            </a:extLst>
          </p:cNvPr>
          <p:cNvCxnSpPr>
            <a:cxnSpLocks/>
            <a:stCxn id="6" idx="3"/>
            <a:endCxn id="12" idx="1"/>
          </p:cNvCxnSpPr>
          <p:nvPr/>
        </p:nvCxnSpPr>
        <p:spPr>
          <a:xfrm>
            <a:off x="3916811" y="1460712"/>
            <a:ext cx="1003989" cy="864106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68BFF4F0-3D6F-4371-A202-8F70158F4833}"/>
              </a:ext>
            </a:extLst>
          </p:cNvPr>
          <p:cNvCxnSpPr>
            <a:cxnSpLocks/>
            <a:stCxn id="6" idx="3"/>
            <a:endCxn id="100" idx="1"/>
          </p:cNvCxnSpPr>
          <p:nvPr/>
        </p:nvCxnSpPr>
        <p:spPr>
          <a:xfrm flipV="1">
            <a:off x="3916811" y="1224517"/>
            <a:ext cx="5647858" cy="236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A7C447EB-E775-D30E-1107-B132D7EA93B6}"/>
              </a:ext>
            </a:extLst>
          </p:cNvPr>
          <p:cNvSpPr/>
          <p:nvPr/>
        </p:nvSpPr>
        <p:spPr>
          <a:xfrm>
            <a:off x="9564669" y="1446521"/>
            <a:ext cx="2282400" cy="410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BANK </a:t>
            </a:r>
            <a:r>
              <a:rPr lang="en-GB" sz="1100" dirty="0"/>
              <a:t>Testing resource (5) 0.6 FTE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736F681-C934-373F-CF15-6465B705ADCE}"/>
              </a:ext>
            </a:extLst>
          </p:cNvPr>
          <p:cNvCxnSpPr>
            <a:cxnSpLocks/>
            <a:stCxn id="6" idx="3"/>
            <a:endCxn id="17" idx="1"/>
          </p:cNvCxnSpPr>
          <p:nvPr/>
        </p:nvCxnSpPr>
        <p:spPr>
          <a:xfrm>
            <a:off x="3916811" y="1460712"/>
            <a:ext cx="5647858" cy="191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F1E05E4-6D7B-4D51-B90D-E53BEB5D15A6}"/>
              </a:ext>
            </a:extLst>
          </p:cNvPr>
          <p:cNvSpPr>
            <a:spLocks/>
          </p:cNvSpPr>
          <p:nvPr/>
        </p:nvSpPr>
        <p:spPr>
          <a:xfrm>
            <a:off x="4920800" y="132025"/>
            <a:ext cx="4384335" cy="51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 anchorCtr="0"/>
          <a:lstStyle/>
          <a:p>
            <a:pPr algn="ctr"/>
            <a:r>
              <a:rPr lang="en-GB" sz="1100" b="1" dirty="0"/>
              <a:t>Technical Architecture Service</a:t>
            </a:r>
            <a:br>
              <a:rPr lang="en-GB" sz="1100" b="1" dirty="0"/>
            </a:br>
            <a:r>
              <a:rPr lang="en-GB" sz="200" b="1" dirty="0"/>
              <a:t/>
            </a:r>
            <a:br>
              <a:rPr lang="en-GB" sz="200" b="1" dirty="0"/>
            </a:br>
            <a:r>
              <a:rPr lang="en-GB" sz="1100" dirty="0"/>
              <a:t>	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1A2D57-5C8E-1B95-D58A-F6C6AED6BABD}"/>
              </a:ext>
            </a:extLst>
          </p:cNvPr>
          <p:cNvSpPr txBox="1"/>
          <p:nvPr/>
        </p:nvSpPr>
        <p:spPr>
          <a:xfrm>
            <a:off x="4920801" y="273966"/>
            <a:ext cx="20895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lt1"/>
                </a:solidFill>
              </a:rPr>
              <a:t>Cloud </a:t>
            </a:r>
            <a:r>
              <a:rPr lang="en-GB" sz="1100" dirty="0">
                <a:solidFill>
                  <a:schemeClr val="lt1"/>
                </a:solidFill>
              </a:rPr>
              <a:t>Solutions Architect (8a)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B7F9EB-2EE1-659C-BEDE-15433061A815}"/>
              </a:ext>
            </a:extLst>
          </p:cNvPr>
          <p:cNvSpPr txBox="1"/>
          <p:nvPr/>
        </p:nvSpPr>
        <p:spPr>
          <a:xfrm>
            <a:off x="6884276" y="273966"/>
            <a:ext cx="23896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Senior </a:t>
            </a:r>
            <a:r>
              <a:rPr lang="en-GB" sz="1100" dirty="0">
                <a:solidFill>
                  <a:schemeClr val="bg1"/>
                </a:solidFill>
              </a:rPr>
              <a:t>Data Warehouse Developer (7)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DB3C161-9C57-E06F-E0AF-79945B284475}"/>
              </a:ext>
            </a:extLst>
          </p:cNvPr>
          <p:cNvSpPr>
            <a:spLocks/>
          </p:cNvSpPr>
          <p:nvPr/>
        </p:nvSpPr>
        <p:spPr>
          <a:xfrm>
            <a:off x="4929041" y="694401"/>
            <a:ext cx="3983732" cy="502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 anchorCtr="0"/>
          <a:lstStyle/>
          <a:p>
            <a:pPr algn="ctr"/>
            <a:r>
              <a:rPr lang="en-GB" sz="1100" b="1" dirty="0"/>
              <a:t>Automation Service</a:t>
            </a:r>
            <a:br>
              <a:rPr lang="en-GB" sz="1100" b="1" dirty="0"/>
            </a:br>
            <a:r>
              <a:rPr lang="en-GB" sz="200" b="1" dirty="0"/>
              <a:t/>
            </a:r>
            <a:br>
              <a:rPr lang="en-GB" sz="200" b="1" dirty="0"/>
            </a:br>
            <a:r>
              <a:rPr lang="en-GB" sz="1100" dirty="0"/>
              <a:t>	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E17F1FE-9BB9-551B-1EAA-6FC2B8148449}"/>
              </a:ext>
            </a:extLst>
          </p:cNvPr>
          <p:cNvSpPr txBox="1"/>
          <p:nvPr/>
        </p:nvSpPr>
        <p:spPr>
          <a:xfrm>
            <a:off x="4929041" y="792147"/>
            <a:ext cx="1839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lt1"/>
                </a:solidFill>
              </a:rPr>
              <a:t/>
            </a:r>
            <a:br>
              <a:rPr lang="en-GB" sz="1100" b="1" dirty="0">
                <a:solidFill>
                  <a:schemeClr val="lt1"/>
                </a:solidFill>
              </a:rPr>
            </a:br>
            <a:r>
              <a:rPr lang="en-GB" sz="1100" dirty="0">
                <a:solidFill>
                  <a:schemeClr val="lt1"/>
                </a:solidFill>
              </a:rPr>
              <a:t>Lead DevOps Engineer (8a)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AE564BF-5396-AE67-72D9-E7690752BE32}"/>
              </a:ext>
            </a:extLst>
          </p:cNvPr>
          <p:cNvSpPr txBox="1"/>
          <p:nvPr/>
        </p:nvSpPr>
        <p:spPr>
          <a:xfrm>
            <a:off x="7168354" y="792147"/>
            <a:ext cx="17444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 dirty="0" smtClean="0">
              <a:solidFill>
                <a:schemeClr val="bg1"/>
              </a:solidFill>
            </a:endParaRPr>
          </a:p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Lead </a:t>
            </a:r>
            <a:r>
              <a:rPr lang="en-GB" sz="1100" dirty="0">
                <a:solidFill>
                  <a:schemeClr val="bg1"/>
                </a:solidFill>
              </a:rPr>
              <a:t>Data Engineer (7)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26E2968-D5C0-952C-6BE7-A209F1794E6E}"/>
              </a:ext>
            </a:extLst>
          </p:cNvPr>
          <p:cNvCxnSpPr>
            <a:cxnSpLocks/>
            <a:stCxn id="9" idx="1"/>
            <a:endCxn id="6" idx="3"/>
          </p:cNvCxnSpPr>
          <p:nvPr/>
        </p:nvCxnSpPr>
        <p:spPr>
          <a:xfrm flipH="1">
            <a:off x="3916811" y="489410"/>
            <a:ext cx="1003990" cy="971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16C3E96-5294-7310-C384-162F56D96C6C}"/>
              </a:ext>
            </a:extLst>
          </p:cNvPr>
          <p:cNvCxnSpPr>
            <a:cxnSpLocks/>
            <a:stCxn id="35" idx="1"/>
          </p:cNvCxnSpPr>
          <p:nvPr/>
        </p:nvCxnSpPr>
        <p:spPr>
          <a:xfrm flipH="1">
            <a:off x="3942155" y="1007591"/>
            <a:ext cx="986886" cy="462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925A6C1F-7672-2485-7327-A21D6CD71DDA}"/>
              </a:ext>
            </a:extLst>
          </p:cNvPr>
          <p:cNvSpPr/>
          <p:nvPr/>
        </p:nvSpPr>
        <p:spPr>
          <a:xfrm>
            <a:off x="4920800" y="2119618"/>
            <a:ext cx="3397009" cy="410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Senior </a:t>
            </a:r>
            <a:r>
              <a:rPr lang="en-GB" sz="1100" dirty="0"/>
              <a:t>Business Intelligence developer (7)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A0F7BE7-12C5-288D-325A-D74B5B718DA8}"/>
              </a:ext>
            </a:extLst>
          </p:cNvPr>
          <p:cNvSpPr/>
          <p:nvPr/>
        </p:nvSpPr>
        <p:spPr>
          <a:xfrm>
            <a:off x="549620" y="4530550"/>
            <a:ext cx="1659961" cy="1971615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51E73AAF-DE58-538E-76CA-728848588CF1}"/>
              </a:ext>
            </a:extLst>
          </p:cNvPr>
          <p:cNvCxnSpPr>
            <a:cxnSpLocks/>
            <a:stCxn id="6" idx="3"/>
            <a:endCxn id="16" idx="1"/>
          </p:cNvCxnSpPr>
          <p:nvPr/>
        </p:nvCxnSpPr>
        <p:spPr>
          <a:xfrm>
            <a:off x="3916811" y="1460712"/>
            <a:ext cx="1003989" cy="1344897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50359D3-9631-6575-9D86-5FA2453AE9FE}"/>
              </a:ext>
            </a:extLst>
          </p:cNvPr>
          <p:cNvSpPr/>
          <p:nvPr/>
        </p:nvSpPr>
        <p:spPr>
          <a:xfrm>
            <a:off x="9564669" y="5603696"/>
            <a:ext cx="2281766" cy="410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BANK </a:t>
            </a:r>
            <a:r>
              <a:rPr lang="en-GB" sz="1100" dirty="0"/>
              <a:t>Information analyst (5) 0.4 FTE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DCA216-188E-6B1B-A1CF-69DDA32D9942}"/>
              </a:ext>
            </a:extLst>
          </p:cNvPr>
          <p:cNvCxnSpPr>
            <a:cxnSpLocks/>
            <a:stCxn id="30" idx="3"/>
            <a:endCxn id="11" idx="1"/>
          </p:cNvCxnSpPr>
          <p:nvPr/>
        </p:nvCxnSpPr>
        <p:spPr>
          <a:xfrm>
            <a:off x="8317809" y="5398666"/>
            <a:ext cx="1246860" cy="410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871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90C51B8E2DA041A7C716FE977D1AD9" ma:contentTypeVersion="21" ma:contentTypeDescription="Create a new document." ma:contentTypeScope="" ma:versionID="fcaf167f4394b70ee19fae2e9b04b03e">
  <xsd:schema xmlns:xsd="http://www.w3.org/2001/XMLSchema" xmlns:xs="http://www.w3.org/2001/XMLSchema" xmlns:p="http://schemas.microsoft.com/office/2006/metadata/properties" xmlns:ns1="http://schemas.microsoft.com/sharepoint/v3" xmlns:ns2="c60094c1-103e-4691-ab6b-603e2df31610" xmlns:ns3="6584e5a5-4f8c-4090-b1cd-fba3d2dfea20" targetNamespace="http://schemas.microsoft.com/office/2006/metadata/properties" ma:root="true" ma:fieldsID="d61e474eca3b8a6095588212261cde2d" ns1:_="" ns2:_="" ns3:_="">
    <xsd:import namespace="http://schemas.microsoft.com/sharepoint/v3"/>
    <xsd:import namespace="c60094c1-103e-4691-ab6b-603e2df31610"/>
    <xsd:import namespace="6584e5a5-4f8c-4090-b1cd-fba3d2dfea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Comment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094c1-103e-4691-ab6b-603e2df316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mments" ma:index="25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84e5a5-4f8c-4090-b1cd-fba3d2dfea2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48d52c1-7527-4a94-b048-d2193521e279}" ma:internalName="TaxCatchAll" ma:showField="CatchAllData" ma:web="6584e5a5-4f8c-4090-b1cd-fba3d2dfea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c60094c1-103e-4691-ab6b-603e2df31610">
      <Terms xmlns="http://schemas.microsoft.com/office/infopath/2007/PartnerControls"/>
    </lcf76f155ced4ddcb4097134ff3c332f>
    <TaxCatchAll xmlns="6584e5a5-4f8c-4090-b1cd-fba3d2dfea20"/>
    <_ip_UnifiedCompliancePolicyProperties xmlns="http://schemas.microsoft.com/sharepoint/v3" xsi:nil="true"/>
    <Comments xmlns="c60094c1-103e-4691-ab6b-603e2df31610" xsi:nil="true"/>
  </documentManagement>
</p:properties>
</file>

<file path=customXml/itemProps1.xml><?xml version="1.0" encoding="utf-8"?>
<ds:datastoreItem xmlns:ds="http://schemas.openxmlformats.org/officeDocument/2006/customXml" ds:itemID="{CC15986C-3888-4231-ABF5-46FD7B315C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60094c1-103e-4691-ab6b-603e2df31610"/>
    <ds:schemaRef ds:uri="6584e5a5-4f8c-4090-b1cd-fba3d2dfea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4F346E0-425A-46C8-904C-035829003E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E7352D-BDD5-4454-9221-C96C790A631B}">
  <ds:schemaRefs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elements/1.1/"/>
    <ds:schemaRef ds:uri="http://schemas.microsoft.com/office/infopath/2007/PartnerControls"/>
    <ds:schemaRef ds:uri="6584e5a5-4f8c-4090-b1cd-fba3d2dfea20"/>
    <ds:schemaRef ds:uri="http://purl.org/dc/terms/"/>
    <ds:schemaRef ds:uri="c60094c1-103e-4691-ab6b-603e2df31610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Thomas</dc:creator>
  <cp:lastModifiedBy>Nicholas Thomas</cp:lastModifiedBy>
  <cp:revision>1</cp:revision>
  <dcterms:created xsi:type="dcterms:W3CDTF">2024-05-07T06:54:53Z</dcterms:created>
  <dcterms:modified xsi:type="dcterms:W3CDTF">2024-05-07T06:55:43Z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0x010100D490C51B8E2DA041A7C716FE977D1AD9</vt:lpwstr>
  </property>
</Properties>
</file>