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611" autoAdjust="0"/>
  </p:normalViewPr>
  <p:slideViewPr>
    <p:cSldViewPr snapToGrid="0">
      <p:cViewPr varScale="1">
        <p:scale>
          <a:sx n="44" d="100"/>
          <a:sy n="44" d="100"/>
        </p:scale>
        <p:origin x="106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ER, Lisa (EAST LONDON NHS FOUNDATION TRUST)" userId="a6cf1b36-3461-4ba9-b07a-12b2aaf38caf" providerId="ADAL" clId="{12DFB1DC-E5F6-46E7-AB84-83FB12509518}"/>
    <pc:docChg chg="custSel modSld">
      <pc:chgData name="BAKER, Lisa (EAST LONDON NHS FOUNDATION TRUST)" userId="a6cf1b36-3461-4ba9-b07a-12b2aaf38caf" providerId="ADAL" clId="{12DFB1DC-E5F6-46E7-AB84-83FB12509518}" dt="2024-02-24T11:49:18.830" v="64" actId="1076"/>
      <pc:docMkLst>
        <pc:docMk/>
      </pc:docMkLst>
      <pc:sldChg chg="addSp delSp modSp mod modNotesTx">
        <pc:chgData name="BAKER, Lisa (EAST LONDON NHS FOUNDATION TRUST)" userId="a6cf1b36-3461-4ba9-b07a-12b2aaf38caf" providerId="ADAL" clId="{12DFB1DC-E5F6-46E7-AB84-83FB12509518}" dt="2024-02-24T11:49:18.830" v="64" actId="1076"/>
        <pc:sldMkLst>
          <pc:docMk/>
          <pc:sldMk cId="3595818782" sldId="275"/>
        </pc:sldMkLst>
        <pc:spChg chg="mod">
          <ac:chgData name="BAKER, Lisa (EAST LONDON NHS FOUNDATION TRUST)" userId="a6cf1b36-3461-4ba9-b07a-12b2aaf38caf" providerId="ADAL" clId="{12DFB1DC-E5F6-46E7-AB84-83FB12509518}" dt="2024-02-24T11:49:15.567" v="63" actId="5793"/>
          <ac:spMkLst>
            <pc:docMk/>
            <pc:sldMk cId="3595818782" sldId="275"/>
            <ac:spMk id="5" creationId="{3AD4FD79-53B8-4633-AB23-D9F1B330F83A}"/>
          </ac:spMkLst>
        </pc:spChg>
        <pc:spChg chg="mod">
          <ac:chgData name="BAKER, Lisa (EAST LONDON NHS FOUNDATION TRUST)" userId="a6cf1b36-3461-4ba9-b07a-12b2aaf38caf" providerId="ADAL" clId="{12DFB1DC-E5F6-46E7-AB84-83FB12509518}" dt="2024-02-24T11:46:28.690" v="23" actId="20577"/>
          <ac:spMkLst>
            <pc:docMk/>
            <pc:sldMk cId="3595818782" sldId="275"/>
            <ac:spMk id="6" creationId="{A379DD66-6565-400B-90C3-9B3C676BC0C8}"/>
          </ac:spMkLst>
        </pc:spChg>
        <pc:picChg chg="del">
          <ac:chgData name="BAKER, Lisa (EAST LONDON NHS FOUNDATION TRUST)" userId="a6cf1b36-3461-4ba9-b07a-12b2aaf38caf" providerId="ADAL" clId="{12DFB1DC-E5F6-46E7-AB84-83FB12509518}" dt="2024-02-24T11:46:43.998" v="24" actId="478"/>
          <ac:picMkLst>
            <pc:docMk/>
            <pc:sldMk cId="3595818782" sldId="275"/>
            <ac:picMk id="9" creationId="{734688E6-6A37-3DD3-D81E-0142AB4E23AD}"/>
          </ac:picMkLst>
        </pc:picChg>
        <pc:picChg chg="add mod">
          <ac:chgData name="BAKER, Lisa (EAST LONDON NHS FOUNDATION TRUST)" userId="a6cf1b36-3461-4ba9-b07a-12b2aaf38caf" providerId="ADAL" clId="{12DFB1DC-E5F6-46E7-AB84-83FB12509518}" dt="2024-02-24T11:49:18.830" v="64" actId="1076"/>
          <ac:picMkLst>
            <pc:docMk/>
            <pc:sldMk cId="3595818782" sldId="275"/>
            <ac:picMk id="11" creationId="{B1F48413-8AC5-804B-284F-91FA83196B3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8B9A8-DF15-4D59-A0E0-44B65091D3DD}" type="datetimeFigureOut">
              <a:rPr lang="en-GB" smtClean="0"/>
              <a:t>24/02/2024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310F1-C5DA-4F2E-BCF3-2C37448425EE}" type="slidenum">
              <a:rPr lang="en-GB" smtClean="0"/>
              <a:t>‹#›</a:t>
            </a:fld>
            <a:endParaRPr lang="en-GB"/>
          </a:p>
        </p:txBody>
      </p:sp>
    </p:spTree>
    <p:extLst>
      <p:ext uri="{BB962C8B-B14F-4D97-AF65-F5344CB8AC3E}">
        <p14:creationId xmlns:p14="http://schemas.microsoft.com/office/powerpoint/2010/main" val="116036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Arial" panose="020B0604020202020204" pitchFamily="34" charset="0"/>
              </a:rPr>
              <a:t>Gibb's Reflective Cycle</a:t>
            </a:r>
          </a:p>
          <a:p>
            <a:pPr algn="l"/>
            <a:r>
              <a:rPr lang="en-US" b="0" i="0" dirty="0">
                <a:solidFill>
                  <a:srgbClr val="333333"/>
                </a:solidFill>
                <a:effectLst/>
                <a:latin typeface="Arial" panose="020B0604020202020204" pitchFamily="34" charset="0"/>
              </a:rPr>
              <a:t>The final model builds on the other three and adds more stages. It is one of the more complex models of reflection but it may be that you find having multiple stages of the process to guide you reassuring. Gibb's cycle contains six stages:</a:t>
            </a:r>
          </a:p>
          <a:p>
            <a:pPr algn="l">
              <a:buFont typeface="Arial" panose="020B0604020202020204" pitchFamily="34" charset="0"/>
              <a:buChar char="•"/>
            </a:pPr>
            <a:r>
              <a:rPr lang="en-US" b="0" i="0" dirty="0">
                <a:solidFill>
                  <a:srgbClr val="333333"/>
                </a:solidFill>
                <a:effectLst/>
                <a:latin typeface="Arial" panose="020B0604020202020204" pitchFamily="34" charset="0"/>
              </a:rPr>
              <a:t>Description</a:t>
            </a:r>
          </a:p>
          <a:p>
            <a:pPr algn="l">
              <a:buFont typeface="Arial" panose="020B0604020202020204" pitchFamily="34" charset="0"/>
              <a:buChar char="•"/>
            </a:pPr>
            <a:r>
              <a:rPr lang="en-US" b="0" i="0" dirty="0">
                <a:solidFill>
                  <a:srgbClr val="333333"/>
                </a:solidFill>
                <a:effectLst/>
                <a:latin typeface="Arial" panose="020B0604020202020204" pitchFamily="34" charset="0"/>
              </a:rPr>
              <a:t>Feelings</a:t>
            </a:r>
          </a:p>
          <a:p>
            <a:pPr algn="l">
              <a:buFont typeface="Arial" panose="020B0604020202020204" pitchFamily="34" charset="0"/>
              <a:buChar char="•"/>
            </a:pPr>
            <a:r>
              <a:rPr lang="en-US" b="0" i="0" dirty="0">
                <a:solidFill>
                  <a:srgbClr val="333333"/>
                </a:solidFill>
                <a:effectLst/>
                <a:latin typeface="Arial" panose="020B0604020202020204" pitchFamily="34" charset="0"/>
              </a:rPr>
              <a:t>Evaluation</a:t>
            </a:r>
          </a:p>
          <a:p>
            <a:pPr algn="l">
              <a:buFont typeface="Arial" panose="020B0604020202020204" pitchFamily="34" charset="0"/>
              <a:buChar char="•"/>
            </a:pPr>
            <a:r>
              <a:rPr lang="en-US" b="0" i="0" dirty="0">
                <a:solidFill>
                  <a:srgbClr val="333333"/>
                </a:solidFill>
                <a:effectLst/>
                <a:latin typeface="Arial" panose="020B0604020202020204" pitchFamily="34" charset="0"/>
              </a:rPr>
              <a:t>Analysis</a:t>
            </a:r>
          </a:p>
          <a:p>
            <a:pPr algn="l">
              <a:buFont typeface="Arial" panose="020B0604020202020204" pitchFamily="34" charset="0"/>
              <a:buChar char="•"/>
            </a:pPr>
            <a:r>
              <a:rPr lang="en-US" b="0" i="0" dirty="0">
                <a:solidFill>
                  <a:srgbClr val="333333"/>
                </a:solidFill>
                <a:effectLst/>
                <a:latin typeface="Arial" panose="020B0604020202020204" pitchFamily="34" charset="0"/>
              </a:rPr>
              <a:t>Conclusion</a:t>
            </a:r>
          </a:p>
          <a:p>
            <a:pPr algn="l">
              <a:buFont typeface="Arial" panose="020B0604020202020204" pitchFamily="34" charset="0"/>
              <a:buChar char="•"/>
            </a:pPr>
            <a:r>
              <a:rPr lang="en-US" b="0" i="0" dirty="0">
                <a:solidFill>
                  <a:srgbClr val="333333"/>
                </a:solidFill>
                <a:effectLst/>
                <a:latin typeface="Arial" panose="020B0604020202020204" pitchFamily="34" charset="0"/>
              </a:rPr>
              <a:t>Action plan</a:t>
            </a:r>
          </a:p>
          <a:p>
            <a:pPr algn="l"/>
            <a:r>
              <a:rPr lang="en-US" b="0" i="0" dirty="0">
                <a:solidFill>
                  <a:srgbClr val="333333"/>
                </a:solidFill>
                <a:effectLst/>
                <a:latin typeface="Arial" panose="020B0604020202020204" pitchFamily="34" charset="0"/>
              </a:rPr>
              <a:t>As with other models, Gibb's begins with an outline of the experience being reflected on. It then encourages us to focus on our feelings about the experience, both during it an after. The next step involves evaluating the experience - what was good or bad about it from our point of view? We can then use this evaluation to </a:t>
            </a:r>
            <a:r>
              <a:rPr lang="en-US" b="0" i="0" dirty="0" err="1">
                <a:solidFill>
                  <a:srgbClr val="333333"/>
                </a:solidFill>
                <a:effectLst/>
                <a:latin typeface="Arial" panose="020B0604020202020204" pitchFamily="34" charset="0"/>
              </a:rPr>
              <a:t>analyse</a:t>
            </a:r>
            <a:r>
              <a:rPr lang="en-US" b="0" i="0" dirty="0">
                <a:solidFill>
                  <a:srgbClr val="333333"/>
                </a:solidFill>
                <a:effectLst/>
                <a:latin typeface="Arial" panose="020B0604020202020204" pitchFamily="34" charset="0"/>
              </a:rPr>
              <a:t> the situation and try to make sense of it. This analysis will result in a conclusion about what other actions (if any) we could have taken to reach a different outcome. The final stage involves building an action plan of steps which we can take the next time we find ourselves in a similar situation. </a:t>
            </a:r>
          </a:p>
          <a:p>
            <a:endParaRPr lang="en-GB" dirty="0"/>
          </a:p>
        </p:txBody>
      </p:sp>
      <p:sp>
        <p:nvSpPr>
          <p:cNvPr id="4" name="Slide Number Placeholder 3"/>
          <p:cNvSpPr>
            <a:spLocks noGrp="1"/>
          </p:cNvSpPr>
          <p:nvPr>
            <p:ph type="sldNum" sz="quarter" idx="5"/>
          </p:nvPr>
        </p:nvSpPr>
        <p:spPr/>
        <p:txBody>
          <a:bodyPr/>
          <a:lstStyle/>
          <a:p>
            <a:fld id="{071310F1-C5DA-4F2E-BCF3-2C37448425EE}" type="slidenum">
              <a:rPr lang="en-GB" smtClean="0"/>
              <a:t>1</a:t>
            </a:fld>
            <a:endParaRPr lang="en-GB"/>
          </a:p>
        </p:txBody>
      </p:sp>
    </p:spTree>
    <p:extLst>
      <p:ext uri="{BB962C8B-B14F-4D97-AF65-F5344CB8AC3E}">
        <p14:creationId xmlns:p14="http://schemas.microsoft.com/office/powerpoint/2010/main" val="113855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67DD-3795-CACB-66FF-34E792C5B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E2F8DD-02FC-42AF-5D3F-50F6827723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FFB0BC-220D-61F9-DB39-0C46B0D935D6}"/>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E295E8B4-7D16-3FCE-0825-7A3B67AE25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06A314-7A20-9633-73DE-128E52D1BB5B}"/>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32616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BC29-D9EB-2E77-54EA-4A02DE6A07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C4EE19-CEDE-8600-73CC-591F9D9F52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ABC43E-B328-1CD2-EF2B-2DDAEC681A39}"/>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F14C479A-DF7D-80BB-63A3-C5F6516F8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98BF67-DE90-2D4A-FEAB-11D12562CE9E}"/>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61273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6B216D-9BAA-2580-F535-972D5F91E4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6BBF64-A347-53BF-DED8-E7750455EE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DDB760-B252-AC37-A7E0-421BF4CAD8DA}"/>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03188904-0B42-74D9-E41F-549690F88C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56F32C-658A-A141-A5F5-253BD56AA805}"/>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3345438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pic>
        <p:nvPicPr>
          <p:cNvPr id="8" name="Picture 7" descr="Text&#10;&#10;Description automatically generated with low confidence">
            <a:extLst>
              <a:ext uri="{FF2B5EF4-FFF2-40B4-BE49-F238E27FC236}">
                <a16:creationId xmlns:a16="http://schemas.microsoft.com/office/drawing/2014/main" id="{83400AE1-494C-2F41-8C8C-5EDAEA322113}"/>
              </a:ext>
            </a:extLst>
          </p:cNvPr>
          <p:cNvPicPr>
            <a:picLocks noChangeAspect="1"/>
          </p:cNvPicPr>
          <p:nvPr userDrawn="1"/>
        </p:nvPicPr>
        <p:blipFill>
          <a:blip r:embed="rId2"/>
          <a:stretch>
            <a:fillRect/>
          </a:stretch>
        </p:blipFill>
        <p:spPr>
          <a:xfrm>
            <a:off x="372536" y="5943666"/>
            <a:ext cx="1964267" cy="677140"/>
          </a:xfrm>
          <a:prstGeom prst="rect">
            <a:avLst/>
          </a:prstGeom>
        </p:spPr>
      </p:pic>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3"/>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sp>
        <p:nvSpPr>
          <p:cNvPr id="14" name="Text Placeholder 5">
            <a:extLst>
              <a:ext uri="{FF2B5EF4-FFF2-40B4-BE49-F238E27FC236}">
                <a16:creationId xmlns:a16="http://schemas.microsoft.com/office/drawing/2014/main" id="{E36A0934-E77B-CD45-A334-A5AEE9F0DADE}"/>
              </a:ext>
            </a:extLst>
          </p:cNvPr>
          <p:cNvSpPr>
            <a:spLocks noGrp="1"/>
          </p:cNvSpPr>
          <p:nvPr>
            <p:ph type="body" sz="quarter" idx="11" hasCustomPrompt="1"/>
          </p:nvPr>
        </p:nvSpPr>
        <p:spPr>
          <a:xfrm>
            <a:off x="812279" y="1883900"/>
            <a:ext cx="3651414" cy="3206771"/>
          </a:xfrm>
        </p:spPr>
        <p:txBody>
          <a:bodyPr>
            <a:normAutofit/>
          </a:bodyPr>
          <a:lstStyle>
            <a:lvl1pPr marL="285750" marR="0" indent="-285750" algn="l" defTabSz="914400" rtl="0" eaLnBrk="1" fontAlgn="auto" latinLnBrk="0" hangingPunct="1">
              <a:lnSpc>
                <a:spcPct val="100000"/>
              </a:lnSpc>
              <a:spcBef>
                <a:spcPts val="0"/>
              </a:spcBef>
              <a:spcAft>
                <a:spcPts val="600"/>
              </a:spcAft>
              <a:buClr>
                <a:srgbClr val="0067A5"/>
              </a:buClr>
              <a:buSzTx/>
              <a:buFont typeface="Arial" panose="020B0604020202020204" pitchFamily="34" charset="0"/>
              <a:buChar char="•"/>
              <a:tabLst/>
              <a:defRPr lang="en-GB" sz="1600" kern="1200" dirty="0">
                <a:solidFill>
                  <a:schemeClr val="tx1"/>
                </a:solidFill>
                <a:effectLst/>
                <a:latin typeface="+mn-lt"/>
                <a:ea typeface="+mn-ea"/>
                <a:cs typeface="+mn-cs"/>
              </a:defRPr>
            </a:lvl1pPr>
          </a:lstStyle>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1</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2</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3</a:t>
            </a:r>
          </a:p>
        </p:txBody>
      </p:sp>
    </p:spTree>
    <p:extLst>
      <p:ext uri="{BB962C8B-B14F-4D97-AF65-F5344CB8AC3E}">
        <p14:creationId xmlns:p14="http://schemas.microsoft.com/office/powerpoint/2010/main" val="280258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1514C-1E47-3B1B-5B73-0CACD1DF05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662C18-072A-98FC-E3A0-1ADF570C30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D1ACF3-39AA-1B45-0DAD-CBAF8826B1C8}"/>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0BFF14DD-F064-B789-C30F-E996B2D8D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B3AD2-3334-51EB-13A3-56BE3AB5929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16945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0A3A-7F75-9D56-891B-281AFED93B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E22375-EB52-6460-32FA-9401310E0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0A5138-EC03-0E8B-7DCB-1429614D9572}"/>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9C133100-E3D2-55DC-9C0D-7114F421A3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6A6C3-E01F-34E4-5EC3-CAEFC54CE14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80787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EA3F-532D-D3CD-C517-AFC2E654FA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ED4BAF-950C-B446-77AE-C89FFBE92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5E16EB-1B36-1325-126F-536C0F05BD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DDA6B3-0D55-553F-5510-466B0A8D2531}"/>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0039C238-0D44-F4D0-80A3-53FF04541F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9ED5E1-D72D-F61A-30B4-711343F701C9}"/>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67393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87440-0113-2811-3A37-1C3B28888A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A4837A-EEBD-6471-FC3F-B9B49F9377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B0C01B-FB49-7D65-8CA6-9DA4F714ED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4D17F-7A28-7C4A-572D-A2B3CEB076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3B22F2-F5C0-8D62-04BF-14134038AD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C3B89C-FEA9-5118-D41B-7007E10EE016}"/>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8" name="Footer Placeholder 7">
            <a:extLst>
              <a:ext uri="{FF2B5EF4-FFF2-40B4-BE49-F238E27FC236}">
                <a16:creationId xmlns:a16="http://schemas.microsoft.com/office/drawing/2014/main" id="{DD1A78DA-144F-0973-0066-D8082809D9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EF06C8-B65A-13D3-0B17-451E09164713}"/>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363847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3F89-3F34-AD2A-BD82-A26C82FA2C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3C9F8B-D2FA-618C-1813-EE8DE49FBA28}"/>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4" name="Footer Placeholder 3">
            <a:extLst>
              <a:ext uri="{FF2B5EF4-FFF2-40B4-BE49-F238E27FC236}">
                <a16:creationId xmlns:a16="http://schemas.microsoft.com/office/drawing/2014/main" id="{356F0F58-4C53-3643-7716-2ACEE33D5E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A903D4-E999-6600-D688-71CE48BEE0C8}"/>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21157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79373-78D3-0F2F-F2C9-C4DC6D34065A}"/>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3" name="Footer Placeholder 2">
            <a:extLst>
              <a:ext uri="{FF2B5EF4-FFF2-40B4-BE49-F238E27FC236}">
                <a16:creationId xmlns:a16="http://schemas.microsoft.com/office/drawing/2014/main" id="{40B63515-AED5-E62C-F34C-859BD0F061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26BA67-2A8D-978C-9005-6584AF78D16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6578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0E8F-6D61-79A2-E413-3F2CD8C60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A49EAC-3142-5A6F-8BAB-BBF27119B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7BD4E7-FF8D-0F4B-8AA0-7D19757217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1C7264-7628-E241-94AC-D3AB35554C1B}"/>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AD309339-D130-09B2-8B7E-340935750D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15C609-CFA5-F780-4E00-6C61F556F935}"/>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62660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926C-AEB4-FF69-D86D-F37F629739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4BB3A8-2C44-58FB-A15D-18E9EAAB6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43FDBE-F210-8BF4-0B5C-E9E0DA785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1486B2-C001-0A0F-06F8-0D59A5D12561}"/>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646F470D-9F76-D664-6BF2-87445DAD21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E73D5C-2F76-1768-726B-1A2348429124}"/>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76248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30388-2711-7DD2-D0FA-1BE1BF0D2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8D77AB-1F87-761E-3158-4B3F6A5429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6A04BF-2B06-6797-BA4B-B66342B462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A99307AA-F901-1E69-86F3-DB9D2ADDC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50F01B-6CA2-2FBF-C5CB-4532CAD9B4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A0323-651C-456F-A6CF-51AEBF5D7D9B}" type="slidenum">
              <a:rPr lang="en-GB" smtClean="0"/>
              <a:t>‹#›</a:t>
            </a:fld>
            <a:endParaRPr lang="en-GB"/>
          </a:p>
        </p:txBody>
      </p:sp>
    </p:spTree>
    <p:extLst>
      <p:ext uri="{BB962C8B-B14F-4D97-AF65-F5344CB8AC3E}">
        <p14:creationId xmlns:p14="http://schemas.microsoft.com/office/powerpoint/2010/main" val="356910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8" y="371445"/>
            <a:ext cx="5694029" cy="642424"/>
          </a:xfrm>
        </p:spPr>
        <p:txBody>
          <a:bodyPr>
            <a:normAutofit/>
          </a:bodyPr>
          <a:lstStyle/>
          <a:p>
            <a:r>
              <a:rPr lang="en-GB" sz="3200" b="1" dirty="0">
                <a:latin typeface="+mn-lt"/>
              </a:rPr>
              <a:t>Gibb’s Reflective Cycle</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5774" y="1304913"/>
            <a:ext cx="7581117" cy="4953997"/>
          </a:xfrm>
        </p:spPr>
        <p:txBody>
          <a:bodyPr>
            <a:normAutofit/>
          </a:bodyPr>
          <a:lstStyle/>
          <a:p>
            <a:pPr marL="0" indent="0" algn="l">
              <a:buNone/>
            </a:pPr>
            <a:r>
              <a:rPr lang="en-US" b="0" i="0" dirty="0">
                <a:solidFill>
                  <a:srgbClr val="333333"/>
                </a:solidFill>
                <a:effectLst/>
              </a:rPr>
              <a:t>Gibb's cycle contains six stages:</a:t>
            </a:r>
          </a:p>
          <a:p>
            <a:pPr marL="0" indent="0" algn="l">
              <a:buNone/>
            </a:pPr>
            <a:endParaRPr lang="en-US" b="0" i="0" dirty="0">
              <a:solidFill>
                <a:srgbClr val="333333"/>
              </a:solidFill>
              <a:effectLst/>
            </a:endParaRPr>
          </a:p>
          <a:p>
            <a:pPr marL="342900" indent="-342900" algn="l">
              <a:buFont typeface="+mj-lt"/>
              <a:buAutoNum type="arabicPeriod"/>
            </a:pPr>
            <a:r>
              <a:rPr lang="en-US" b="0" i="0" dirty="0">
                <a:solidFill>
                  <a:srgbClr val="333333"/>
                </a:solidFill>
                <a:effectLst/>
              </a:rPr>
              <a:t>Description</a:t>
            </a:r>
          </a:p>
          <a:p>
            <a:pPr marL="342900" indent="-342900" algn="l">
              <a:buFont typeface="+mj-lt"/>
              <a:buAutoNum type="arabicPeriod"/>
            </a:pPr>
            <a:r>
              <a:rPr lang="en-US" b="0" i="0" dirty="0">
                <a:solidFill>
                  <a:srgbClr val="333333"/>
                </a:solidFill>
                <a:effectLst/>
              </a:rPr>
              <a:t>Feelings</a:t>
            </a:r>
          </a:p>
          <a:p>
            <a:pPr marL="342900" indent="-342900" algn="l">
              <a:buFont typeface="+mj-lt"/>
              <a:buAutoNum type="arabicPeriod"/>
            </a:pPr>
            <a:r>
              <a:rPr lang="en-US" b="0" i="0" dirty="0">
                <a:solidFill>
                  <a:srgbClr val="333333"/>
                </a:solidFill>
                <a:effectLst/>
              </a:rPr>
              <a:t>Evaluation</a:t>
            </a:r>
          </a:p>
          <a:p>
            <a:pPr marL="342900" indent="-342900" algn="l">
              <a:buFont typeface="+mj-lt"/>
              <a:buAutoNum type="arabicPeriod"/>
            </a:pPr>
            <a:r>
              <a:rPr lang="en-US" b="0" i="0" dirty="0">
                <a:solidFill>
                  <a:srgbClr val="333333"/>
                </a:solidFill>
                <a:effectLst/>
              </a:rPr>
              <a:t>Analysis</a:t>
            </a:r>
          </a:p>
          <a:p>
            <a:pPr marL="342900" indent="-342900" algn="l">
              <a:buFont typeface="+mj-lt"/>
              <a:buAutoNum type="arabicPeriod"/>
            </a:pPr>
            <a:r>
              <a:rPr lang="en-US" b="0" i="0" dirty="0">
                <a:solidFill>
                  <a:srgbClr val="333333"/>
                </a:solidFill>
                <a:effectLst/>
              </a:rPr>
              <a:t>Conclusion</a:t>
            </a:r>
          </a:p>
          <a:p>
            <a:pPr marL="342900" indent="-342900" algn="l">
              <a:buFont typeface="+mj-lt"/>
              <a:buAutoNum type="arabicPeriod"/>
            </a:pPr>
            <a:r>
              <a:rPr lang="en-US" b="0" i="0" dirty="0">
                <a:solidFill>
                  <a:srgbClr val="333333"/>
                </a:solidFill>
                <a:effectLst/>
              </a:rPr>
              <a:t>Action plan</a:t>
            </a:r>
          </a:p>
          <a:p>
            <a:pPr algn="l"/>
            <a:endParaRPr lang="en-US" b="0" i="0" dirty="0">
              <a:solidFill>
                <a:srgbClr val="333333"/>
              </a:solidFill>
              <a:effectLst/>
            </a:endParaRPr>
          </a:p>
          <a:p>
            <a:pPr marL="0" indent="0" algn="l">
              <a:buNone/>
            </a:pPr>
            <a:r>
              <a:rPr lang="en-US" b="0" i="0" dirty="0">
                <a:solidFill>
                  <a:srgbClr val="333333"/>
                </a:solidFill>
                <a:effectLst/>
              </a:rPr>
              <a:t>Gibb's begins with an outline of the experience being reflected on. It then encourages us to focus on our feelings about the experience, both during it an after. The next step involves evaluating the experience - what was good or bad about it from our point of view? We can then use this evaluation to </a:t>
            </a:r>
            <a:r>
              <a:rPr lang="en-US" b="0" i="0" dirty="0" err="1">
                <a:solidFill>
                  <a:srgbClr val="333333"/>
                </a:solidFill>
                <a:effectLst/>
              </a:rPr>
              <a:t>analyse</a:t>
            </a:r>
            <a:r>
              <a:rPr lang="en-US" b="0" i="0" dirty="0">
                <a:solidFill>
                  <a:srgbClr val="333333"/>
                </a:solidFill>
                <a:effectLst/>
              </a:rPr>
              <a:t> the situation and try to make sense of it. This analysis will result in a conclusion about what other actions (if any) we could have taken to reach a different outcome. The final stage involves building an action plan of steps which we can take the next time we find ourselves in a similar situation. </a:t>
            </a:r>
          </a:p>
          <a:p>
            <a:pPr algn="l"/>
            <a:endParaRPr lang="en-GB" dirty="0"/>
          </a:p>
        </p:txBody>
      </p:sp>
      <p:pic>
        <p:nvPicPr>
          <p:cNvPr id="11" name="Picture 10">
            <a:extLst>
              <a:ext uri="{FF2B5EF4-FFF2-40B4-BE49-F238E27FC236}">
                <a16:creationId xmlns:a16="http://schemas.microsoft.com/office/drawing/2014/main" id="{B1F48413-8AC5-804B-284F-91FA83196B34}"/>
              </a:ext>
            </a:extLst>
          </p:cNvPr>
          <p:cNvPicPr>
            <a:picLocks noChangeAspect="1"/>
          </p:cNvPicPr>
          <p:nvPr/>
        </p:nvPicPr>
        <p:blipFill>
          <a:blip r:embed="rId3"/>
          <a:stretch>
            <a:fillRect/>
          </a:stretch>
        </p:blipFill>
        <p:spPr>
          <a:xfrm>
            <a:off x="7666891" y="1443764"/>
            <a:ext cx="4228317" cy="3970471"/>
          </a:xfrm>
          <a:prstGeom prst="rect">
            <a:avLst/>
          </a:prstGeom>
        </p:spPr>
      </p:pic>
    </p:spTree>
    <p:extLst>
      <p:ext uri="{BB962C8B-B14F-4D97-AF65-F5344CB8AC3E}">
        <p14:creationId xmlns:p14="http://schemas.microsoft.com/office/powerpoint/2010/main" val="3595818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05cde9-ed0f-4143-94ba-df20b77b342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12" ma:contentTypeDescription="Create a new document." ma:contentTypeScope="" ma:versionID="a9b9a830d08ab399114139987b71039c">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c371673724ddd434e5c5f9f3df60182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846B97-2F69-48E9-BA3C-8BE17DD939FD}">
  <ds:schemaRefs>
    <ds:schemaRef ds:uri="http://schemas.microsoft.com/sharepoint/v3/contenttype/forms"/>
  </ds:schemaRefs>
</ds:datastoreItem>
</file>

<file path=customXml/itemProps2.xml><?xml version="1.0" encoding="utf-8"?>
<ds:datastoreItem xmlns:ds="http://schemas.openxmlformats.org/officeDocument/2006/customXml" ds:itemID="{6764BCEE-CDEA-42AB-AAED-9C9F17034163}">
  <ds:schemaRefs>
    <ds:schemaRef ds:uri="http://www.w3.org/XML/1998/namespace"/>
    <ds:schemaRef ds:uri="6f05cde9-ed0f-4143-94ba-df20b77b3424"/>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6f2dd751-0861-4bce-9be2-37e466fae4e5"/>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B1E492F-7E68-47FA-BB74-C0FF8AF3F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15</TotalTime>
  <Words>319</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Baker</dc:creator>
  <cp:lastModifiedBy>Lisa Baker</cp:lastModifiedBy>
  <cp:revision>3</cp:revision>
  <dcterms:created xsi:type="dcterms:W3CDTF">2024-02-24T11:33:25Z</dcterms:created>
  <dcterms:modified xsi:type="dcterms:W3CDTF">2024-02-24T11:49:20Z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y fmtid="{D5CDD505-2E9C-101B-9397-08002B2CF9AE}" pid="3" name="MediaServiceImageTags">
    <vt:lpwstr/>
  </property>
</Properties>
</file>